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0" r:id="rId4"/>
  </p:sldMasterIdLst>
  <p:notesMasterIdLst>
    <p:notesMasterId r:id="rId23"/>
  </p:notesMasterIdLst>
  <p:sldIdLst>
    <p:sldId id="2147310971" r:id="rId5"/>
    <p:sldId id="2147310972" r:id="rId6"/>
    <p:sldId id="4197" r:id="rId7"/>
    <p:sldId id="2147310973" r:id="rId8"/>
    <p:sldId id="2147376601" r:id="rId9"/>
    <p:sldId id="2147376602" r:id="rId10"/>
    <p:sldId id="2147376603" r:id="rId11"/>
    <p:sldId id="2147376610" r:id="rId12"/>
    <p:sldId id="2147376611" r:id="rId13"/>
    <p:sldId id="2147376606" r:id="rId14"/>
    <p:sldId id="2147376583" r:id="rId15"/>
    <p:sldId id="2147376607" r:id="rId16"/>
    <p:sldId id="2147376608" r:id="rId17"/>
    <p:sldId id="2147376609" r:id="rId18"/>
    <p:sldId id="2147376604" r:id="rId19"/>
    <p:sldId id="2147376605" r:id="rId20"/>
    <p:sldId id="2147310968" r:id="rId21"/>
    <p:sldId id="2147376557" r:id="rId22"/>
  </p:sldIdLst>
  <p:sldSz cx="9144000" cy="5145088"/>
  <p:notesSz cx="6858000" cy="9144000"/>
  <p:embeddedFontLst>
    <p:embeddedFont>
      <p:font typeface="Calibri"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
      <p:font typeface="Source Sans Pro Black" panose="020B0503030403020204" pitchFamily="34" charset="0"/>
      <p:bold r:id="rId36"/>
      <p:italic r:id="rId37"/>
      <p:boldItalic r:id="rId38"/>
    </p:embeddedFont>
  </p:embeddedFontLst>
  <p:defaultTextStyle>
    <a:defPPr>
      <a:defRPr lang="en-US"/>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56A8B9-2301-0D40-BD62-5502AD356998}">
          <p14:sldIdLst>
            <p14:sldId id="2147310971"/>
            <p14:sldId id="2147310972"/>
            <p14:sldId id="4197"/>
            <p14:sldId id="2147310973"/>
            <p14:sldId id="2147376601"/>
            <p14:sldId id="2147376602"/>
            <p14:sldId id="2147376603"/>
            <p14:sldId id="2147376610"/>
            <p14:sldId id="2147376611"/>
            <p14:sldId id="2147376606"/>
            <p14:sldId id="2147376583"/>
            <p14:sldId id="2147376607"/>
            <p14:sldId id="2147376608"/>
            <p14:sldId id="2147376609"/>
            <p14:sldId id="2147376604"/>
            <p14:sldId id="2147376605"/>
            <p14:sldId id="2147310968"/>
            <p14:sldId id="21473765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8F8C3C-4ADA-E5AF-30A8-A0299D3368F0}" name="Ryan Weiss" initials="RW" userId="S::rweiss@ddn.com::503f4ba6-d614-490b-bd87-d93142863e6d" providerId="AD"/>
  <p188:author id="{8EE06C41-8746-4719-B215-3570EAD58B7E}" name="Peter Bojanic" initials="PB" userId="S::pbojanic@ddn.com::96668653-219e-4c31-a61e-30d7ac44cf88" providerId="AD"/>
  <p188:author id="{37376C75-E2F2-3378-4598-4DC2FE084E2E}" name="Tomer Perry" initials="TP" userId="Tomer Perry" providerId="None"/>
  <p188:author id="{49CCC191-2F2E-6116-A3E4-8A5C55727B93}" name="James Coomer" initials="JC" userId="S::jcoomer@ddn.com::ac82ce8d-9ba8-4e24-ac15-b3233ffe381d" providerId="AD"/>
  <p188:author id="{26011EC1-D0F9-BBCF-23C5-FF8FA1E6E60F}" name="Andreas Dilger" initials="AD" userId="S::adilger@ddn.com::f568e167-6a55-4991-97a2-82d361ab7042" providerId="AD"/>
  <p188:author id="{953FC5F5-6239-57A8-B461-6D1B042A9108}" name="Colin Faber" initials="CF" userId="S::cfaber@ddn.com::9aaac986-5553-41ca-b13a-775ece0a6b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edeiros" initials="AM" lastIdx="3" clrIdx="0">
    <p:extLst>
      <p:ext uri="{19B8F6BF-5375-455C-9EA6-DF929625EA0E}">
        <p15:presenceInfo xmlns:p15="http://schemas.microsoft.com/office/powerpoint/2012/main" userId="S::amedeiros_tintri.com#ext#@teamddn.com::b540b249-7eab-4c43-9f08-d21c7bf9886e" providerId="AD"/>
      </p:ext>
    </p:extLst>
  </p:cmAuthor>
  <p:cmAuthor id="2" name="Ryan Weiss" initials="RW" lastIdx="1" clrIdx="1">
    <p:extLst>
      <p:ext uri="{19B8F6BF-5375-455C-9EA6-DF929625EA0E}">
        <p15:presenceInfo xmlns:p15="http://schemas.microsoft.com/office/powerpoint/2012/main" userId="S::rweiss@ddn.com::503f4ba6-d614-490b-bd87-d93142863e6d" providerId="AD"/>
      </p:ext>
    </p:extLst>
  </p:cmAuthor>
  <p:cmAuthor id="3" name="Sven Oehme" initials="SO" lastIdx="1" clrIdx="2">
    <p:extLst>
      <p:ext uri="{19B8F6BF-5375-455C-9EA6-DF929625EA0E}">
        <p15:presenceInfo xmlns:p15="http://schemas.microsoft.com/office/powerpoint/2012/main" userId="S::soehme@ddn.com::ec08568f-66ad-4ef3-8d53-de2e711cc9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34F"/>
    <a:srgbClr val="F7C50B"/>
    <a:srgbClr val="F6E630"/>
    <a:srgbClr val="DFE0E1"/>
    <a:srgbClr val="E7EBEA"/>
    <a:srgbClr val="EAEEF3"/>
    <a:srgbClr val="CBCECF"/>
    <a:srgbClr val="444444"/>
    <a:srgbClr val="C5602E"/>
    <a:srgbClr val="2D2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73"/>
    <p:restoredTop sz="74198"/>
  </p:normalViewPr>
  <p:slideViewPr>
    <p:cSldViewPr snapToGrid="0" snapToObjects="1" showGuides="1">
      <p:cViewPr varScale="1">
        <p:scale>
          <a:sx n="110" d="100"/>
          <a:sy n="110" d="100"/>
        </p:scale>
        <p:origin x="2040"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oleObject" Target="https://datadirectnetworks.sharepoint.com/teams/tm-productmanagement/Shared%20Documents/General/James/Darsha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mescoomer\Documents\DGX_SuperPOD%20DDN%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amescoomer/Documents/DGX_SuperPOD%20DDN%2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en-GB"/>
              <a:t>Average Number of Calls per Job</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1"/>
            </a:solidFill>
            <a:effectLst>
              <a:outerShdw blurRad="50800" dist="38100" dir="2700000" algn="tl" rotWithShape="0">
                <a:prstClr val="black">
                  <a:alpha val="40000"/>
                </a:prstClr>
              </a:outerShdw>
            </a:effectLst>
          </c:spPr>
          <c:dPt>
            <c:idx val="0"/>
            <c:bubble3D val="0"/>
            <c:spPr>
              <a:gradFill>
                <a:gsLst>
                  <a:gs pos="0">
                    <a:schemeClr val="accent3"/>
                  </a:gs>
                  <a:gs pos="100000">
                    <a:schemeClr val="accent5"/>
                  </a:gs>
                </a:gsLst>
                <a:lin ang="5400000" scaled="1"/>
              </a:gra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60B-2E4E-96EB-9DFF1B708019}"/>
              </c:ext>
            </c:extLst>
          </c:dPt>
          <c:dPt>
            <c:idx val="1"/>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60B-2E4E-96EB-9DFF1B708019}"/>
              </c:ext>
            </c:extLst>
          </c:dPt>
          <c:dPt>
            <c:idx val="2"/>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B60B-2E4E-96EB-9DFF1B708019}"/>
              </c:ext>
            </c:extLst>
          </c:dPt>
          <c:dPt>
            <c:idx val="3"/>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B60B-2E4E-96EB-9DFF1B708019}"/>
              </c:ext>
            </c:extLst>
          </c:dPt>
          <c:dPt>
            <c:idx val="4"/>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B60B-2E4E-96EB-9DFF1B708019}"/>
              </c:ext>
            </c:extLst>
          </c:dPt>
          <c:dPt>
            <c:idx val="5"/>
            <c:bubble3D val="0"/>
            <c:spPr>
              <a:gradFill>
                <a:gsLst>
                  <a:gs pos="0">
                    <a:schemeClr val="accent6"/>
                  </a:gs>
                  <a:gs pos="100000">
                    <a:schemeClr val="accent2"/>
                  </a:gs>
                </a:gsLst>
                <a:lin ang="5400000" scaled="1"/>
              </a:gra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B60B-2E4E-96EB-9DFF1B708019}"/>
              </c:ext>
            </c:extLst>
          </c:dPt>
          <c:dPt>
            <c:idx val="6"/>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B60B-2E4E-96EB-9DFF1B708019}"/>
              </c:ext>
            </c:extLst>
          </c:dPt>
          <c:dPt>
            <c:idx val="7"/>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B60B-2E4E-96EB-9DFF1B708019}"/>
              </c:ext>
            </c:extLst>
          </c:dPt>
          <c:dPt>
            <c:idx val="8"/>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B60B-2E4E-96EB-9DFF1B708019}"/>
              </c:ext>
            </c:extLst>
          </c:dPt>
          <c:dPt>
            <c:idx val="9"/>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3-B60B-2E4E-96EB-9DFF1B708019}"/>
              </c:ext>
            </c:extLst>
          </c:dPt>
          <c:cat>
            <c:strRef>
              <c:f>Sheet1!$C$41:$L$41</c:f>
              <c:strCache>
                <c:ptCount val="10"/>
                <c:pt idx="0">
                  <c:v>&lt;1M Read</c:v>
                </c:pt>
                <c:pt idx="1">
                  <c:v>1-10M Read</c:v>
                </c:pt>
                <c:pt idx="2">
                  <c:v>10-100M Read</c:v>
                </c:pt>
                <c:pt idx="3">
                  <c:v>100M-1G Read</c:v>
                </c:pt>
                <c:pt idx="4">
                  <c:v>&gt;1G Read</c:v>
                </c:pt>
                <c:pt idx="5">
                  <c:v>&lt;1M Write</c:v>
                </c:pt>
                <c:pt idx="6">
                  <c:v>1-10M Write</c:v>
                </c:pt>
                <c:pt idx="7">
                  <c:v>10-100M Write</c:v>
                </c:pt>
                <c:pt idx="8">
                  <c:v>100M-1G Write</c:v>
                </c:pt>
                <c:pt idx="9">
                  <c:v>&gt;1G Write</c:v>
                </c:pt>
              </c:strCache>
            </c:strRef>
          </c:cat>
          <c:val>
            <c:numRef>
              <c:f>Sheet1!$C$42:$L$42</c:f>
              <c:numCache>
                <c:formatCode>0</c:formatCode>
                <c:ptCount val="10"/>
                <c:pt idx="0">
                  <c:v>9716333.333333334</c:v>
                </c:pt>
                <c:pt idx="1">
                  <c:v>53767.4</c:v>
                </c:pt>
                <c:pt idx="2">
                  <c:v>20992.402222222223</c:v>
                </c:pt>
                <c:pt idx="3">
                  <c:v>20.284444444444443</c:v>
                </c:pt>
                <c:pt idx="4">
                  <c:v>4.3499999999999996</c:v>
                </c:pt>
                <c:pt idx="5">
                  <c:v>9164663.333333334</c:v>
                </c:pt>
                <c:pt idx="6">
                  <c:v>358.10555555555555</c:v>
                </c:pt>
                <c:pt idx="7">
                  <c:v>28016.047777777778</c:v>
                </c:pt>
                <c:pt idx="8">
                  <c:v>26.917777777777776</c:v>
                </c:pt>
                <c:pt idx="9">
                  <c:v>4.8888888888888898E-2</c:v>
                </c:pt>
              </c:numCache>
            </c:numRef>
          </c:val>
          <c:extLst>
            <c:ext xmlns:c16="http://schemas.microsoft.com/office/drawing/2014/chart" uri="{C3380CC4-5D6E-409C-BE32-E72D297353CC}">
              <c16:uniqueId val="{00000014-B60B-2E4E-96EB-9DFF1B70801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GB"/>
              <a:t>Large AI Supercomputer Capex + </a:t>
            </a:r>
            <a:r>
              <a:rPr lang="en-GB" err="1"/>
              <a:t>Opex</a:t>
            </a:r>
            <a:endParaRPr lang="en-GB"/>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effectLst>
              <a:outerShdw blurRad="50800" dist="38100" dir="2700000" algn="tl" rotWithShape="0">
                <a:prstClr val="black">
                  <a:alpha val="40000"/>
                </a:prstClr>
              </a:outerShdw>
            </a:effectLst>
          </c:spPr>
          <c:dPt>
            <c:idx val="0"/>
            <c:bubble3D val="0"/>
            <c:spPr>
              <a:solidFill>
                <a:srgbClr val="67A105"/>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1CA-AB43-BF76-9CBC079FE183}"/>
              </c:ext>
            </c:extLst>
          </c:dPt>
          <c:dPt>
            <c:idx val="1"/>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1CA-AB43-BF76-9CBC079FE183}"/>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11CA-AB43-BF76-9CBC079FE183}"/>
              </c:ext>
            </c:extLst>
          </c:dPt>
          <c:dPt>
            <c:idx val="3"/>
            <c:bubble3D val="0"/>
            <c:spPr>
              <a:solidFill>
                <a:schemeClr val="bg2">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11CA-AB43-BF76-9CBC079FE183}"/>
              </c:ext>
            </c:extLst>
          </c:dPt>
          <c:dPt>
            <c:idx val="4"/>
            <c:bubble3D val="0"/>
            <c:spPr>
              <a:solidFill>
                <a:srgbClr val="7030A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11CA-AB43-BF76-9CBC079FE183}"/>
              </c:ext>
            </c:extLst>
          </c:dPt>
          <c:dPt>
            <c:idx val="5"/>
            <c:bubble3D val="0"/>
            <c:spPr>
              <a:solidFill>
                <a:schemeClr val="bg1">
                  <a:lumMod val="5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11CA-AB43-BF76-9CBC079FE183}"/>
              </c:ext>
            </c:extLst>
          </c:dPt>
          <c:dLbls>
            <c:delete val="1"/>
          </c:dLbls>
          <c:cat>
            <c:strRef>
              <c:f>DGX_sku!$E$68:$E$73</c:f>
              <c:strCache>
                <c:ptCount val="6"/>
                <c:pt idx="0">
                  <c:v>NVIDIA DGX Infrastructure</c:v>
                </c:pt>
                <c:pt idx="1">
                  <c:v>DDN Storage</c:v>
                </c:pt>
                <c:pt idx="2">
                  <c:v>Networking</c:v>
                </c:pt>
                <c:pt idx="3">
                  <c:v>Ancillaries</c:v>
                </c:pt>
                <c:pt idx="4">
                  <c:v>Installation/Support</c:v>
                </c:pt>
                <c:pt idx="5">
                  <c:v>Datacentre/Power/Cooling</c:v>
                </c:pt>
              </c:strCache>
            </c:strRef>
          </c:cat>
          <c:val>
            <c:numRef>
              <c:f>DGX_sku!$M$68:$M$73</c:f>
              <c:numCache>
                <c:formatCode>[$$-45C]#,##0.00</c:formatCode>
                <c:ptCount val="6"/>
                <c:pt idx="0">
                  <c:v>60.530624960000004</c:v>
                </c:pt>
                <c:pt idx="1">
                  <c:v>5.7337652000000006</c:v>
                </c:pt>
                <c:pt idx="2">
                  <c:v>7.7989514415999999</c:v>
                </c:pt>
                <c:pt idx="3">
                  <c:v>1.3756104</c:v>
                </c:pt>
                <c:pt idx="4">
                  <c:v>1.7377609999999999</c:v>
                </c:pt>
                <c:pt idx="5">
                  <c:v>16.46059</c:v>
                </c:pt>
              </c:numCache>
            </c:numRef>
          </c:val>
          <c:extLst>
            <c:ext xmlns:c16="http://schemas.microsoft.com/office/drawing/2014/chart" uri="{C3380CC4-5D6E-409C-BE32-E72D297353CC}">
              <c16:uniqueId val="{0000000C-11CA-AB43-BF76-9CBC079FE183}"/>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GB" sz="1600" b="1" dirty="0">
                <a:solidFill>
                  <a:srgbClr val="C00000"/>
                </a:solidFill>
              </a:rPr>
              <a:t>Significantly Higher Efficiency and Faster AI </a:t>
            </a:r>
            <a:r>
              <a:rPr lang="en-GB" sz="1600" b="1" baseline="0" dirty="0">
                <a:solidFill>
                  <a:srgbClr val="C00000"/>
                </a:solidFill>
              </a:rPr>
              <a:t>Training with DDN</a:t>
            </a:r>
            <a:endParaRPr lang="en-GB" sz="1600" b="1" dirty="0">
              <a:solidFill>
                <a:srgbClr val="C00000"/>
              </a:solidFill>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Productivity!$B$26</c:f>
              <c:strCache>
                <c:ptCount val="1"/>
                <c:pt idx="0">
                  <c:v>Data Load</c:v>
                </c:pt>
              </c:strCache>
            </c:strRef>
          </c:tx>
          <c:spPr>
            <a:solidFill>
              <a:schemeClr val="accent1"/>
            </a:solidFill>
            <a:ln>
              <a:noFill/>
            </a:ln>
            <a:effectLst/>
          </c:spPr>
          <c:invertIfNegative val="0"/>
          <c:cat>
            <c:strRef>
              <c:f>Productivity!$C$25:$D$25</c:f>
              <c:strCache>
                <c:ptCount val="2"/>
                <c:pt idx="0">
                  <c:v>No DDN</c:v>
                </c:pt>
                <c:pt idx="1">
                  <c:v>DDN</c:v>
                </c:pt>
              </c:strCache>
            </c:strRef>
          </c:cat>
          <c:val>
            <c:numRef>
              <c:f>Productivity!$C$26:$D$26</c:f>
              <c:numCache>
                <c:formatCode>0.0</c:formatCode>
                <c:ptCount val="2"/>
                <c:pt idx="0">
                  <c:v>10</c:v>
                </c:pt>
                <c:pt idx="1">
                  <c:v>3.3333333333333335</c:v>
                </c:pt>
              </c:numCache>
            </c:numRef>
          </c:val>
          <c:extLst>
            <c:ext xmlns:c16="http://schemas.microsoft.com/office/drawing/2014/chart" uri="{C3380CC4-5D6E-409C-BE32-E72D297353CC}">
              <c16:uniqueId val="{00000000-D25C-7441-AF47-7FFCC39F93CE}"/>
            </c:ext>
          </c:extLst>
        </c:ser>
        <c:ser>
          <c:idx val="1"/>
          <c:order val="1"/>
          <c:tx>
            <c:strRef>
              <c:f>Productivity!$B$27</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Productivity!$C$27:$D$27</c:f>
              <c:numCache>
                <c:formatCode>0.0</c:formatCode>
                <c:ptCount val="2"/>
                <c:pt idx="0">
                  <c:v>7</c:v>
                </c:pt>
                <c:pt idx="1">
                  <c:v>7</c:v>
                </c:pt>
              </c:numCache>
            </c:numRef>
          </c:val>
          <c:extLst>
            <c:ext xmlns:c16="http://schemas.microsoft.com/office/drawing/2014/chart" uri="{C3380CC4-5D6E-409C-BE32-E72D297353CC}">
              <c16:uniqueId val="{00000001-D25C-7441-AF47-7FFCC39F93CE}"/>
            </c:ext>
          </c:extLst>
        </c:ser>
        <c:ser>
          <c:idx val="2"/>
          <c:order val="2"/>
          <c:tx>
            <c:strRef>
              <c:f>Productivity!$B$28</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Productivity!$C$28:$D$28</c:f>
              <c:numCache>
                <c:formatCode>0.0</c:formatCode>
                <c:ptCount val="2"/>
                <c:pt idx="0">
                  <c:v>3</c:v>
                </c:pt>
                <c:pt idx="1">
                  <c:v>0.2</c:v>
                </c:pt>
              </c:numCache>
            </c:numRef>
          </c:val>
          <c:extLst>
            <c:ext xmlns:c16="http://schemas.microsoft.com/office/drawing/2014/chart" uri="{C3380CC4-5D6E-409C-BE32-E72D297353CC}">
              <c16:uniqueId val="{00000002-D25C-7441-AF47-7FFCC39F93CE}"/>
            </c:ext>
          </c:extLst>
        </c:ser>
        <c:ser>
          <c:idx val="3"/>
          <c:order val="3"/>
          <c:tx>
            <c:strRef>
              <c:f>Productivity!$B$29</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Productivity!$C$29:$D$29</c:f>
              <c:numCache>
                <c:formatCode>0.0</c:formatCode>
                <c:ptCount val="2"/>
                <c:pt idx="0">
                  <c:v>7</c:v>
                </c:pt>
                <c:pt idx="1">
                  <c:v>7</c:v>
                </c:pt>
              </c:numCache>
            </c:numRef>
          </c:val>
          <c:extLst>
            <c:ext xmlns:c16="http://schemas.microsoft.com/office/drawing/2014/chart" uri="{C3380CC4-5D6E-409C-BE32-E72D297353CC}">
              <c16:uniqueId val="{00000003-D25C-7441-AF47-7FFCC39F93CE}"/>
            </c:ext>
          </c:extLst>
        </c:ser>
        <c:ser>
          <c:idx val="4"/>
          <c:order val="4"/>
          <c:tx>
            <c:strRef>
              <c:f>Productivity!$B$30</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Productivity!$C$30:$D$30</c:f>
              <c:numCache>
                <c:formatCode>0.0</c:formatCode>
                <c:ptCount val="2"/>
                <c:pt idx="0">
                  <c:v>3</c:v>
                </c:pt>
                <c:pt idx="1">
                  <c:v>0.2</c:v>
                </c:pt>
              </c:numCache>
            </c:numRef>
          </c:val>
          <c:extLst>
            <c:ext xmlns:c16="http://schemas.microsoft.com/office/drawing/2014/chart" uri="{C3380CC4-5D6E-409C-BE32-E72D297353CC}">
              <c16:uniqueId val="{00000004-D25C-7441-AF47-7FFCC39F93CE}"/>
            </c:ext>
          </c:extLst>
        </c:ser>
        <c:ser>
          <c:idx val="5"/>
          <c:order val="5"/>
          <c:tx>
            <c:strRef>
              <c:f>Productivity!$B$31</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Productivity!$C$31:$D$31</c:f>
              <c:numCache>
                <c:formatCode>0.0</c:formatCode>
                <c:ptCount val="2"/>
                <c:pt idx="0">
                  <c:v>7</c:v>
                </c:pt>
                <c:pt idx="1">
                  <c:v>7</c:v>
                </c:pt>
              </c:numCache>
            </c:numRef>
          </c:val>
          <c:extLst>
            <c:ext xmlns:c16="http://schemas.microsoft.com/office/drawing/2014/chart" uri="{C3380CC4-5D6E-409C-BE32-E72D297353CC}">
              <c16:uniqueId val="{00000005-D25C-7441-AF47-7FFCC39F93CE}"/>
            </c:ext>
          </c:extLst>
        </c:ser>
        <c:ser>
          <c:idx val="6"/>
          <c:order val="6"/>
          <c:tx>
            <c:strRef>
              <c:f>Productivity!$B$32</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Productivity!$C$32:$D$32</c:f>
              <c:numCache>
                <c:formatCode>0.0</c:formatCode>
                <c:ptCount val="2"/>
                <c:pt idx="0">
                  <c:v>3</c:v>
                </c:pt>
                <c:pt idx="1">
                  <c:v>0.2</c:v>
                </c:pt>
              </c:numCache>
            </c:numRef>
          </c:val>
          <c:extLst>
            <c:ext xmlns:c16="http://schemas.microsoft.com/office/drawing/2014/chart" uri="{C3380CC4-5D6E-409C-BE32-E72D297353CC}">
              <c16:uniqueId val="{00000006-D25C-7441-AF47-7FFCC39F93CE}"/>
            </c:ext>
          </c:extLst>
        </c:ser>
        <c:ser>
          <c:idx val="7"/>
          <c:order val="7"/>
          <c:tx>
            <c:strRef>
              <c:f>Productivity!$B$33</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Productivity!$C$33:$D$33</c:f>
              <c:numCache>
                <c:formatCode>0.0</c:formatCode>
                <c:ptCount val="2"/>
                <c:pt idx="0">
                  <c:v>7</c:v>
                </c:pt>
                <c:pt idx="1">
                  <c:v>7</c:v>
                </c:pt>
              </c:numCache>
            </c:numRef>
          </c:val>
          <c:extLst>
            <c:ext xmlns:c16="http://schemas.microsoft.com/office/drawing/2014/chart" uri="{C3380CC4-5D6E-409C-BE32-E72D297353CC}">
              <c16:uniqueId val="{00000007-D25C-7441-AF47-7FFCC39F93CE}"/>
            </c:ext>
          </c:extLst>
        </c:ser>
        <c:ser>
          <c:idx val="8"/>
          <c:order val="8"/>
          <c:tx>
            <c:strRef>
              <c:f>Productivity!$B$34</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Productivity!$C$34:$D$34</c:f>
              <c:numCache>
                <c:formatCode>0.0</c:formatCode>
                <c:ptCount val="2"/>
                <c:pt idx="0">
                  <c:v>3</c:v>
                </c:pt>
                <c:pt idx="1">
                  <c:v>0.2</c:v>
                </c:pt>
              </c:numCache>
            </c:numRef>
          </c:val>
          <c:extLst>
            <c:ext xmlns:c16="http://schemas.microsoft.com/office/drawing/2014/chart" uri="{C3380CC4-5D6E-409C-BE32-E72D297353CC}">
              <c16:uniqueId val="{00000008-D25C-7441-AF47-7FFCC39F93CE}"/>
            </c:ext>
          </c:extLst>
        </c:ser>
        <c:ser>
          <c:idx val="9"/>
          <c:order val="9"/>
          <c:tx>
            <c:strRef>
              <c:f>Productivity!$B$35</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Productivity!$C$35:$D$35</c:f>
              <c:numCache>
                <c:formatCode>0.0</c:formatCode>
                <c:ptCount val="2"/>
                <c:pt idx="0">
                  <c:v>7</c:v>
                </c:pt>
                <c:pt idx="1">
                  <c:v>7</c:v>
                </c:pt>
              </c:numCache>
            </c:numRef>
          </c:val>
          <c:extLst>
            <c:ext xmlns:c16="http://schemas.microsoft.com/office/drawing/2014/chart" uri="{C3380CC4-5D6E-409C-BE32-E72D297353CC}">
              <c16:uniqueId val="{00000009-D25C-7441-AF47-7FFCC39F93CE}"/>
            </c:ext>
          </c:extLst>
        </c:ser>
        <c:ser>
          <c:idx val="10"/>
          <c:order val="10"/>
          <c:tx>
            <c:strRef>
              <c:f>Productivity!$B$36</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Productivity!$C$36:$D$36</c:f>
              <c:numCache>
                <c:formatCode>0.0</c:formatCode>
                <c:ptCount val="2"/>
                <c:pt idx="0">
                  <c:v>3</c:v>
                </c:pt>
                <c:pt idx="1">
                  <c:v>0.2</c:v>
                </c:pt>
              </c:numCache>
            </c:numRef>
          </c:val>
          <c:extLst>
            <c:ext xmlns:c16="http://schemas.microsoft.com/office/drawing/2014/chart" uri="{C3380CC4-5D6E-409C-BE32-E72D297353CC}">
              <c16:uniqueId val="{0000000A-D25C-7441-AF47-7FFCC39F93CE}"/>
            </c:ext>
          </c:extLst>
        </c:ser>
        <c:ser>
          <c:idx val="11"/>
          <c:order val="11"/>
          <c:tx>
            <c:strRef>
              <c:f>Productivity!$B$37</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Productivity!$C$37:$D$37</c:f>
              <c:numCache>
                <c:formatCode>0.0</c:formatCode>
                <c:ptCount val="2"/>
                <c:pt idx="0">
                  <c:v>7</c:v>
                </c:pt>
                <c:pt idx="1">
                  <c:v>7</c:v>
                </c:pt>
              </c:numCache>
            </c:numRef>
          </c:val>
          <c:extLst>
            <c:ext xmlns:c16="http://schemas.microsoft.com/office/drawing/2014/chart" uri="{C3380CC4-5D6E-409C-BE32-E72D297353CC}">
              <c16:uniqueId val="{0000000B-D25C-7441-AF47-7FFCC39F93CE}"/>
            </c:ext>
          </c:extLst>
        </c:ser>
        <c:ser>
          <c:idx val="12"/>
          <c:order val="12"/>
          <c:tx>
            <c:strRef>
              <c:f>Productivity!$B$38</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Productivity!$C$38:$D$38</c:f>
              <c:numCache>
                <c:formatCode>0.0</c:formatCode>
                <c:ptCount val="2"/>
                <c:pt idx="0">
                  <c:v>3</c:v>
                </c:pt>
                <c:pt idx="1">
                  <c:v>0.2</c:v>
                </c:pt>
              </c:numCache>
            </c:numRef>
          </c:val>
          <c:extLst>
            <c:ext xmlns:c16="http://schemas.microsoft.com/office/drawing/2014/chart" uri="{C3380CC4-5D6E-409C-BE32-E72D297353CC}">
              <c16:uniqueId val="{0000000C-D25C-7441-AF47-7FFCC39F93CE}"/>
            </c:ext>
          </c:extLst>
        </c:ser>
        <c:ser>
          <c:idx val="13"/>
          <c:order val="13"/>
          <c:tx>
            <c:strRef>
              <c:f>Productivity!$B$39</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Productivity!$C$39:$D$39</c:f>
              <c:numCache>
                <c:formatCode>0.0</c:formatCode>
                <c:ptCount val="2"/>
                <c:pt idx="0">
                  <c:v>7</c:v>
                </c:pt>
                <c:pt idx="1">
                  <c:v>7</c:v>
                </c:pt>
              </c:numCache>
            </c:numRef>
          </c:val>
          <c:extLst>
            <c:ext xmlns:c16="http://schemas.microsoft.com/office/drawing/2014/chart" uri="{C3380CC4-5D6E-409C-BE32-E72D297353CC}">
              <c16:uniqueId val="{0000000D-D25C-7441-AF47-7FFCC39F93CE}"/>
            </c:ext>
          </c:extLst>
        </c:ser>
        <c:ser>
          <c:idx val="14"/>
          <c:order val="14"/>
          <c:tx>
            <c:strRef>
              <c:f>Productivity!$B$40</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Productivity!$C$40:$D$40</c:f>
              <c:numCache>
                <c:formatCode>0.0</c:formatCode>
                <c:ptCount val="2"/>
                <c:pt idx="0">
                  <c:v>3</c:v>
                </c:pt>
                <c:pt idx="1">
                  <c:v>0.2</c:v>
                </c:pt>
              </c:numCache>
            </c:numRef>
          </c:val>
          <c:extLst>
            <c:ext xmlns:c16="http://schemas.microsoft.com/office/drawing/2014/chart" uri="{C3380CC4-5D6E-409C-BE32-E72D297353CC}">
              <c16:uniqueId val="{0000000E-D25C-7441-AF47-7FFCC39F93CE}"/>
            </c:ext>
          </c:extLst>
        </c:ser>
        <c:ser>
          <c:idx val="15"/>
          <c:order val="15"/>
          <c:tx>
            <c:strRef>
              <c:f>Productivity!$B$41</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Productivity!$C$41:$D$41</c:f>
              <c:numCache>
                <c:formatCode>0.0</c:formatCode>
                <c:ptCount val="2"/>
                <c:pt idx="0">
                  <c:v>7</c:v>
                </c:pt>
                <c:pt idx="1">
                  <c:v>7</c:v>
                </c:pt>
              </c:numCache>
            </c:numRef>
          </c:val>
          <c:extLst>
            <c:ext xmlns:c16="http://schemas.microsoft.com/office/drawing/2014/chart" uri="{C3380CC4-5D6E-409C-BE32-E72D297353CC}">
              <c16:uniqueId val="{0000000F-D25C-7441-AF47-7FFCC39F93CE}"/>
            </c:ext>
          </c:extLst>
        </c:ser>
        <c:ser>
          <c:idx val="16"/>
          <c:order val="16"/>
          <c:tx>
            <c:strRef>
              <c:f>Productivity!$B$42</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Productivity!$C$42:$D$42</c:f>
              <c:numCache>
                <c:formatCode>0.0</c:formatCode>
                <c:ptCount val="2"/>
                <c:pt idx="0">
                  <c:v>3</c:v>
                </c:pt>
                <c:pt idx="1">
                  <c:v>0.2</c:v>
                </c:pt>
              </c:numCache>
            </c:numRef>
          </c:val>
          <c:extLst>
            <c:ext xmlns:c16="http://schemas.microsoft.com/office/drawing/2014/chart" uri="{C3380CC4-5D6E-409C-BE32-E72D297353CC}">
              <c16:uniqueId val="{00000010-D25C-7441-AF47-7FFCC39F93CE}"/>
            </c:ext>
          </c:extLst>
        </c:ser>
        <c:ser>
          <c:idx val="17"/>
          <c:order val="17"/>
          <c:tx>
            <c:strRef>
              <c:f>Productivity!$B$43</c:f>
              <c:strCache>
                <c:ptCount val="1"/>
                <c:pt idx="0">
                  <c:v>Training</c:v>
                </c:pt>
              </c:strCache>
            </c:strRef>
          </c:tx>
          <c:spPr>
            <a:gradFill>
              <a:gsLst>
                <a:gs pos="0">
                  <a:srgbClr val="92D050"/>
                </a:gs>
                <a:gs pos="100000">
                  <a:srgbClr val="00B050"/>
                </a:gs>
              </a:gsLst>
              <a:lin ang="0" scaled="0"/>
            </a:gradFill>
            <a:ln>
              <a:noFill/>
            </a:ln>
            <a:effectLst/>
          </c:spPr>
          <c:invertIfNegative val="0"/>
          <c:cat>
            <c:strRef>
              <c:f>Productivity!$C$25:$D$25</c:f>
              <c:strCache>
                <c:ptCount val="2"/>
                <c:pt idx="0">
                  <c:v>No DDN</c:v>
                </c:pt>
                <c:pt idx="1">
                  <c:v>DDN</c:v>
                </c:pt>
              </c:strCache>
            </c:strRef>
          </c:cat>
          <c:val>
            <c:numRef>
              <c:f>Productivity!$C$43:$D$43</c:f>
              <c:numCache>
                <c:formatCode>0.0</c:formatCode>
                <c:ptCount val="2"/>
                <c:pt idx="0">
                  <c:v>7</c:v>
                </c:pt>
                <c:pt idx="1">
                  <c:v>7</c:v>
                </c:pt>
              </c:numCache>
            </c:numRef>
          </c:val>
          <c:extLst>
            <c:ext xmlns:c16="http://schemas.microsoft.com/office/drawing/2014/chart" uri="{C3380CC4-5D6E-409C-BE32-E72D297353CC}">
              <c16:uniqueId val="{00000011-D25C-7441-AF47-7FFCC39F93CE}"/>
            </c:ext>
          </c:extLst>
        </c:ser>
        <c:ser>
          <c:idx val="18"/>
          <c:order val="18"/>
          <c:tx>
            <c:strRef>
              <c:f>Productivity!$B$44</c:f>
              <c:strCache>
                <c:ptCount val="1"/>
                <c:pt idx="0">
                  <c:v>Checkpoint</c:v>
                </c:pt>
              </c:strCache>
            </c:strRef>
          </c:tx>
          <c:spPr>
            <a:solidFill>
              <a:schemeClr val="accent5"/>
            </a:solidFill>
            <a:ln>
              <a:noFill/>
            </a:ln>
            <a:effectLst/>
          </c:spPr>
          <c:invertIfNegative val="0"/>
          <c:cat>
            <c:strRef>
              <c:f>Productivity!$C$25:$D$25</c:f>
              <c:strCache>
                <c:ptCount val="2"/>
                <c:pt idx="0">
                  <c:v>No DDN</c:v>
                </c:pt>
                <c:pt idx="1">
                  <c:v>DDN</c:v>
                </c:pt>
              </c:strCache>
            </c:strRef>
          </c:cat>
          <c:val>
            <c:numRef>
              <c:f>Productivity!$C$44:$D$44</c:f>
              <c:numCache>
                <c:formatCode>0.0</c:formatCode>
                <c:ptCount val="2"/>
                <c:pt idx="0">
                  <c:v>3</c:v>
                </c:pt>
                <c:pt idx="1">
                  <c:v>0.2</c:v>
                </c:pt>
              </c:numCache>
            </c:numRef>
          </c:val>
          <c:extLst>
            <c:ext xmlns:c16="http://schemas.microsoft.com/office/drawing/2014/chart" uri="{C3380CC4-5D6E-409C-BE32-E72D297353CC}">
              <c16:uniqueId val="{00000012-D25C-7441-AF47-7FFCC39F93CE}"/>
            </c:ext>
          </c:extLst>
        </c:ser>
        <c:dLbls>
          <c:showLegendKey val="0"/>
          <c:showVal val="0"/>
          <c:showCatName val="0"/>
          <c:showSerName val="0"/>
          <c:showPercent val="0"/>
          <c:showBubbleSize val="0"/>
        </c:dLbls>
        <c:gapWidth val="150"/>
        <c:overlap val="100"/>
        <c:axId val="470960879"/>
        <c:axId val="1687792944"/>
      </c:barChart>
      <c:catAx>
        <c:axId val="4709608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87792944"/>
        <c:crosses val="autoZero"/>
        <c:auto val="1"/>
        <c:lblAlgn val="ctr"/>
        <c:lblOffset val="100"/>
        <c:noMultiLvlLbl val="0"/>
      </c:catAx>
      <c:valAx>
        <c:axId val="1687792944"/>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470960879"/>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56D48-879C-314A-97C0-6722A8318F37}" type="datetimeFigureOut">
              <a:rPr lang="en-US" smtClean="0"/>
              <a:t>11/29/23</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C7553-8056-A54A-BE7E-F731C57D988C}" type="slidenum">
              <a:rPr lang="en-US" smtClean="0"/>
              <a:t>‹#›</a:t>
            </a:fld>
            <a:endParaRPr lang="en-US"/>
          </a:p>
        </p:txBody>
      </p:sp>
    </p:spTree>
    <p:extLst>
      <p:ext uri="{BB962C8B-B14F-4D97-AF65-F5344CB8AC3E}">
        <p14:creationId xmlns:p14="http://schemas.microsoft.com/office/powerpoint/2010/main" val="2434112406"/>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3"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1" algn="l" defTabSz="685766" rtl="0" eaLnBrk="1" latinLnBrk="0" hangingPunct="1">
      <a:defRPr sz="900" kern="1200">
        <a:solidFill>
          <a:schemeClr val="tx1"/>
        </a:solidFill>
        <a:latin typeface="+mn-lt"/>
        <a:ea typeface="+mn-ea"/>
        <a:cs typeface="+mn-cs"/>
      </a:defRPr>
    </a:lvl5pPr>
    <a:lvl6pPr marL="1714414"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3"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anyone who doesn’t know DDN – we’re the world’s largest privately owned storage vendor. Storage is the only thing we do and from day one we specialized in HPC and now AI too. Our first customer was NASA so we were off to a flying start, literally, and now we’re used in the largest HPC and AI platforms around the world such as the training for chat </a:t>
            </a:r>
            <a:r>
              <a:rPr lang="en-US" dirty="0" err="1"/>
              <a:t>gpt</a:t>
            </a:r>
            <a:r>
              <a:rPr lang="en-US" dirty="0"/>
              <a:t> on Microsoft co-pilot, fusion engineering research across all the US department of energy sites, and working on the SKA codesign team, </a:t>
            </a:r>
          </a:p>
        </p:txBody>
      </p:sp>
      <p:sp>
        <p:nvSpPr>
          <p:cNvPr id="4" name="Slide Number Placeholder 3"/>
          <p:cNvSpPr>
            <a:spLocks noGrp="1"/>
          </p:cNvSpPr>
          <p:nvPr>
            <p:ph type="sldNum" sz="quarter" idx="5"/>
          </p:nvPr>
        </p:nvSpPr>
        <p:spPr/>
        <p:txBody>
          <a:bodyPr/>
          <a:lstStyle/>
          <a:p>
            <a:fld id="{7FCC7553-8056-A54A-BE7E-F731C57D988C}" type="slidenum">
              <a:rPr lang="en-US" smtClean="0"/>
              <a:t>1</a:t>
            </a:fld>
            <a:endParaRPr lang="en-US"/>
          </a:p>
        </p:txBody>
      </p:sp>
    </p:spTree>
    <p:extLst>
      <p:ext uri="{BB962C8B-B14F-4D97-AF65-F5344CB8AC3E}">
        <p14:creationId xmlns:p14="http://schemas.microsoft.com/office/powerpoint/2010/main" val="201633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don’t we win every deal?</a:t>
            </a:r>
          </a:p>
          <a:p>
            <a:endParaRPr lang="en-US" dirty="0"/>
          </a:p>
        </p:txBody>
      </p:sp>
      <p:sp>
        <p:nvSpPr>
          <p:cNvPr id="4" name="Slide Number Placeholder 3"/>
          <p:cNvSpPr>
            <a:spLocks noGrp="1"/>
          </p:cNvSpPr>
          <p:nvPr>
            <p:ph type="sldNum" sz="quarter" idx="5"/>
          </p:nvPr>
        </p:nvSpPr>
        <p:spPr/>
        <p:txBody>
          <a:bodyPr/>
          <a:lstStyle/>
          <a:p>
            <a:fld id="{7FCC7553-8056-A54A-BE7E-F731C57D988C}" type="slidenum">
              <a:rPr lang="en-US" smtClean="0"/>
              <a:t>14</a:t>
            </a:fld>
            <a:endParaRPr lang="en-US"/>
          </a:p>
        </p:txBody>
      </p:sp>
    </p:spTree>
    <p:extLst>
      <p:ext uri="{BB962C8B-B14F-4D97-AF65-F5344CB8AC3E}">
        <p14:creationId xmlns:p14="http://schemas.microsoft.com/office/powerpoint/2010/main" val="112043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you’re a user why would you care about this? It’s all about delivering science faster, using the available resources to deliver more.  Accelerated computing is how NVIDIA describe the convergence of HPC and AI – </a:t>
            </a:r>
          </a:p>
          <a:p>
            <a:endParaRPr lang="en-US" dirty="0"/>
          </a:p>
          <a:p>
            <a:r>
              <a:rPr lang="en-US" dirty="0"/>
              <a:t>we don’t just work with </a:t>
            </a:r>
            <a:r>
              <a:rPr lang="en-US" dirty="0" err="1"/>
              <a:t>nvidia</a:t>
            </a:r>
            <a:r>
              <a:rPr lang="en-US" dirty="0"/>
              <a:t> – we’ve optimized our storage for all the </a:t>
            </a:r>
            <a:r>
              <a:rPr lang="en-US" dirty="0" err="1"/>
              <a:t>gpu</a:t>
            </a:r>
            <a:r>
              <a:rPr lang="en-US" dirty="0"/>
              <a:t> accelerators from </a:t>
            </a:r>
            <a:r>
              <a:rPr lang="en-US" dirty="0" err="1"/>
              <a:t>amd</a:t>
            </a:r>
            <a:r>
              <a:rPr lang="en-US" dirty="0"/>
              <a:t>, intel, </a:t>
            </a:r>
            <a:r>
              <a:rPr lang="en-US" dirty="0" err="1"/>
              <a:t>graphcore</a:t>
            </a:r>
            <a:r>
              <a:rPr lang="en-US" dirty="0"/>
              <a:t>, </a:t>
            </a:r>
            <a:r>
              <a:rPr lang="en-US" dirty="0" err="1"/>
              <a:t>cerebras</a:t>
            </a:r>
            <a:r>
              <a:rPr lang="en-US" dirty="0"/>
              <a:t> </a:t>
            </a:r>
            <a:r>
              <a:rPr lang="en-US" dirty="0" err="1"/>
              <a:t>etc</a:t>
            </a:r>
            <a:r>
              <a:rPr lang="en-US" dirty="0"/>
              <a:t> but…</a:t>
            </a:r>
          </a:p>
        </p:txBody>
      </p:sp>
      <p:sp>
        <p:nvSpPr>
          <p:cNvPr id="4" name="Slide Number Placeholder 3"/>
          <p:cNvSpPr>
            <a:spLocks noGrp="1"/>
          </p:cNvSpPr>
          <p:nvPr>
            <p:ph type="sldNum" sz="quarter" idx="5"/>
          </p:nvPr>
        </p:nvSpPr>
        <p:spPr/>
        <p:txBody>
          <a:bodyPr/>
          <a:lstStyle/>
          <a:p>
            <a:fld id="{7FCC7553-8056-A54A-BE7E-F731C57D988C}" type="slidenum">
              <a:rPr lang="en-US" smtClean="0"/>
              <a:t>2</a:t>
            </a:fld>
            <a:endParaRPr lang="en-US"/>
          </a:p>
        </p:txBody>
      </p:sp>
    </p:spTree>
    <p:extLst>
      <p:ext uri="{BB962C8B-B14F-4D97-AF65-F5344CB8AC3E}">
        <p14:creationId xmlns:p14="http://schemas.microsoft.com/office/powerpoint/2010/main" val="263784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a:t>
            </a:r>
            <a:r>
              <a:rPr lang="en-US" dirty="0" err="1"/>
              <a:t>nvidia</a:t>
            </a:r>
            <a:r>
              <a:rPr lang="en-US" dirty="0"/>
              <a:t> use </a:t>
            </a:r>
            <a:r>
              <a:rPr lang="en-US" dirty="0" err="1"/>
              <a:t>ddn</a:t>
            </a:r>
            <a:r>
              <a:rPr lang="en-US" dirty="0"/>
              <a:t> –do we have some kompromat on this gentleman to make him </a:t>
            </a:r>
            <a:r>
              <a:rPr lang="en-US" dirty="0" err="1"/>
              <a:t>publicy</a:t>
            </a:r>
            <a:r>
              <a:rPr lang="en-US" dirty="0"/>
              <a:t> say this?</a:t>
            </a:r>
          </a:p>
        </p:txBody>
      </p:sp>
      <p:sp>
        <p:nvSpPr>
          <p:cNvPr id="4" name="Slide Number Placeholder 3"/>
          <p:cNvSpPr>
            <a:spLocks noGrp="1"/>
          </p:cNvSpPr>
          <p:nvPr>
            <p:ph type="sldNum" sz="quarter" idx="5"/>
          </p:nvPr>
        </p:nvSpPr>
        <p:spPr/>
        <p:txBody>
          <a:bodyPr/>
          <a:lstStyle/>
          <a:p>
            <a:fld id="{7FCC7553-8056-A54A-BE7E-F731C57D988C}" type="slidenum">
              <a:rPr lang="en-US" smtClean="0"/>
              <a:t>3</a:t>
            </a:fld>
            <a:endParaRPr lang="en-US"/>
          </a:p>
        </p:txBody>
      </p:sp>
    </p:spTree>
    <p:extLst>
      <p:ext uri="{BB962C8B-B14F-4D97-AF65-F5344CB8AC3E}">
        <p14:creationId xmlns:p14="http://schemas.microsoft.com/office/powerpoint/2010/main" val="4974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ever more parallelization in ai and you need the entire stack to work efficiently. We have done a lot of work on the data structures to allow file and object to reside on the same platform – save a file and export it as an object and vice versa with all the </a:t>
            </a:r>
            <a:r>
              <a:rPr lang="en-US" dirty="0" err="1"/>
              <a:t>posix</a:t>
            </a:r>
            <a:r>
              <a:rPr lang="en-US" dirty="0"/>
              <a:t> semantics translated into the s3 protocol or in reverse. </a:t>
            </a:r>
          </a:p>
        </p:txBody>
      </p:sp>
      <p:sp>
        <p:nvSpPr>
          <p:cNvPr id="4" name="Slide Number Placeholder 3"/>
          <p:cNvSpPr>
            <a:spLocks noGrp="1"/>
          </p:cNvSpPr>
          <p:nvPr>
            <p:ph type="sldNum" sz="quarter" idx="5"/>
          </p:nvPr>
        </p:nvSpPr>
        <p:spPr/>
        <p:txBody>
          <a:bodyPr/>
          <a:lstStyle/>
          <a:p>
            <a:fld id="{7FCC7553-8056-A54A-BE7E-F731C57D988C}" type="slidenum">
              <a:rPr lang="en-US" smtClean="0"/>
              <a:t>4</a:t>
            </a:fld>
            <a:endParaRPr lang="en-US"/>
          </a:p>
        </p:txBody>
      </p:sp>
    </p:spTree>
    <p:extLst>
      <p:ext uri="{BB962C8B-B14F-4D97-AF65-F5344CB8AC3E}">
        <p14:creationId xmlns:p14="http://schemas.microsoft.com/office/powerpoint/2010/main" val="113322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7553-8056-A54A-BE7E-F731C57D988C}" type="slidenum">
              <a:rPr lang="en-US" smtClean="0"/>
              <a:t>5</a:t>
            </a:fld>
            <a:endParaRPr lang="en-US"/>
          </a:p>
        </p:txBody>
      </p:sp>
    </p:spTree>
    <p:extLst>
      <p:ext uri="{BB962C8B-B14F-4D97-AF65-F5344CB8AC3E}">
        <p14:creationId xmlns:p14="http://schemas.microsoft.com/office/powerpoint/2010/main" val="305301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7553-8056-A54A-BE7E-F731C57D988C}" type="slidenum">
              <a:rPr lang="en-US" smtClean="0"/>
              <a:t>8</a:t>
            </a:fld>
            <a:endParaRPr lang="en-US"/>
          </a:p>
        </p:txBody>
      </p:sp>
    </p:spTree>
    <p:extLst>
      <p:ext uri="{BB962C8B-B14F-4D97-AF65-F5344CB8AC3E}">
        <p14:creationId xmlns:p14="http://schemas.microsoft.com/office/powerpoint/2010/main" val="121506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CC7553-8056-A54A-BE7E-F731C57D988C}" type="slidenum">
              <a:rPr lang="en-US" smtClean="0"/>
              <a:t>10</a:t>
            </a:fld>
            <a:endParaRPr lang="en-US"/>
          </a:p>
        </p:txBody>
      </p:sp>
    </p:spTree>
    <p:extLst>
      <p:ext uri="{BB962C8B-B14F-4D97-AF65-F5344CB8AC3E}">
        <p14:creationId xmlns:p14="http://schemas.microsoft.com/office/powerpoint/2010/main" val="381677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CC7553-8056-A54A-BE7E-F731C57D988C}" type="slidenum">
              <a:rPr lang="en-US" smtClean="0"/>
              <a:t>11</a:t>
            </a:fld>
            <a:endParaRPr lang="en-US"/>
          </a:p>
        </p:txBody>
      </p:sp>
    </p:spTree>
    <p:extLst>
      <p:ext uri="{BB962C8B-B14F-4D97-AF65-F5344CB8AC3E}">
        <p14:creationId xmlns:p14="http://schemas.microsoft.com/office/powerpoint/2010/main" val="346582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CC7553-8056-A54A-BE7E-F731C57D988C}" type="slidenum">
              <a:rPr lang="en-US" smtClean="0"/>
              <a:t>13</a:t>
            </a:fld>
            <a:endParaRPr lang="en-US"/>
          </a:p>
        </p:txBody>
      </p:sp>
    </p:spTree>
    <p:extLst>
      <p:ext uri="{BB962C8B-B14F-4D97-AF65-F5344CB8AC3E}">
        <p14:creationId xmlns:p14="http://schemas.microsoft.com/office/powerpoint/2010/main" val="1181377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1f Image 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1118D5-9330-234E-A8E0-8466D0B9A8B3}"/>
              </a:ext>
            </a:extLst>
          </p:cNvPr>
          <p:cNvPicPr>
            <a:picLocks noChangeAspect="1"/>
          </p:cNvPicPr>
          <p:nvPr userDrawn="1"/>
        </p:nvPicPr>
        <p:blipFill>
          <a:blip r:embed="rId2"/>
          <a:stretch>
            <a:fillRect/>
          </a:stretch>
        </p:blipFill>
        <p:spPr>
          <a:xfrm>
            <a:off x="0" y="794"/>
            <a:ext cx="9144000" cy="5143500"/>
          </a:xfrm>
          <a:prstGeom prst="rect">
            <a:avLst/>
          </a:prstGeom>
        </p:spPr>
      </p:pic>
      <p:sp>
        <p:nvSpPr>
          <p:cNvPr id="15" name="Shape 13">
            <a:extLst>
              <a:ext uri="{FF2B5EF4-FFF2-40B4-BE49-F238E27FC236}">
                <a16:creationId xmlns:a16="http://schemas.microsoft.com/office/drawing/2014/main" id="{1130E3BB-D337-2A41-91B2-253D3C0B5E98}"/>
              </a:ext>
            </a:extLst>
          </p:cNvPr>
          <p:cNvSpPr txBox="1">
            <a:spLocks noGrp="1"/>
          </p:cNvSpPr>
          <p:nvPr>
            <p:ph type="body" idx="1" hasCustomPrompt="1"/>
          </p:nvPr>
        </p:nvSpPr>
        <p:spPr>
          <a:xfrm>
            <a:off x="800152" y="2717950"/>
            <a:ext cx="3475287" cy="725466"/>
          </a:xfrm>
          <a:prstGeom prst="rect">
            <a:avLst/>
          </a:prstGeom>
          <a:noFill/>
          <a:ln>
            <a:noFill/>
          </a:ln>
        </p:spPr>
        <p:txBody>
          <a:bodyPr wrap="square" lIns="91425" tIns="91425" rIns="91425" bIns="91425" anchor="t" anchorCtr="0">
            <a:normAutofit/>
          </a:bodyPr>
          <a:lstStyle>
            <a:lvl1pPr marL="0" marR="0" lvl="0" indent="0" algn="l" rtl="0">
              <a:lnSpc>
                <a:spcPct val="100000"/>
              </a:lnSpc>
              <a:spcBef>
                <a:spcPts val="0"/>
              </a:spcBef>
              <a:spcAft>
                <a:spcPts val="200"/>
              </a:spcAft>
              <a:buClr>
                <a:srgbClr val="DD2031"/>
              </a:buClr>
              <a:buSzPct val="100000"/>
              <a:buFont typeface="Arial"/>
              <a:buNone/>
              <a:defRPr sz="1650" b="0" i="0" u="none" strike="noStrike" cap="none">
                <a:solidFill>
                  <a:schemeClr val="tx2"/>
                </a:solidFill>
                <a:latin typeface="Source Sans Pro" panose="020B0503030403020204" pitchFamily="34" charset="0"/>
                <a:ea typeface="Source Sans Pro" panose="020B0503030403020204" pitchFamily="34" charset="0"/>
                <a:cs typeface="Arial"/>
                <a:sym typeface="Arial"/>
              </a:defRPr>
            </a:lvl1pPr>
            <a:lvl2pPr marL="278871" marR="0" lvl="1" indent="-88385" algn="l" rtl="0">
              <a:lnSpc>
                <a:spcPct val="130000"/>
              </a:lnSpc>
              <a:spcBef>
                <a:spcPts val="0"/>
              </a:spcBef>
              <a:spcAft>
                <a:spcPts val="200"/>
              </a:spcAft>
              <a:buClr>
                <a:srgbClr val="FFFFFF"/>
              </a:buClr>
              <a:buSzPct val="100000"/>
              <a:buFont typeface="Arial"/>
              <a:buChar char="•"/>
              <a:defRPr sz="900" b="0" i="0" u="none" strike="noStrike" cap="none">
                <a:solidFill>
                  <a:srgbClr val="FFFFFF"/>
                </a:solidFill>
                <a:latin typeface="Arial"/>
                <a:ea typeface="Arial"/>
                <a:cs typeface="Arial"/>
                <a:sym typeface="Arial"/>
              </a:defRPr>
            </a:lvl2pPr>
            <a:lvl3pPr marL="457798" marR="0" lvl="2" indent="-45078" algn="l" rtl="0">
              <a:lnSpc>
                <a:spcPct val="120000"/>
              </a:lnSpc>
              <a:spcBef>
                <a:spcPts val="0"/>
              </a:spcBef>
              <a:spcAft>
                <a:spcPts val="200"/>
              </a:spcAft>
              <a:buClr>
                <a:srgbClr val="7F7F7F"/>
              </a:buClr>
              <a:buSzPct val="100000"/>
              <a:buFont typeface="Arial"/>
              <a:buChar char="•"/>
              <a:defRPr sz="800" b="0" i="0" u="none" strike="noStrike" cap="none">
                <a:solidFill>
                  <a:srgbClr val="FFFFFF"/>
                </a:solidFill>
                <a:latin typeface="Arial"/>
                <a:ea typeface="Arial"/>
                <a:cs typeface="Arial"/>
                <a:sym typeface="Arial"/>
              </a:defRPr>
            </a:lvl3pPr>
            <a:lvl4pPr marL="640917" marR="0" lvl="3" indent="-50411" algn="l" rtl="0">
              <a:lnSpc>
                <a:spcPct val="120000"/>
              </a:lnSpc>
              <a:spcBef>
                <a:spcPts val="0"/>
              </a:spcBef>
              <a:spcAft>
                <a:spcPts val="200"/>
              </a:spcAft>
              <a:buClr>
                <a:schemeClr val="dk1"/>
              </a:buClr>
              <a:buSzPct val="100000"/>
              <a:buFont typeface="Courier New"/>
              <a:buChar char="o"/>
              <a:defRPr sz="701" b="0" i="0" u="none" strike="noStrike" cap="none">
                <a:solidFill>
                  <a:srgbClr val="FFFFFF"/>
                </a:solidFill>
                <a:latin typeface="Arial"/>
                <a:ea typeface="Arial"/>
                <a:cs typeface="Arial"/>
                <a:sym typeface="Arial"/>
              </a:defRPr>
            </a:lvl4pPr>
            <a:lvl5pPr marL="732476" marR="0" lvl="4" indent="-2282" algn="l" rtl="0">
              <a:lnSpc>
                <a:spcPct val="120000"/>
              </a:lnSpc>
              <a:spcBef>
                <a:spcPts val="201"/>
              </a:spcBef>
              <a:spcAft>
                <a:spcPts val="240"/>
              </a:spcAft>
              <a:buClr>
                <a:schemeClr val="accent1"/>
              </a:buClr>
              <a:buSzPct val="100000"/>
              <a:buFont typeface="Arial"/>
              <a:buNone/>
              <a:defRPr sz="551" b="0" i="0" u="none" strike="noStrike" cap="none">
                <a:solidFill>
                  <a:srgbClr val="FFFFFF"/>
                </a:solidFill>
                <a:latin typeface="Arial"/>
                <a:ea typeface="Arial"/>
                <a:cs typeface="Arial"/>
                <a:sym typeface="Arial"/>
              </a:defRPr>
            </a:lvl5pPr>
            <a:lvl6pPr marL="1007156" marR="0" lvl="5" indent="-48377"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6pPr>
            <a:lvl7pPr marL="1190274" marR="0" lvl="6" indent="-47360"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7pPr>
            <a:lvl8pPr marL="1373394" marR="0" lvl="7" indent="-52692"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8pPr>
            <a:lvl9pPr marL="1556513" marR="0" lvl="8" indent="-51676"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9pPr>
          </a:lstStyle>
          <a:p>
            <a:pPr lvl="0"/>
            <a:r>
              <a:rPr lang="en-GB" dirty="0"/>
              <a:t>CLICK TO EDIT MASTER TEXT STYLES</a:t>
            </a:r>
          </a:p>
        </p:txBody>
      </p:sp>
      <p:sp>
        <p:nvSpPr>
          <p:cNvPr id="7" name="Title 6">
            <a:extLst>
              <a:ext uri="{FF2B5EF4-FFF2-40B4-BE49-F238E27FC236}">
                <a16:creationId xmlns:a16="http://schemas.microsoft.com/office/drawing/2014/main" id="{08E5FDDD-CC0B-6F42-A754-62FC6B142C0E}"/>
              </a:ext>
            </a:extLst>
          </p:cNvPr>
          <p:cNvSpPr>
            <a:spLocks noGrp="1"/>
          </p:cNvSpPr>
          <p:nvPr>
            <p:ph type="title"/>
          </p:nvPr>
        </p:nvSpPr>
        <p:spPr>
          <a:xfrm>
            <a:off x="800152" y="1723471"/>
            <a:ext cx="3475287" cy="994479"/>
          </a:xfrm>
        </p:spPr>
        <p:txBody>
          <a:bodyPr/>
          <a:lstStyle>
            <a:lvl1pPr>
              <a:defRPr b="1" i="0">
                <a:latin typeface="Source Sans Pro" panose="020B0503030403020204" pitchFamily="34" charset="0"/>
                <a:ea typeface="Source Sans Pro" panose="020B0503030403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50674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7_17 1 Column Title Tex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hape 31">
            <a:extLst>
              <a:ext uri="{FF2B5EF4-FFF2-40B4-BE49-F238E27FC236}">
                <a16:creationId xmlns:a16="http://schemas.microsoft.com/office/drawing/2014/main" id="{C1771ECE-EE38-1343-B384-DBD05AABB5FC}"/>
              </a:ext>
            </a:extLst>
          </p:cNvPr>
          <p:cNvSpPr txBox="1">
            <a:spLocks noGrp="1"/>
          </p:cNvSpPr>
          <p:nvPr>
            <p:ph type="body" idx="15"/>
          </p:nvPr>
        </p:nvSpPr>
        <p:spPr>
          <a:xfrm>
            <a:off x="575109" y="1298713"/>
            <a:ext cx="8025334" cy="3002053"/>
          </a:xfrm>
          <a:prstGeom prst="rect">
            <a:avLst/>
          </a:prstGeom>
          <a:noFill/>
          <a:ln>
            <a:noFill/>
          </a:ln>
        </p:spPr>
        <p:txBody>
          <a:bodyPr wrap="square" lIns="91425" tIns="91425" rIns="91425" bIns="91425" anchor="t" anchorCtr="0">
            <a:normAutofit/>
          </a:bodyPr>
          <a:lstStyle>
            <a:lvl1pPr marL="20240" marR="0" lvl="0" indent="0" algn="l" rtl="0">
              <a:lnSpc>
                <a:spcPct val="100000"/>
              </a:lnSpc>
              <a:spcBef>
                <a:spcPts val="450"/>
              </a:spcBef>
              <a:spcAft>
                <a:spcPts val="0"/>
              </a:spcAft>
              <a:buClr>
                <a:schemeClr val="accent1"/>
              </a:buClr>
              <a:buSzPct val="100000"/>
              <a:buFont typeface="Arial"/>
              <a:buNone/>
              <a:tabLst/>
              <a:defRPr sz="1650" b="0" i="0" u="none" strike="noStrike" cap="none">
                <a:solidFill>
                  <a:schemeClr val="tx1"/>
                </a:solidFill>
                <a:latin typeface="Source Sans Pro" panose="020B0503030403020204" pitchFamily="34" charset="0"/>
                <a:ea typeface="Source Sans Pro" panose="020B0503030403020204" pitchFamily="34" charset="0"/>
                <a:cs typeface="Arial"/>
                <a:sym typeface="Arial"/>
              </a:defRPr>
            </a:lvl1pPr>
            <a:lvl2pPr marL="278592" marR="0" lvl="1" indent="-105365" algn="l" rtl="0">
              <a:lnSpc>
                <a:spcPct val="100000"/>
              </a:lnSpc>
              <a:spcBef>
                <a:spcPts val="150"/>
              </a:spcBef>
              <a:spcAft>
                <a:spcPts val="0"/>
              </a:spcAft>
              <a:buClr>
                <a:schemeClr val="accent2"/>
              </a:buClr>
              <a:buSzPct val="75000"/>
              <a:buFont typeface="Arial" panose="020B0604020202020204" pitchFamily="34" charset="0"/>
              <a:buChar char="•"/>
              <a:tabLst/>
              <a:defRPr sz="1650" b="0" i="0" u="none" strike="noStrike" cap="none">
                <a:solidFill>
                  <a:schemeClr val="tx2"/>
                </a:solidFill>
                <a:latin typeface="Source Sans Pro" panose="020B0503030403020204" pitchFamily="34" charset="0"/>
                <a:ea typeface="Source Sans Pro" panose="020B0503030403020204" pitchFamily="34" charset="0"/>
                <a:cs typeface="Arial"/>
                <a:sym typeface="Arial"/>
              </a:defRPr>
            </a:lvl2pPr>
            <a:lvl3pPr marL="428604" marR="0" lvl="2" indent="-100603" algn="l" rtl="0">
              <a:lnSpc>
                <a:spcPct val="100000"/>
              </a:lnSpc>
              <a:spcBef>
                <a:spcPts val="150"/>
              </a:spcBef>
              <a:spcAft>
                <a:spcPts val="0"/>
              </a:spcAft>
              <a:buClr>
                <a:schemeClr val="accent3"/>
              </a:buClr>
              <a:buSzPct val="100000"/>
              <a:buFont typeface="Roboto" panose="02000000000000000000" pitchFamily="2" charset="0"/>
              <a:buChar char="–"/>
              <a:tabLst/>
              <a:defRPr sz="1500" b="0" i="0" u="none" strike="noStrike" cap="none">
                <a:solidFill>
                  <a:schemeClr val="tx2"/>
                </a:solidFill>
                <a:latin typeface="Source Sans Pro" panose="020B0503030403020204" pitchFamily="34" charset="0"/>
                <a:ea typeface="Source Sans Pro" panose="020B0503030403020204" pitchFamily="34" charset="0"/>
                <a:cs typeface="Arial"/>
                <a:sym typeface="Arial"/>
              </a:defRPr>
            </a:lvl3pPr>
            <a:lvl4pPr marL="579806" marR="0" lvl="3" indent="-88102" algn="l" rtl="0">
              <a:lnSpc>
                <a:spcPct val="100000"/>
              </a:lnSpc>
              <a:spcBef>
                <a:spcPts val="150"/>
              </a:spcBef>
              <a:spcAft>
                <a:spcPts val="0"/>
              </a:spcAft>
              <a:buClr>
                <a:schemeClr val="accent3"/>
              </a:buClr>
              <a:buSzPct val="100000"/>
              <a:buFont typeface="Roboto" panose="02000000000000000000" pitchFamily="2" charset="0"/>
              <a:buChar char="–"/>
              <a:defRPr sz="1350" b="0" i="0" u="none" strike="noStrike" cap="none">
                <a:solidFill>
                  <a:schemeClr val="tx2"/>
                </a:solidFill>
                <a:latin typeface="Source Sans Pro" panose="020B0503030403020204" pitchFamily="34" charset="0"/>
                <a:ea typeface="Source Sans Pro" panose="020B0503030403020204" pitchFamily="34" charset="0"/>
                <a:cs typeface="Arial"/>
                <a:sym typeface="Arial"/>
              </a:defRPr>
            </a:lvl4pPr>
            <a:lvl5pPr marL="732476" marR="0" lvl="4" indent="-2282" algn="l" rtl="0">
              <a:lnSpc>
                <a:spcPct val="120000"/>
              </a:lnSpc>
              <a:spcBef>
                <a:spcPts val="201"/>
              </a:spcBef>
              <a:spcAft>
                <a:spcPts val="240"/>
              </a:spcAft>
              <a:buClr>
                <a:schemeClr val="accent1"/>
              </a:buClr>
              <a:buSzPct val="100000"/>
              <a:buFont typeface="Arial"/>
              <a:buNone/>
              <a:defRPr sz="551" b="0" i="0" u="none" strike="noStrike" cap="none">
                <a:solidFill>
                  <a:srgbClr val="595959"/>
                </a:solidFill>
                <a:latin typeface="Arial"/>
                <a:ea typeface="Arial"/>
                <a:cs typeface="Arial"/>
                <a:sym typeface="Arial"/>
              </a:defRPr>
            </a:lvl5pPr>
            <a:lvl6pPr marL="1007156" marR="0" lvl="5" indent="-48377"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6pPr>
            <a:lvl7pPr marL="1190274" marR="0" lvl="6" indent="-47360"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7pPr>
            <a:lvl8pPr marL="1373394" marR="0" lvl="7" indent="-52692"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8pPr>
            <a:lvl9pPr marL="1556513" marR="0" lvl="8" indent="-51676"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4">
            <a:extLst>
              <a:ext uri="{FF2B5EF4-FFF2-40B4-BE49-F238E27FC236}">
                <a16:creationId xmlns:a16="http://schemas.microsoft.com/office/drawing/2014/main" id="{C9B66492-0EEF-024F-AFDC-BCF7A6885A49}"/>
              </a:ext>
            </a:extLst>
          </p:cNvPr>
          <p:cNvSpPr>
            <a:spLocks noGrp="1"/>
          </p:cNvSpPr>
          <p:nvPr>
            <p:ph type="body" sz="quarter" idx="11" hasCustomPrompt="1"/>
          </p:nvPr>
        </p:nvSpPr>
        <p:spPr>
          <a:xfrm>
            <a:off x="575110" y="664464"/>
            <a:ext cx="8025334" cy="391066"/>
          </a:xfrm>
          <a:prstGeom prst="rect">
            <a:avLst/>
          </a:prstGeom>
        </p:spPr>
        <p:txBody>
          <a:bodyPr tIns="91440" bIns="91440" anchor="ctr">
            <a:noAutofit/>
          </a:bodyPr>
          <a:lstStyle>
            <a:lvl1pPr marL="0" indent="0">
              <a:buNone/>
              <a:defRPr sz="2250" b="1">
                <a:solidFill>
                  <a:schemeClr val="accent1"/>
                </a:solidFill>
                <a:latin typeface="Source Sans Pro" panose="020B0503030403020204" pitchFamily="34" charset="0"/>
              </a:defRPr>
            </a:lvl1pPr>
            <a:lvl2pPr marL="171441" indent="0">
              <a:buNone/>
              <a:defRPr/>
            </a:lvl2pPr>
            <a:lvl3pPr marL="342883" indent="0">
              <a:buNone/>
              <a:defRPr/>
            </a:lvl3pPr>
            <a:lvl4pPr marL="514324" indent="0">
              <a:buNone/>
              <a:defRPr/>
            </a:lvl4pPr>
            <a:lvl5pPr marL="685766" indent="0">
              <a:buNone/>
              <a:defRPr/>
            </a:lvl5pPr>
          </a:lstStyle>
          <a:p>
            <a:pPr lvl="0"/>
            <a:r>
              <a:rPr lang="en-GB" dirty="0"/>
              <a:t>Click To Edit Master Text Styles</a:t>
            </a:r>
          </a:p>
        </p:txBody>
      </p:sp>
    </p:spTree>
    <p:extLst>
      <p:ext uri="{BB962C8B-B14F-4D97-AF65-F5344CB8AC3E}">
        <p14:creationId xmlns:p14="http://schemas.microsoft.com/office/powerpoint/2010/main" val="279766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17 1 Column Title Tex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C9B66492-0EEF-024F-AFDC-BCF7A6885A49}"/>
              </a:ext>
            </a:extLst>
          </p:cNvPr>
          <p:cNvSpPr>
            <a:spLocks noGrp="1"/>
          </p:cNvSpPr>
          <p:nvPr>
            <p:ph type="body" sz="quarter" idx="11" hasCustomPrompt="1"/>
          </p:nvPr>
        </p:nvSpPr>
        <p:spPr>
          <a:xfrm>
            <a:off x="575110" y="664464"/>
            <a:ext cx="8025334" cy="391066"/>
          </a:xfrm>
          <a:prstGeom prst="rect">
            <a:avLst/>
          </a:prstGeom>
        </p:spPr>
        <p:txBody>
          <a:bodyPr tIns="91440" bIns="91440" anchor="ctr">
            <a:noAutofit/>
          </a:bodyPr>
          <a:lstStyle>
            <a:lvl1pPr marL="0" indent="0">
              <a:buNone/>
              <a:defRPr sz="2250" b="1">
                <a:solidFill>
                  <a:schemeClr val="accent1"/>
                </a:solidFill>
                <a:latin typeface="Source Sans Pro" panose="020B0503030403020204" pitchFamily="34" charset="0"/>
              </a:defRPr>
            </a:lvl1pPr>
            <a:lvl2pPr marL="171441" indent="0">
              <a:buNone/>
              <a:defRPr/>
            </a:lvl2pPr>
            <a:lvl3pPr marL="342883" indent="0">
              <a:buNone/>
              <a:defRPr/>
            </a:lvl3pPr>
            <a:lvl4pPr marL="514324" indent="0">
              <a:buNone/>
              <a:defRPr/>
            </a:lvl4pPr>
            <a:lvl5pPr marL="685766" indent="0">
              <a:buNone/>
              <a:defRPr/>
            </a:lvl5pPr>
          </a:lstStyle>
          <a:p>
            <a:pPr lvl="0"/>
            <a:r>
              <a:rPr lang="en-GB" dirty="0"/>
              <a:t>Click To Edit Master Text Styles</a:t>
            </a:r>
          </a:p>
        </p:txBody>
      </p:sp>
    </p:spTree>
    <p:extLst>
      <p:ext uri="{BB962C8B-B14F-4D97-AF65-F5344CB8AC3E}">
        <p14:creationId xmlns:p14="http://schemas.microsoft.com/office/powerpoint/2010/main" val="206815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d Frame Slide Animatio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730A5B-90B8-9D42-AA91-1117E22FBD8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380103" y="677298"/>
            <a:ext cx="2300033" cy="3251471"/>
          </a:xfrm>
          <a:prstGeom prst="rect">
            <a:avLst/>
          </a:prstGeom>
        </p:spPr>
      </p:pic>
      <p:grpSp>
        <p:nvGrpSpPr>
          <p:cNvPr id="6" name="Group 5">
            <a:extLst>
              <a:ext uri="{FF2B5EF4-FFF2-40B4-BE49-F238E27FC236}">
                <a16:creationId xmlns:a16="http://schemas.microsoft.com/office/drawing/2014/main" id="{C0ED5D76-4C27-AD4D-B6E5-81FBAD78D76D}"/>
              </a:ext>
            </a:extLst>
          </p:cNvPr>
          <p:cNvGrpSpPr/>
          <p:nvPr userDrawn="1"/>
        </p:nvGrpSpPr>
        <p:grpSpPr>
          <a:xfrm>
            <a:off x="5466554" y="735558"/>
            <a:ext cx="3670379" cy="1834691"/>
            <a:chOff x="7319720" y="980138"/>
            <a:chExt cx="4893838" cy="2444744"/>
          </a:xfrm>
        </p:grpSpPr>
        <p:pic>
          <p:nvPicPr>
            <p:cNvPr id="7" name="Picture 6">
              <a:extLst>
                <a:ext uri="{FF2B5EF4-FFF2-40B4-BE49-F238E27FC236}">
                  <a16:creationId xmlns:a16="http://schemas.microsoft.com/office/drawing/2014/main" id="{ACEE8D59-E0C3-5546-B3C4-B6099ED42581}"/>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7319720" y="980138"/>
              <a:ext cx="2444744" cy="2444744"/>
            </a:xfrm>
            <a:prstGeom prst="rect">
              <a:avLst/>
            </a:prstGeom>
          </p:spPr>
        </p:pic>
        <p:pic>
          <p:nvPicPr>
            <p:cNvPr id="8" name="Picture 7">
              <a:extLst>
                <a:ext uri="{FF2B5EF4-FFF2-40B4-BE49-F238E27FC236}">
                  <a16:creationId xmlns:a16="http://schemas.microsoft.com/office/drawing/2014/main" id="{3096C8AE-4748-5945-821D-0FCFFAA55F60}"/>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9768814" y="980138"/>
              <a:ext cx="2444744" cy="2444744"/>
            </a:xfrm>
            <a:prstGeom prst="rect">
              <a:avLst/>
            </a:prstGeom>
          </p:spPr>
        </p:pic>
      </p:grpSp>
      <p:grpSp>
        <p:nvGrpSpPr>
          <p:cNvPr id="9" name="Group 8">
            <a:extLst>
              <a:ext uri="{FF2B5EF4-FFF2-40B4-BE49-F238E27FC236}">
                <a16:creationId xmlns:a16="http://schemas.microsoft.com/office/drawing/2014/main" id="{ED3D0A97-409E-624B-960F-C3A610AB0087}"/>
              </a:ext>
            </a:extLst>
          </p:cNvPr>
          <p:cNvGrpSpPr/>
          <p:nvPr userDrawn="1"/>
        </p:nvGrpSpPr>
        <p:grpSpPr>
          <a:xfrm>
            <a:off x="-71295" y="735558"/>
            <a:ext cx="3667691" cy="1834691"/>
            <a:chOff x="-118872" y="980139"/>
            <a:chExt cx="4890255" cy="2444744"/>
          </a:xfrm>
        </p:grpSpPr>
        <p:pic>
          <p:nvPicPr>
            <p:cNvPr id="10" name="Picture 9">
              <a:extLst>
                <a:ext uri="{FF2B5EF4-FFF2-40B4-BE49-F238E27FC236}">
                  <a16:creationId xmlns:a16="http://schemas.microsoft.com/office/drawing/2014/main" id="{B6C6560E-4F44-4740-AD04-FB60F5DB533C}"/>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2326640" y="980139"/>
              <a:ext cx="2444743" cy="2444744"/>
            </a:xfrm>
            <a:prstGeom prst="rect">
              <a:avLst/>
            </a:prstGeom>
          </p:spPr>
        </p:pic>
        <p:pic>
          <p:nvPicPr>
            <p:cNvPr id="11" name="Picture 10">
              <a:extLst>
                <a:ext uri="{FF2B5EF4-FFF2-40B4-BE49-F238E27FC236}">
                  <a16:creationId xmlns:a16="http://schemas.microsoft.com/office/drawing/2014/main" id="{99F8B43D-927A-4449-9C20-E8E9BF8EF28C}"/>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118872" y="980139"/>
              <a:ext cx="2444743" cy="2444744"/>
            </a:xfrm>
            <a:prstGeom prst="rect">
              <a:avLst/>
            </a:prstGeom>
          </p:spPr>
        </p:pic>
      </p:grpSp>
    </p:spTree>
    <p:extLst>
      <p:ext uri="{BB962C8B-B14F-4D97-AF65-F5344CB8AC3E}">
        <p14:creationId xmlns:p14="http://schemas.microsoft.com/office/powerpoint/2010/main" val="28631333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stimon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541062FE-EF9B-FF32-42BF-24464A110EA6}"/>
              </a:ext>
            </a:extLst>
          </p:cNvPr>
          <p:cNvPicPr>
            <a:picLocks noChangeAspect="1"/>
          </p:cNvPicPr>
          <p:nvPr userDrawn="1"/>
        </p:nvPicPr>
        <p:blipFill>
          <a:blip r:embed="rId3"/>
          <a:stretch>
            <a:fillRect/>
          </a:stretch>
        </p:blipFill>
        <p:spPr>
          <a:xfrm>
            <a:off x="4005264" y="1962035"/>
            <a:ext cx="4564063" cy="2028941"/>
          </a:xfrm>
          <a:prstGeom prst="rect">
            <a:avLst/>
          </a:prstGeom>
        </p:spPr>
      </p:pic>
      <p:sp>
        <p:nvSpPr>
          <p:cNvPr id="5" name="Picture Placeholder 4">
            <a:extLst>
              <a:ext uri="{FF2B5EF4-FFF2-40B4-BE49-F238E27FC236}">
                <a16:creationId xmlns:a16="http://schemas.microsoft.com/office/drawing/2014/main" id="{B434AD94-4E21-7A4A-8CB3-D2756CA9939C}"/>
              </a:ext>
            </a:extLst>
          </p:cNvPr>
          <p:cNvSpPr>
            <a:spLocks noGrp="1"/>
          </p:cNvSpPr>
          <p:nvPr>
            <p:ph type="pic" sz="quarter" idx="10"/>
          </p:nvPr>
        </p:nvSpPr>
        <p:spPr>
          <a:xfrm>
            <a:off x="575112" y="560388"/>
            <a:ext cx="2933799" cy="4011612"/>
          </a:xfrm>
        </p:spPr>
        <p:txBody>
          <a:bodyPr/>
          <a:lstStyle/>
          <a:p>
            <a:endParaRPr lang="en-US" dirty="0"/>
          </a:p>
        </p:txBody>
      </p:sp>
      <p:sp>
        <p:nvSpPr>
          <p:cNvPr id="21" name="Shape 31">
            <a:extLst>
              <a:ext uri="{FF2B5EF4-FFF2-40B4-BE49-F238E27FC236}">
                <a16:creationId xmlns:a16="http://schemas.microsoft.com/office/drawing/2014/main" id="{4D8B784F-509F-1F43-8074-01D7A8BE745F}"/>
              </a:ext>
            </a:extLst>
          </p:cNvPr>
          <p:cNvSpPr txBox="1">
            <a:spLocks noGrp="1"/>
          </p:cNvSpPr>
          <p:nvPr>
            <p:ph type="body" idx="1"/>
          </p:nvPr>
        </p:nvSpPr>
        <p:spPr>
          <a:xfrm>
            <a:off x="4457990" y="2222370"/>
            <a:ext cx="3851282" cy="1662260"/>
          </a:xfrm>
          <a:prstGeom prst="rect">
            <a:avLst/>
          </a:prstGeom>
          <a:noFill/>
          <a:ln>
            <a:noFill/>
          </a:ln>
        </p:spPr>
        <p:txBody>
          <a:bodyPr wrap="square" lIns="91425" tIns="91425" rIns="91425" bIns="91425" anchor="t" anchorCtr="0">
            <a:normAutofit/>
          </a:bodyPr>
          <a:lstStyle>
            <a:lvl1pPr marL="20234" marR="0" lvl="0" indent="0" algn="l" rtl="0">
              <a:lnSpc>
                <a:spcPct val="100000"/>
              </a:lnSpc>
              <a:spcBef>
                <a:spcPts val="450"/>
              </a:spcBef>
              <a:spcAft>
                <a:spcPts val="0"/>
              </a:spcAft>
              <a:buClr>
                <a:schemeClr val="accent1"/>
              </a:buClr>
              <a:buSzPct val="100000"/>
              <a:buFont typeface="Arial"/>
              <a:buNone/>
              <a:tabLst/>
              <a:defRPr sz="1650" b="1" i="0" u="none" strike="noStrike" cap="none">
                <a:solidFill>
                  <a:schemeClr val="bg1"/>
                </a:solidFill>
                <a:latin typeface="Source Sans Pro" panose="020B0503030403020204" pitchFamily="34" charset="0"/>
                <a:ea typeface="Source Sans Pro" panose="020B0503030403020204" pitchFamily="34" charset="0"/>
                <a:cs typeface="Arial"/>
                <a:sym typeface="Arial"/>
              </a:defRPr>
            </a:lvl1pPr>
            <a:lvl2pPr marL="278508" marR="0" lvl="1" indent="-105333" algn="l" rtl="0">
              <a:lnSpc>
                <a:spcPct val="100000"/>
              </a:lnSpc>
              <a:spcBef>
                <a:spcPts val="150"/>
              </a:spcBef>
              <a:spcAft>
                <a:spcPts val="0"/>
              </a:spcAft>
              <a:buClr>
                <a:schemeClr val="accent2"/>
              </a:buClr>
              <a:buSzPct val="75000"/>
              <a:buFont typeface="Arial" panose="020B0604020202020204" pitchFamily="34" charset="0"/>
              <a:buChar char="•"/>
              <a:tabLst/>
              <a:defRPr sz="1500" b="0" i="0" u="none" strike="noStrike" cap="none">
                <a:solidFill>
                  <a:schemeClr val="bg1"/>
                </a:solidFill>
                <a:latin typeface="Source Sans Pro" panose="020B0503030403020204" pitchFamily="34" charset="0"/>
                <a:ea typeface="Source Sans Pro" panose="020B0503030403020204" pitchFamily="34" charset="0"/>
                <a:cs typeface="Arial"/>
                <a:sym typeface="Arial"/>
              </a:defRPr>
            </a:lvl2pPr>
            <a:lvl3pPr marL="428475" marR="0" lvl="2" indent="-100573" algn="l" rtl="0">
              <a:lnSpc>
                <a:spcPct val="100000"/>
              </a:lnSpc>
              <a:spcBef>
                <a:spcPts val="150"/>
              </a:spcBef>
              <a:spcAft>
                <a:spcPts val="0"/>
              </a:spcAft>
              <a:buClr>
                <a:schemeClr val="accent3"/>
              </a:buClr>
              <a:buSzPct val="100000"/>
              <a:buFont typeface="Roboto" panose="02000000000000000000" pitchFamily="2" charset="0"/>
              <a:buChar char="–"/>
              <a:tabLst/>
              <a:defRPr sz="1350" b="0" i="0" u="none" strike="noStrike" cap="none">
                <a:solidFill>
                  <a:schemeClr val="bg1"/>
                </a:solidFill>
                <a:latin typeface="Source Sans Pro" panose="020B0503030403020204" pitchFamily="34" charset="0"/>
                <a:ea typeface="Source Sans Pro" panose="020B0503030403020204" pitchFamily="34" charset="0"/>
                <a:cs typeface="Arial"/>
                <a:sym typeface="Arial"/>
              </a:defRPr>
            </a:lvl3pPr>
            <a:lvl4pPr marL="579632" marR="0" lvl="3" indent="-88076" algn="l" rtl="0">
              <a:lnSpc>
                <a:spcPct val="100000"/>
              </a:lnSpc>
              <a:spcBef>
                <a:spcPts val="150"/>
              </a:spcBef>
              <a:spcAft>
                <a:spcPts val="0"/>
              </a:spcAft>
              <a:buClr>
                <a:schemeClr val="accent3"/>
              </a:buClr>
              <a:buSzPct val="100000"/>
              <a:buFont typeface="Roboto" panose="02000000000000000000" pitchFamily="2" charset="0"/>
              <a:buChar char="–"/>
              <a:defRPr sz="1200" b="0" i="0" u="none" strike="noStrike" cap="none">
                <a:solidFill>
                  <a:schemeClr val="bg1"/>
                </a:solidFill>
                <a:latin typeface="Source Sans Pro" panose="020B0503030403020204" pitchFamily="34" charset="0"/>
                <a:ea typeface="Source Sans Pro" panose="020B0503030403020204" pitchFamily="34" charset="0"/>
                <a:cs typeface="Arial"/>
                <a:sym typeface="Arial"/>
              </a:defRPr>
            </a:lvl4pPr>
            <a:lvl5pPr marL="732256" marR="0" lvl="4" indent="-2281" algn="l" rtl="0">
              <a:lnSpc>
                <a:spcPct val="120000"/>
              </a:lnSpc>
              <a:spcBef>
                <a:spcPts val="201"/>
              </a:spcBef>
              <a:spcAft>
                <a:spcPts val="240"/>
              </a:spcAft>
              <a:buClr>
                <a:schemeClr val="accent1"/>
              </a:buClr>
              <a:buSzPct val="100000"/>
              <a:buFont typeface="Arial"/>
              <a:buNone/>
              <a:defRPr sz="551" b="0" i="0" u="none" strike="noStrike" cap="none">
                <a:solidFill>
                  <a:srgbClr val="595959"/>
                </a:solidFill>
                <a:latin typeface="Arial"/>
                <a:ea typeface="Arial"/>
                <a:cs typeface="Arial"/>
                <a:sym typeface="Arial"/>
              </a:defRPr>
            </a:lvl5pPr>
            <a:lvl6pPr marL="1006854" marR="0" lvl="5" indent="-48362"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6pPr>
            <a:lvl7pPr marL="1189917" marR="0" lvl="6" indent="-47346"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7pPr>
            <a:lvl8pPr marL="1372982" marR="0" lvl="7" indent="-52676"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8pPr>
            <a:lvl9pPr marL="1556046" marR="0" lvl="8" indent="-51660" algn="l" rtl="0">
              <a:lnSpc>
                <a:spcPct val="90000"/>
              </a:lnSpc>
              <a:spcBef>
                <a:spcPts val="201"/>
              </a:spcBef>
              <a:buClr>
                <a:schemeClr val="dk1"/>
              </a:buClr>
              <a:buSzPct val="100000"/>
              <a:buFont typeface="Arial"/>
              <a:buChar char="•"/>
              <a:defRPr sz="701" b="0" i="0" u="none" strike="noStrike" cap="none">
                <a:solidFill>
                  <a:schemeClr val="dk1"/>
                </a:solidFill>
                <a:latin typeface="Arial"/>
                <a:ea typeface="Arial"/>
                <a:cs typeface="Arial"/>
                <a:sym typeface="Arial"/>
              </a:defRPr>
            </a:lvl9pPr>
          </a:lstStyle>
          <a:p>
            <a:pPr lvl="0"/>
            <a:r>
              <a:rPr lang="en-GB"/>
              <a:t>Click to edit Master text styles</a:t>
            </a:r>
          </a:p>
          <a:p>
            <a:pPr lvl="0"/>
            <a:endParaRPr lang="en-GB"/>
          </a:p>
          <a:p>
            <a:pPr lvl="0"/>
            <a:r>
              <a:rPr lang="en-GB"/>
              <a:t>~ Signoff</a:t>
            </a:r>
          </a:p>
        </p:txBody>
      </p:sp>
      <p:sp>
        <p:nvSpPr>
          <p:cNvPr id="6" name="Picture Placeholder 5">
            <a:extLst>
              <a:ext uri="{FF2B5EF4-FFF2-40B4-BE49-F238E27FC236}">
                <a16:creationId xmlns:a16="http://schemas.microsoft.com/office/drawing/2014/main" id="{6B8CEDD5-3867-5F40-8FFC-475383A35217}"/>
              </a:ext>
            </a:extLst>
          </p:cNvPr>
          <p:cNvSpPr>
            <a:spLocks noGrp="1"/>
          </p:cNvSpPr>
          <p:nvPr>
            <p:ph type="pic" sz="quarter" idx="15"/>
          </p:nvPr>
        </p:nvSpPr>
        <p:spPr>
          <a:xfrm>
            <a:off x="3959086" y="896818"/>
            <a:ext cx="4765192" cy="783078"/>
          </a:xfrm>
        </p:spPr>
        <p:txBody>
          <a:bodyPr/>
          <a:lstStyle/>
          <a:p>
            <a:endParaRPr lang="en-US" dirty="0"/>
          </a:p>
        </p:txBody>
      </p:sp>
    </p:spTree>
    <p:extLst>
      <p:ext uri="{BB962C8B-B14F-4D97-AF65-F5344CB8AC3E}">
        <p14:creationId xmlns:p14="http://schemas.microsoft.com/office/powerpoint/2010/main" val="906272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D04BB4-88DF-AF48-BC7C-95C6BD6B0980}"/>
              </a:ext>
            </a:extLst>
          </p:cNvPr>
          <p:cNvSpPr>
            <a:spLocks noGrp="1"/>
          </p:cNvSpPr>
          <p:nvPr>
            <p:ph type="body" idx="1"/>
          </p:nvPr>
        </p:nvSpPr>
        <p:spPr>
          <a:xfrm>
            <a:off x="259023" y="1708479"/>
            <a:ext cx="7886700" cy="263447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itle Placeholder 12">
            <a:extLst>
              <a:ext uri="{FF2B5EF4-FFF2-40B4-BE49-F238E27FC236}">
                <a16:creationId xmlns:a16="http://schemas.microsoft.com/office/drawing/2014/main" id="{051CE2A2-C05E-5840-A4AC-15A7FE9E5CDE}"/>
              </a:ext>
            </a:extLst>
          </p:cNvPr>
          <p:cNvSpPr>
            <a:spLocks noGrp="1"/>
          </p:cNvSpPr>
          <p:nvPr>
            <p:ph type="title"/>
          </p:nvPr>
        </p:nvSpPr>
        <p:spPr>
          <a:xfrm>
            <a:off x="259023" y="584162"/>
            <a:ext cx="8202704" cy="994479"/>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386885581"/>
      </p:ext>
    </p:extLst>
  </p:cSld>
  <p:clrMap bg1="lt1" tx1="dk1" bg2="lt2" tx2="dk2" accent1="accent1" accent2="accent2" accent3="accent3" accent4="accent4" accent5="accent5" accent6="accent6" hlink="hlink" folHlink="folHlink"/>
  <p:sldLayoutIdLst>
    <p:sldLayoutId id="2147483793" r:id="rId1"/>
    <p:sldLayoutId id="2147483871" r:id="rId2"/>
    <p:sldLayoutId id="2147483874" r:id="rId3"/>
    <p:sldLayoutId id="2147483901" r:id="rId4"/>
    <p:sldLayoutId id="2147483902" r:id="rId5"/>
  </p:sldLayoutIdLst>
  <p:hf hdr="0" dt="0"/>
  <p:txStyles>
    <p:titleStyle>
      <a:lvl1pPr algn="l" defTabSz="685732" rtl="0" eaLnBrk="1" latinLnBrk="0" hangingPunct="1">
        <a:lnSpc>
          <a:spcPct val="90000"/>
        </a:lnSpc>
        <a:spcBef>
          <a:spcPct val="0"/>
        </a:spcBef>
        <a:buNone/>
        <a:defRPr sz="2700" b="1" i="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57162" indent="-257162" algn="l" defTabSz="685732" rtl="0" eaLnBrk="1" latinLnBrk="0" hangingPunct="1">
        <a:lnSpc>
          <a:spcPct val="90000"/>
        </a:lnSpc>
        <a:spcBef>
          <a:spcPts val="750"/>
        </a:spcBef>
        <a:buClr>
          <a:srgbClr val="B7002B"/>
        </a:buClr>
        <a:buFont typeface="Arial" panose="020B0604020202020204" pitchFamily="34" charset="0"/>
        <a:buChar char="•"/>
        <a:defRPr sz="2100" b="0" i="0" kern="1200">
          <a:solidFill>
            <a:schemeClr val="tx1"/>
          </a:solidFill>
          <a:latin typeface="Source Sans Pro" panose="020B0503030403020204" pitchFamily="34" charset="0"/>
          <a:ea typeface="Source Sans Pro" panose="020B0503030403020204" pitchFamily="34" charset="0"/>
          <a:cs typeface="+mn-cs"/>
        </a:defRPr>
      </a:lvl1pPr>
      <a:lvl2pPr marL="600028" indent="-257162" algn="l" defTabSz="685732" rtl="0" eaLnBrk="1" latinLnBrk="0" hangingPunct="1">
        <a:lnSpc>
          <a:spcPct val="90000"/>
        </a:lnSpc>
        <a:spcBef>
          <a:spcPts val="375"/>
        </a:spcBef>
        <a:buClr>
          <a:srgbClr val="B7002B"/>
        </a:buClr>
        <a:buFont typeface="Arial" panose="020B0604020202020204" pitchFamily="34" charset="0"/>
        <a:buChar char="•"/>
        <a:defRPr sz="1800" b="0" i="0" kern="1200">
          <a:solidFill>
            <a:schemeClr val="tx1"/>
          </a:solidFill>
          <a:latin typeface="Source Sans Pro" panose="020B0503030403020204" pitchFamily="34" charset="0"/>
          <a:ea typeface="Source Sans Pro" panose="020B0503030403020204" pitchFamily="34" charset="0"/>
          <a:cs typeface="+mn-cs"/>
        </a:defRPr>
      </a:lvl2pPr>
      <a:lvl3pPr marL="900034" indent="-214302" algn="l" defTabSz="685732" rtl="0" eaLnBrk="1" latinLnBrk="0" hangingPunct="1">
        <a:lnSpc>
          <a:spcPct val="90000"/>
        </a:lnSpc>
        <a:spcBef>
          <a:spcPts val="375"/>
        </a:spcBef>
        <a:buClr>
          <a:srgbClr val="B7002B"/>
        </a:buClr>
        <a:buFont typeface="Arial" panose="020B0604020202020204" pitchFamily="34" charset="0"/>
        <a:buChar char="•"/>
        <a:defRPr sz="1500" b="0" i="0" kern="1200">
          <a:solidFill>
            <a:schemeClr val="tx1"/>
          </a:solidFill>
          <a:latin typeface="Source Sans Pro" panose="020B0503030403020204" pitchFamily="34" charset="0"/>
          <a:ea typeface="Source Sans Pro" panose="020B0503030403020204" pitchFamily="34" charset="0"/>
          <a:cs typeface="+mn-cs"/>
        </a:defRPr>
      </a:lvl3pPr>
      <a:lvl4pPr marL="1242899" indent="-214302" algn="l" defTabSz="685732" rtl="0" eaLnBrk="1" latinLnBrk="0" hangingPunct="1">
        <a:lnSpc>
          <a:spcPct val="90000"/>
        </a:lnSpc>
        <a:spcBef>
          <a:spcPts val="375"/>
        </a:spcBef>
        <a:buClr>
          <a:srgbClr val="B7002B"/>
        </a:buClr>
        <a:buFont typeface="Arial" panose="020B0604020202020204" pitchFamily="34" charset="0"/>
        <a:buChar char="•"/>
        <a:defRPr sz="1350" b="0" i="0" kern="1200">
          <a:solidFill>
            <a:schemeClr val="tx1"/>
          </a:solidFill>
          <a:latin typeface="Source Sans Pro" panose="020B0503030403020204" pitchFamily="34" charset="0"/>
          <a:ea typeface="Source Sans Pro" panose="020B0503030403020204" pitchFamily="34" charset="0"/>
          <a:cs typeface="+mn-cs"/>
        </a:defRPr>
      </a:lvl4pPr>
      <a:lvl5pPr marL="1585765" indent="-214302" algn="l" defTabSz="685732" rtl="0" eaLnBrk="1" latinLnBrk="0" hangingPunct="1">
        <a:lnSpc>
          <a:spcPct val="90000"/>
        </a:lnSpc>
        <a:spcBef>
          <a:spcPts val="375"/>
        </a:spcBef>
        <a:buClr>
          <a:srgbClr val="B7002B"/>
        </a:buClr>
        <a:buFont typeface="Arial" panose="020B0604020202020204" pitchFamily="34" charset="0"/>
        <a:buChar char="•"/>
        <a:defRPr sz="1350" b="0" i="0" kern="1200">
          <a:solidFill>
            <a:schemeClr val="tx1"/>
          </a:solidFill>
          <a:latin typeface="Source Sans Pro" panose="020B0503030403020204" pitchFamily="34" charset="0"/>
          <a:ea typeface="Source Sans Pro" panose="020B0503030403020204" pitchFamily="34" charset="0"/>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8"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9"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362" userDrawn="1">
          <p15:clr>
            <a:srgbClr val="F26B43"/>
          </p15:clr>
        </p15:guide>
        <p15:guide id="3" orient="horz" pos="3241" userDrawn="1">
          <p15:clr>
            <a:srgbClr val="F26B43"/>
          </p15:clr>
        </p15:guide>
        <p15:guide id="4" orient="horz" pos="2514" userDrawn="1">
          <p15:clr>
            <a:srgbClr val="F26B43"/>
          </p15:clr>
        </p15:guide>
        <p15:guide id="5" orient="horz" pos="2157" userDrawn="1">
          <p15:clr>
            <a:srgbClr val="F26B43"/>
          </p15:clr>
        </p15:guide>
        <p15:guide id="6" orient="horz" pos="1799" userDrawn="1">
          <p15:clr>
            <a:srgbClr val="F26B43"/>
          </p15:clr>
        </p15:guide>
        <p15:guide id="7" orient="horz" pos="1442" userDrawn="1">
          <p15:clr>
            <a:srgbClr val="F26B43"/>
          </p15:clr>
        </p15:guide>
        <p15:guide id="8" userDrawn="1">
          <p15:clr>
            <a:srgbClr val="F26B43"/>
          </p15:clr>
        </p15:guide>
        <p15:guide id="9" orient="horz" pos="719" userDrawn="1">
          <p15:clr>
            <a:srgbClr val="F26B43"/>
          </p15:clr>
        </p15:guide>
        <p15:guide id="10" orient="horz" pos="353" userDrawn="1">
          <p15:clr>
            <a:srgbClr val="F26B43"/>
          </p15:clr>
        </p15:guide>
        <p15:guide id="11" orient="horz" pos="4" userDrawn="1">
          <p15:clr>
            <a:srgbClr val="F26B43"/>
          </p15:clr>
        </p15:guide>
        <p15:guide id="12" pos="720" userDrawn="1">
          <p15:clr>
            <a:srgbClr val="F26B43"/>
          </p15:clr>
        </p15:guide>
        <p15:guide id="13" pos="1068" userDrawn="1">
          <p15:clr>
            <a:srgbClr val="F26B43"/>
          </p15:clr>
        </p15:guide>
        <p15:guide id="14" pos="1443" userDrawn="1">
          <p15:clr>
            <a:srgbClr val="F26B43"/>
          </p15:clr>
        </p15:guide>
        <p15:guide id="15" pos="1800" userDrawn="1">
          <p15:clr>
            <a:srgbClr val="F26B43"/>
          </p15:clr>
        </p15:guide>
        <p15:guide id="16" pos="2157" userDrawn="1">
          <p15:clr>
            <a:srgbClr val="F26B43"/>
          </p15:clr>
        </p15:guide>
        <p15:guide id="17" pos="2523" userDrawn="1">
          <p15:clr>
            <a:srgbClr val="F26B43"/>
          </p15:clr>
        </p15:guide>
        <p15:guide id="18" pos="2872" userDrawn="1">
          <p15:clr>
            <a:srgbClr val="F26B43"/>
          </p15:clr>
        </p15:guide>
        <p15:guide id="19" pos="3237" userDrawn="1">
          <p15:clr>
            <a:srgbClr val="F26B43"/>
          </p15:clr>
        </p15:guide>
        <p15:guide id="20" pos="3595" userDrawn="1">
          <p15:clr>
            <a:srgbClr val="F26B43"/>
          </p15:clr>
        </p15:guide>
        <p15:guide id="21" pos="3952" userDrawn="1">
          <p15:clr>
            <a:srgbClr val="F26B43"/>
          </p15:clr>
        </p15:guide>
        <p15:guide id="22" pos="4317" userDrawn="1">
          <p15:clr>
            <a:srgbClr val="F26B43"/>
          </p15:clr>
        </p15:guide>
        <p15:guide id="23" pos="4675" userDrawn="1">
          <p15:clr>
            <a:srgbClr val="F26B43"/>
          </p15:clr>
        </p15:guide>
        <p15:guide id="24" pos="5049" userDrawn="1">
          <p15:clr>
            <a:srgbClr val="F26B43"/>
          </p15:clr>
        </p15:guide>
        <p15:guide id="25" pos="5398" userDrawn="1">
          <p15:clr>
            <a:srgbClr val="F26B43"/>
          </p15:clr>
        </p15:guide>
        <p15:guide id="26" pos="5755" userDrawn="1">
          <p15:clr>
            <a:srgbClr val="F26B43"/>
          </p15:clr>
        </p15:guide>
        <p15:guide id="27" orient="horz" pos="10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s.stanford.edu/people/trippel/pubs/cpr-mlsys-21.pdf" TargetMode="Externa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F1A379E-7992-117A-6664-3335BCBAE534}"/>
              </a:ext>
            </a:extLst>
          </p:cNvPr>
          <p:cNvSpPr txBox="1">
            <a:spLocks/>
          </p:cNvSpPr>
          <p:nvPr/>
        </p:nvSpPr>
        <p:spPr>
          <a:xfrm>
            <a:off x="949301" y="1620289"/>
            <a:ext cx="3273691" cy="1904510"/>
          </a:xfrm>
          <a:prstGeom prst="rect">
            <a:avLst/>
          </a:prstGeom>
          <a:solidFill>
            <a:srgbClr val="F7F9FD">
              <a:alpha val="65689"/>
            </a:srgbClr>
          </a:solidFill>
        </p:spPr>
        <p:txBody>
          <a:bodyPr vert="horz" lIns="91440" tIns="45720" rIns="91440" bIns="45720" rtlCol="0" anchor="ctr">
            <a:normAutofit/>
          </a:bodyPr>
          <a:lstStyle>
            <a:lvl1pPr algn="l" defTabSz="685732" rtl="0" eaLnBrk="1" latinLnBrk="0" hangingPunct="1">
              <a:lnSpc>
                <a:spcPct val="90000"/>
              </a:lnSpc>
              <a:spcBef>
                <a:spcPct val="0"/>
              </a:spcBef>
              <a:buNone/>
              <a:defRPr sz="2700" b="1" i="0" kern="1200">
                <a:solidFill>
                  <a:schemeClr val="tx1"/>
                </a:solidFill>
                <a:latin typeface="Source Sans Pro" panose="020B0503030403020204" pitchFamily="34" charset="0"/>
                <a:ea typeface="Source Sans Pro" panose="020B0503030403020204" pitchFamily="34" charset="0"/>
                <a:cs typeface="+mj-cs"/>
              </a:defRPr>
            </a:lvl1pPr>
          </a:lstStyle>
          <a:p>
            <a:r>
              <a:rPr lang="en-US" sz="2800" dirty="0">
                <a:solidFill>
                  <a:srgbClr val="C00000"/>
                </a:solidFill>
                <a:latin typeface="Source Sans Pro"/>
                <a:ea typeface="Source Sans Pro"/>
              </a:rPr>
              <a:t>DDN</a:t>
            </a:r>
            <a:r>
              <a:rPr lang="en-US" sz="2800" dirty="0">
                <a:latin typeface="Source Sans Pro"/>
                <a:ea typeface="Source Sans Pro"/>
              </a:rPr>
              <a:t> </a:t>
            </a:r>
          </a:p>
          <a:p>
            <a:r>
              <a:rPr lang="en-US" sz="2200" dirty="0" err="1">
                <a:latin typeface="Source Sans Pro"/>
                <a:ea typeface="Source Sans Pro"/>
              </a:rPr>
              <a:t>Datacentre</a:t>
            </a:r>
            <a:r>
              <a:rPr lang="en-US" sz="2200" dirty="0">
                <a:latin typeface="Source Sans Pro"/>
                <a:ea typeface="Source Sans Pro"/>
              </a:rPr>
              <a:t> Efficiency</a:t>
            </a:r>
          </a:p>
          <a:p>
            <a:endParaRPr lang="en-US" sz="2200" dirty="0">
              <a:latin typeface="Source Sans Pro"/>
              <a:ea typeface="Source Sans Pro"/>
            </a:endParaRPr>
          </a:p>
          <a:p>
            <a:endParaRPr lang="en-US" sz="2200" dirty="0">
              <a:latin typeface="Source Sans Pro"/>
              <a:ea typeface="Source Sans Pro"/>
            </a:endParaRPr>
          </a:p>
          <a:p>
            <a:r>
              <a:rPr lang="en-US" sz="2200">
                <a:latin typeface="Source Sans Pro"/>
                <a:ea typeface="Source Sans Pro"/>
              </a:rPr>
              <a:t>Gareth Wilson</a:t>
            </a:r>
          </a:p>
        </p:txBody>
      </p:sp>
      <p:sp>
        <p:nvSpPr>
          <p:cNvPr id="9" name="TextBox 8">
            <a:extLst>
              <a:ext uri="{FF2B5EF4-FFF2-40B4-BE49-F238E27FC236}">
                <a16:creationId xmlns:a16="http://schemas.microsoft.com/office/drawing/2014/main" id="{DB229DE6-81D6-3987-D4E0-54753F3DD893}"/>
              </a:ext>
            </a:extLst>
          </p:cNvPr>
          <p:cNvSpPr txBox="1"/>
          <p:nvPr/>
        </p:nvSpPr>
        <p:spPr>
          <a:xfrm>
            <a:off x="7112001" y="4717143"/>
            <a:ext cx="1737976" cy="300082"/>
          </a:xfrm>
          <a:prstGeom prst="rect">
            <a:avLst/>
          </a:prstGeom>
          <a:noFill/>
        </p:spPr>
        <p:txBody>
          <a:bodyPr wrap="none" rtlCol="0">
            <a:spAutoFit/>
          </a:bodyPr>
          <a:lstStyle/>
          <a:p>
            <a:r>
              <a:rPr lang="en-US"/>
              <a:t>The AI Data Company</a:t>
            </a:r>
          </a:p>
        </p:txBody>
      </p:sp>
      <p:pic>
        <p:nvPicPr>
          <p:cNvPr id="6" name="Picture 5" descr="A black background with blue text&#10;&#10;Description automatically generated">
            <a:extLst>
              <a:ext uri="{FF2B5EF4-FFF2-40B4-BE49-F238E27FC236}">
                <a16:creationId xmlns:a16="http://schemas.microsoft.com/office/drawing/2014/main" id="{4075EF5B-6021-2228-305C-01822122165C}"/>
              </a:ext>
            </a:extLst>
          </p:cNvPr>
          <p:cNvPicPr>
            <a:picLocks noChangeAspect="1"/>
          </p:cNvPicPr>
          <p:nvPr/>
        </p:nvPicPr>
        <p:blipFill>
          <a:blip r:embed="rId3"/>
          <a:stretch>
            <a:fillRect/>
          </a:stretch>
        </p:blipFill>
        <p:spPr>
          <a:xfrm>
            <a:off x="6451810" y="127863"/>
            <a:ext cx="2609893" cy="768249"/>
          </a:xfrm>
          <a:prstGeom prst="rect">
            <a:avLst/>
          </a:prstGeom>
        </p:spPr>
      </p:pic>
      <p:pic>
        <p:nvPicPr>
          <p:cNvPr id="3" name="Picture 2" descr="A red text on a black background&#10;&#10;Description automatically generated">
            <a:extLst>
              <a:ext uri="{FF2B5EF4-FFF2-40B4-BE49-F238E27FC236}">
                <a16:creationId xmlns:a16="http://schemas.microsoft.com/office/drawing/2014/main" id="{53700B28-1CB0-CE4E-7697-51AD9788C198}"/>
              </a:ext>
            </a:extLst>
          </p:cNvPr>
          <p:cNvPicPr>
            <a:picLocks noChangeAspect="1"/>
          </p:cNvPicPr>
          <p:nvPr/>
        </p:nvPicPr>
        <p:blipFill>
          <a:blip r:embed="rId4"/>
          <a:stretch>
            <a:fillRect/>
          </a:stretch>
        </p:blipFill>
        <p:spPr>
          <a:xfrm>
            <a:off x="7203441" y="1757448"/>
            <a:ext cx="1520650" cy="1104623"/>
          </a:xfrm>
          <a:prstGeom prst="rect">
            <a:avLst/>
          </a:prstGeom>
        </p:spPr>
      </p:pic>
    </p:spTree>
    <p:extLst>
      <p:ext uri="{BB962C8B-B14F-4D97-AF65-F5344CB8AC3E}">
        <p14:creationId xmlns:p14="http://schemas.microsoft.com/office/powerpoint/2010/main" val="3980498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9A734F-927E-9843-0C4B-BEB432052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92" y="569666"/>
            <a:ext cx="9137155" cy="4005761"/>
          </a:xfrm>
          <a:prstGeom prst="rect">
            <a:avLst/>
          </a:prstGeom>
        </p:spPr>
      </p:pic>
      <p:sp>
        <p:nvSpPr>
          <p:cNvPr id="3" name="Text Placeholder 2">
            <a:extLst>
              <a:ext uri="{FF2B5EF4-FFF2-40B4-BE49-F238E27FC236}">
                <a16:creationId xmlns:a16="http://schemas.microsoft.com/office/drawing/2014/main" id="{46B0176C-3B23-FAB4-5005-58C4E48CE15F}"/>
              </a:ext>
            </a:extLst>
          </p:cNvPr>
          <p:cNvSpPr>
            <a:spLocks noGrp="1"/>
          </p:cNvSpPr>
          <p:nvPr>
            <p:ph type="body" sz="quarter" idx="11"/>
          </p:nvPr>
        </p:nvSpPr>
        <p:spPr/>
        <p:txBody>
          <a:bodyPr/>
          <a:lstStyle/>
          <a:p>
            <a:r>
              <a:rPr lang="en-US" sz="2400" dirty="0">
                <a:solidFill>
                  <a:schemeClr val="tx1"/>
                </a:solidFill>
                <a:ea typeface="Open Sans" panose="020B0606030504020204" pitchFamily="34" charset="0"/>
                <a:cs typeface="Open Sans" panose="020B0606030504020204" pitchFamily="34" charset="0"/>
              </a:rPr>
              <a:t>In 2RU and 2KW </a:t>
            </a:r>
            <a:r>
              <a:rPr lang="en-US" sz="2400" dirty="0">
                <a:ea typeface="Open Sans" panose="020B0606030504020204" pitchFamily="34" charset="0"/>
                <a:cs typeface="Open Sans" panose="020B0606030504020204" pitchFamily="34" charset="0"/>
              </a:rPr>
              <a:t>DDN Delivers:</a:t>
            </a:r>
            <a:endParaRPr lang="en-US" sz="2400" dirty="0"/>
          </a:p>
        </p:txBody>
      </p:sp>
      <p:sp>
        <p:nvSpPr>
          <p:cNvPr id="4" name="TextBox 3">
            <a:extLst>
              <a:ext uri="{FF2B5EF4-FFF2-40B4-BE49-F238E27FC236}">
                <a16:creationId xmlns:a16="http://schemas.microsoft.com/office/drawing/2014/main" id="{0000C633-28E9-3E01-DF68-DED75A9F46BA}"/>
              </a:ext>
            </a:extLst>
          </p:cNvPr>
          <p:cNvSpPr txBox="1"/>
          <p:nvPr/>
        </p:nvSpPr>
        <p:spPr>
          <a:xfrm>
            <a:off x="2276184" y="1436238"/>
            <a:ext cx="1958540" cy="575927"/>
          </a:xfrm>
          <a:prstGeom prst="rect">
            <a:avLst/>
          </a:prstGeom>
          <a:noFill/>
        </p:spPr>
        <p:txBody>
          <a:bodyPr wrap="square">
            <a:spAutoFit/>
          </a:bodyPr>
          <a:lstStyle/>
          <a:p>
            <a:pPr>
              <a:lnSpc>
                <a:spcPts val="3519"/>
              </a:lnSpc>
            </a:pPr>
            <a:r>
              <a:rPr lang="en-US" sz="4000" b="1" dirty="0">
                <a:solidFill>
                  <a:schemeClr val="accent1"/>
                </a:solidFill>
              </a:rPr>
              <a:t>90GB/s </a:t>
            </a:r>
          </a:p>
        </p:txBody>
      </p:sp>
      <p:sp>
        <p:nvSpPr>
          <p:cNvPr id="5" name="TextBox 4">
            <a:extLst>
              <a:ext uri="{FF2B5EF4-FFF2-40B4-BE49-F238E27FC236}">
                <a16:creationId xmlns:a16="http://schemas.microsoft.com/office/drawing/2014/main" id="{1AB36EB3-3C41-EA77-EE01-077008D2828B}"/>
              </a:ext>
            </a:extLst>
          </p:cNvPr>
          <p:cNvSpPr txBox="1"/>
          <p:nvPr/>
        </p:nvSpPr>
        <p:spPr>
          <a:xfrm>
            <a:off x="2302499" y="1828040"/>
            <a:ext cx="619080" cy="276999"/>
          </a:xfrm>
          <a:prstGeom prst="rect">
            <a:avLst/>
          </a:prstGeom>
          <a:noFill/>
        </p:spPr>
        <p:txBody>
          <a:bodyPr wrap="none" rtlCol="0">
            <a:spAutoFit/>
          </a:bodyPr>
          <a:lstStyle/>
          <a:p>
            <a:r>
              <a:rPr lang="en-US" sz="1200" b="1" i="1" dirty="0"/>
              <a:t>READS</a:t>
            </a:r>
          </a:p>
        </p:txBody>
      </p:sp>
      <p:sp>
        <p:nvSpPr>
          <p:cNvPr id="13" name="TextBox 12">
            <a:extLst>
              <a:ext uri="{FF2B5EF4-FFF2-40B4-BE49-F238E27FC236}">
                <a16:creationId xmlns:a16="http://schemas.microsoft.com/office/drawing/2014/main" id="{2FAB70A7-D269-CC23-49FB-59FC74675A1F}"/>
              </a:ext>
            </a:extLst>
          </p:cNvPr>
          <p:cNvSpPr txBox="1"/>
          <p:nvPr/>
        </p:nvSpPr>
        <p:spPr>
          <a:xfrm>
            <a:off x="2276184" y="2391461"/>
            <a:ext cx="1958540" cy="575927"/>
          </a:xfrm>
          <a:prstGeom prst="rect">
            <a:avLst/>
          </a:prstGeom>
          <a:noFill/>
        </p:spPr>
        <p:txBody>
          <a:bodyPr wrap="square">
            <a:spAutoFit/>
          </a:bodyPr>
          <a:lstStyle/>
          <a:p>
            <a:pPr>
              <a:lnSpc>
                <a:spcPts val="3519"/>
              </a:lnSpc>
            </a:pPr>
            <a:r>
              <a:rPr lang="en-US" sz="4000" b="1" dirty="0">
                <a:solidFill>
                  <a:schemeClr val="accent1"/>
                </a:solidFill>
              </a:rPr>
              <a:t>65GB/s </a:t>
            </a:r>
          </a:p>
        </p:txBody>
      </p:sp>
      <p:sp>
        <p:nvSpPr>
          <p:cNvPr id="14" name="TextBox 13">
            <a:extLst>
              <a:ext uri="{FF2B5EF4-FFF2-40B4-BE49-F238E27FC236}">
                <a16:creationId xmlns:a16="http://schemas.microsoft.com/office/drawing/2014/main" id="{3343072D-DA45-C281-B1EB-44251B7F3B30}"/>
              </a:ext>
            </a:extLst>
          </p:cNvPr>
          <p:cNvSpPr txBox="1"/>
          <p:nvPr/>
        </p:nvSpPr>
        <p:spPr>
          <a:xfrm>
            <a:off x="2320635" y="2780358"/>
            <a:ext cx="688009" cy="276999"/>
          </a:xfrm>
          <a:prstGeom prst="rect">
            <a:avLst/>
          </a:prstGeom>
          <a:noFill/>
        </p:spPr>
        <p:txBody>
          <a:bodyPr wrap="none" rtlCol="0">
            <a:spAutoFit/>
          </a:bodyPr>
          <a:lstStyle/>
          <a:p>
            <a:r>
              <a:rPr lang="en-US" sz="1200" b="1" i="1" dirty="0"/>
              <a:t>WRITES</a:t>
            </a:r>
          </a:p>
        </p:txBody>
      </p:sp>
      <p:sp>
        <p:nvSpPr>
          <p:cNvPr id="15" name="TextBox 14">
            <a:extLst>
              <a:ext uri="{FF2B5EF4-FFF2-40B4-BE49-F238E27FC236}">
                <a16:creationId xmlns:a16="http://schemas.microsoft.com/office/drawing/2014/main" id="{81596490-C5FC-36B2-72B2-95A5E4F7B671}"/>
              </a:ext>
            </a:extLst>
          </p:cNvPr>
          <p:cNvSpPr txBox="1"/>
          <p:nvPr/>
        </p:nvSpPr>
        <p:spPr>
          <a:xfrm>
            <a:off x="5523205" y="1436238"/>
            <a:ext cx="1013080" cy="575927"/>
          </a:xfrm>
          <a:prstGeom prst="rect">
            <a:avLst/>
          </a:prstGeom>
          <a:noFill/>
        </p:spPr>
        <p:txBody>
          <a:bodyPr wrap="square">
            <a:spAutoFit/>
          </a:bodyPr>
          <a:lstStyle/>
          <a:p>
            <a:pPr>
              <a:lnSpc>
                <a:spcPts val="3519"/>
              </a:lnSpc>
            </a:pPr>
            <a:r>
              <a:rPr lang="en-US" sz="4000" b="1" dirty="0">
                <a:solidFill>
                  <a:schemeClr val="accent1"/>
                </a:solidFill>
              </a:rPr>
              <a:t>3M</a:t>
            </a:r>
          </a:p>
        </p:txBody>
      </p:sp>
      <p:sp>
        <p:nvSpPr>
          <p:cNvPr id="16" name="TextBox 15">
            <a:extLst>
              <a:ext uri="{FF2B5EF4-FFF2-40B4-BE49-F238E27FC236}">
                <a16:creationId xmlns:a16="http://schemas.microsoft.com/office/drawing/2014/main" id="{5ED13F41-2051-1C9C-08DA-020734B06EED}"/>
              </a:ext>
            </a:extLst>
          </p:cNvPr>
          <p:cNvSpPr txBox="1"/>
          <p:nvPr/>
        </p:nvSpPr>
        <p:spPr>
          <a:xfrm>
            <a:off x="5555103" y="1827251"/>
            <a:ext cx="606532" cy="276999"/>
          </a:xfrm>
          <a:prstGeom prst="rect">
            <a:avLst/>
          </a:prstGeom>
          <a:noFill/>
        </p:spPr>
        <p:txBody>
          <a:bodyPr wrap="square" rtlCol="0">
            <a:spAutoFit/>
          </a:bodyPr>
          <a:lstStyle/>
          <a:p>
            <a:r>
              <a:rPr lang="en-US" sz="1200" b="1" i="1" dirty="0"/>
              <a:t>IOPS</a:t>
            </a:r>
          </a:p>
        </p:txBody>
      </p:sp>
      <p:sp>
        <p:nvSpPr>
          <p:cNvPr id="21" name="TextBox 20">
            <a:extLst>
              <a:ext uri="{FF2B5EF4-FFF2-40B4-BE49-F238E27FC236}">
                <a16:creationId xmlns:a16="http://schemas.microsoft.com/office/drawing/2014/main" id="{5A13A1DC-1643-A068-0BB9-C65A158FD004}"/>
              </a:ext>
            </a:extLst>
          </p:cNvPr>
          <p:cNvSpPr txBox="1"/>
          <p:nvPr/>
        </p:nvSpPr>
        <p:spPr>
          <a:xfrm>
            <a:off x="5523205" y="2346874"/>
            <a:ext cx="2207042" cy="562655"/>
          </a:xfrm>
          <a:prstGeom prst="rect">
            <a:avLst/>
          </a:prstGeom>
          <a:noFill/>
        </p:spPr>
        <p:txBody>
          <a:bodyPr wrap="square">
            <a:spAutoFit/>
          </a:bodyPr>
          <a:lstStyle/>
          <a:p>
            <a:pPr>
              <a:lnSpc>
                <a:spcPts val="3519"/>
              </a:lnSpc>
            </a:pPr>
            <a:r>
              <a:rPr lang="en-US" sz="1400" b="1" dirty="0">
                <a:solidFill>
                  <a:schemeClr val="accent1"/>
                </a:solidFill>
              </a:rPr>
              <a:t>Up to </a:t>
            </a:r>
            <a:r>
              <a:rPr lang="en-US" sz="4000" b="1" dirty="0">
                <a:solidFill>
                  <a:schemeClr val="accent1"/>
                </a:solidFill>
              </a:rPr>
              <a:t>720TB</a:t>
            </a:r>
          </a:p>
        </p:txBody>
      </p:sp>
      <p:sp>
        <p:nvSpPr>
          <p:cNvPr id="22" name="TextBox 21">
            <a:extLst>
              <a:ext uri="{FF2B5EF4-FFF2-40B4-BE49-F238E27FC236}">
                <a16:creationId xmlns:a16="http://schemas.microsoft.com/office/drawing/2014/main" id="{2D00DA9A-FB3D-B0DA-772F-5BCD6D02F22D}"/>
              </a:ext>
            </a:extLst>
          </p:cNvPr>
          <p:cNvSpPr txBox="1"/>
          <p:nvPr/>
        </p:nvSpPr>
        <p:spPr>
          <a:xfrm>
            <a:off x="5555104" y="2737887"/>
            <a:ext cx="1688760" cy="276999"/>
          </a:xfrm>
          <a:prstGeom prst="rect">
            <a:avLst/>
          </a:prstGeom>
          <a:noFill/>
        </p:spPr>
        <p:txBody>
          <a:bodyPr wrap="square" rtlCol="0">
            <a:spAutoFit/>
          </a:bodyPr>
          <a:lstStyle/>
          <a:p>
            <a:r>
              <a:rPr lang="en-US" sz="1200" b="1" i="1" dirty="0"/>
              <a:t>NVMe TLC CAPACITY</a:t>
            </a:r>
          </a:p>
        </p:txBody>
      </p:sp>
    </p:spTree>
    <p:extLst>
      <p:ext uri="{BB962C8B-B14F-4D97-AF65-F5344CB8AC3E}">
        <p14:creationId xmlns:p14="http://schemas.microsoft.com/office/powerpoint/2010/main" val="188154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59CC8-E09F-24E5-4017-BE2521E65CA2}"/>
              </a:ext>
            </a:extLst>
          </p:cNvPr>
          <p:cNvSpPr>
            <a:spLocks noGrp="1"/>
          </p:cNvSpPr>
          <p:nvPr>
            <p:ph type="body" sz="quarter" idx="11"/>
          </p:nvPr>
        </p:nvSpPr>
        <p:spPr/>
        <p:txBody>
          <a:bodyPr/>
          <a:lstStyle/>
          <a:p>
            <a:r>
              <a:rPr lang="en-US" dirty="0"/>
              <a:t>World’s Most Performing and Flexible Storage At Any Scale</a:t>
            </a:r>
          </a:p>
        </p:txBody>
      </p:sp>
      <p:sp>
        <p:nvSpPr>
          <p:cNvPr id="8" name="TextBox 7">
            <a:extLst>
              <a:ext uri="{FF2B5EF4-FFF2-40B4-BE49-F238E27FC236}">
                <a16:creationId xmlns:a16="http://schemas.microsoft.com/office/drawing/2014/main" id="{0860DB08-D81E-F726-8AF8-621842ADC82C}"/>
              </a:ext>
            </a:extLst>
          </p:cNvPr>
          <p:cNvSpPr txBox="1"/>
          <p:nvPr/>
        </p:nvSpPr>
        <p:spPr>
          <a:xfrm>
            <a:off x="2922743" y="1208512"/>
            <a:ext cx="707245" cy="300082"/>
          </a:xfrm>
          <a:prstGeom prst="rect">
            <a:avLst/>
          </a:prstGeom>
          <a:noFill/>
        </p:spPr>
        <p:txBody>
          <a:bodyPr wrap="none" rtlCol="0">
            <a:spAutoFit/>
          </a:bodyPr>
          <a:lstStyle/>
          <a:p>
            <a:r>
              <a:rPr lang="en-US" b="1">
                <a:solidFill>
                  <a:schemeClr val="accent1"/>
                </a:solidFill>
              </a:rPr>
              <a:t>Hybrid</a:t>
            </a:r>
          </a:p>
        </p:txBody>
      </p:sp>
      <p:grpSp>
        <p:nvGrpSpPr>
          <p:cNvPr id="22" name="Group 21">
            <a:extLst>
              <a:ext uri="{FF2B5EF4-FFF2-40B4-BE49-F238E27FC236}">
                <a16:creationId xmlns:a16="http://schemas.microsoft.com/office/drawing/2014/main" id="{1DA77C53-0CD2-351D-8D43-5812D1D37592}"/>
              </a:ext>
            </a:extLst>
          </p:cNvPr>
          <p:cNvGrpSpPr/>
          <p:nvPr/>
        </p:nvGrpSpPr>
        <p:grpSpPr>
          <a:xfrm>
            <a:off x="1846717" y="1487008"/>
            <a:ext cx="925716" cy="2853391"/>
            <a:chOff x="6262414" y="1411286"/>
            <a:chExt cx="1112952" cy="3712877"/>
          </a:xfrm>
        </p:grpSpPr>
        <p:pic>
          <p:nvPicPr>
            <p:cNvPr id="23" name="Picture 22">
              <a:extLst>
                <a:ext uri="{FF2B5EF4-FFF2-40B4-BE49-F238E27FC236}">
                  <a16:creationId xmlns:a16="http://schemas.microsoft.com/office/drawing/2014/main" id="{B2C30B0A-C49B-2C2C-3150-947B88339E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414" y="1411286"/>
              <a:ext cx="1112952" cy="3712877"/>
            </a:xfrm>
            <a:prstGeom prst="rect">
              <a:avLst/>
            </a:prstGeom>
          </p:spPr>
        </p:pic>
        <p:pic>
          <p:nvPicPr>
            <p:cNvPr id="24" name="Picture 23" descr="The back of a car&#10;&#10;Description automatically generated with low confidence">
              <a:extLst>
                <a:ext uri="{FF2B5EF4-FFF2-40B4-BE49-F238E27FC236}">
                  <a16:creationId xmlns:a16="http://schemas.microsoft.com/office/drawing/2014/main" id="{962F5872-6C6F-B633-C6D0-305FDB7869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7297" y="1579386"/>
              <a:ext cx="843753" cy="157346"/>
            </a:xfrm>
            <a:prstGeom prst="rect">
              <a:avLst/>
            </a:prstGeom>
          </p:spPr>
        </p:pic>
        <p:pic>
          <p:nvPicPr>
            <p:cNvPr id="25" name="Picture 24">
              <a:extLst>
                <a:ext uri="{FF2B5EF4-FFF2-40B4-BE49-F238E27FC236}">
                  <a16:creationId xmlns:a16="http://schemas.microsoft.com/office/drawing/2014/main" id="{8ACA6AC2-9F67-0D7B-A753-EFB139184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8462" y="1733512"/>
              <a:ext cx="843753" cy="157346"/>
            </a:xfrm>
            <a:prstGeom prst="rect">
              <a:avLst/>
            </a:prstGeom>
          </p:spPr>
        </p:pic>
        <p:pic>
          <p:nvPicPr>
            <p:cNvPr id="26" name="Picture 25">
              <a:extLst>
                <a:ext uri="{FF2B5EF4-FFF2-40B4-BE49-F238E27FC236}">
                  <a16:creationId xmlns:a16="http://schemas.microsoft.com/office/drawing/2014/main" id="{83E8CEC4-1298-83FD-83CB-4F10F22D00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7297" y="1891247"/>
              <a:ext cx="843753" cy="157346"/>
            </a:xfrm>
            <a:prstGeom prst="rect">
              <a:avLst/>
            </a:prstGeom>
          </p:spPr>
        </p:pic>
        <p:pic>
          <p:nvPicPr>
            <p:cNvPr id="27" name="Picture 26">
              <a:extLst>
                <a:ext uri="{FF2B5EF4-FFF2-40B4-BE49-F238E27FC236}">
                  <a16:creationId xmlns:a16="http://schemas.microsoft.com/office/drawing/2014/main" id="{F2A2D7F1-B860-CDA0-520B-D34B5FAD96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7297" y="2043476"/>
              <a:ext cx="843753" cy="157346"/>
            </a:xfrm>
            <a:prstGeom prst="rect">
              <a:avLst/>
            </a:prstGeom>
          </p:spPr>
        </p:pic>
        <p:pic>
          <p:nvPicPr>
            <p:cNvPr id="28" name="Picture 27">
              <a:extLst>
                <a:ext uri="{FF2B5EF4-FFF2-40B4-BE49-F238E27FC236}">
                  <a16:creationId xmlns:a16="http://schemas.microsoft.com/office/drawing/2014/main" id="{41DE2780-ABFE-1666-9BA1-340E250687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6132" y="2201211"/>
              <a:ext cx="843753" cy="157346"/>
            </a:xfrm>
            <a:prstGeom prst="rect">
              <a:avLst/>
            </a:prstGeom>
          </p:spPr>
        </p:pic>
        <p:pic>
          <p:nvPicPr>
            <p:cNvPr id="29" name="Picture 28" descr="The back of a car&#10;&#10;Description automatically generated with low confidence">
              <a:extLst>
                <a:ext uri="{FF2B5EF4-FFF2-40B4-BE49-F238E27FC236}">
                  <a16:creationId xmlns:a16="http://schemas.microsoft.com/office/drawing/2014/main" id="{EC1E4019-2DF8-90F3-1384-0789223B4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4198" y="2360426"/>
              <a:ext cx="843753" cy="157346"/>
            </a:xfrm>
            <a:prstGeom prst="rect">
              <a:avLst/>
            </a:prstGeom>
          </p:spPr>
        </p:pic>
        <p:pic>
          <p:nvPicPr>
            <p:cNvPr id="30" name="Picture 29">
              <a:extLst>
                <a:ext uri="{FF2B5EF4-FFF2-40B4-BE49-F238E27FC236}">
                  <a16:creationId xmlns:a16="http://schemas.microsoft.com/office/drawing/2014/main" id="{39AF238A-4D39-9D2A-0C40-1574000AE8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5363" y="2514552"/>
              <a:ext cx="843753" cy="157346"/>
            </a:xfrm>
            <a:prstGeom prst="rect">
              <a:avLst/>
            </a:prstGeom>
          </p:spPr>
        </p:pic>
        <p:pic>
          <p:nvPicPr>
            <p:cNvPr id="32" name="Picture 31">
              <a:extLst>
                <a:ext uri="{FF2B5EF4-FFF2-40B4-BE49-F238E27FC236}">
                  <a16:creationId xmlns:a16="http://schemas.microsoft.com/office/drawing/2014/main" id="{442DBDBF-E189-1D2A-B16D-ED0FBE6E28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4198" y="2672287"/>
              <a:ext cx="843753" cy="157346"/>
            </a:xfrm>
            <a:prstGeom prst="rect">
              <a:avLst/>
            </a:prstGeom>
          </p:spPr>
        </p:pic>
        <p:pic>
          <p:nvPicPr>
            <p:cNvPr id="34" name="Picture 33">
              <a:extLst>
                <a:ext uri="{FF2B5EF4-FFF2-40B4-BE49-F238E27FC236}">
                  <a16:creationId xmlns:a16="http://schemas.microsoft.com/office/drawing/2014/main" id="{688A9A58-0399-D151-696B-DB56C59D80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4198" y="2824516"/>
              <a:ext cx="843753" cy="157346"/>
            </a:xfrm>
            <a:prstGeom prst="rect">
              <a:avLst/>
            </a:prstGeom>
          </p:spPr>
        </p:pic>
        <p:pic>
          <p:nvPicPr>
            <p:cNvPr id="35" name="Picture 34">
              <a:extLst>
                <a:ext uri="{FF2B5EF4-FFF2-40B4-BE49-F238E27FC236}">
                  <a16:creationId xmlns:a16="http://schemas.microsoft.com/office/drawing/2014/main" id="{21ED281A-8548-B6DB-73DE-9288215E03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3033" y="2982251"/>
              <a:ext cx="843753" cy="157346"/>
            </a:xfrm>
            <a:prstGeom prst="rect">
              <a:avLst/>
            </a:prstGeom>
          </p:spPr>
        </p:pic>
        <p:pic>
          <p:nvPicPr>
            <p:cNvPr id="36" name="Picture 35" descr="The back of a car&#10;&#10;Description automatically generated with low confidence">
              <a:extLst>
                <a:ext uri="{FF2B5EF4-FFF2-40B4-BE49-F238E27FC236}">
                  <a16:creationId xmlns:a16="http://schemas.microsoft.com/office/drawing/2014/main" id="{7827A421-35E7-D5DA-F512-1D784DA978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4198" y="3138870"/>
              <a:ext cx="843753" cy="157346"/>
            </a:xfrm>
            <a:prstGeom prst="rect">
              <a:avLst/>
            </a:prstGeom>
          </p:spPr>
        </p:pic>
        <p:pic>
          <p:nvPicPr>
            <p:cNvPr id="37" name="Picture 36">
              <a:extLst>
                <a:ext uri="{FF2B5EF4-FFF2-40B4-BE49-F238E27FC236}">
                  <a16:creationId xmlns:a16="http://schemas.microsoft.com/office/drawing/2014/main" id="{2ECB2C4F-889A-911A-5070-9340FD6D5F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5363" y="3292996"/>
              <a:ext cx="843753" cy="157346"/>
            </a:xfrm>
            <a:prstGeom prst="rect">
              <a:avLst/>
            </a:prstGeom>
          </p:spPr>
        </p:pic>
        <p:pic>
          <p:nvPicPr>
            <p:cNvPr id="38" name="Picture 37">
              <a:extLst>
                <a:ext uri="{FF2B5EF4-FFF2-40B4-BE49-F238E27FC236}">
                  <a16:creationId xmlns:a16="http://schemas.microsoft.com/office/drawing/2014/main" id="{F8759C22-580E-248E-A182-4F9265CD9F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4198" y="3450731"/>
              <a:ext cx="843753" cy="157346"/>
            </a:xfrm>
            <a:prstGeom prst="rect">
              <a:avLst/>
            </a:prstGeom>
          </p:spPr>
        </p:pic>
        <p:pic>
          <p:nvPicPr>
            <p:cNvPr id="39" name="Picture 38">
              <a:extLst>
                <a:ext uri="{FF2B5EF4-FFF2-40B4-BE49-F238E27FC236}">
                  <a16:creationId xmlns:a16="http://schemas.microsoft.com/office/drawing/2014/main" id="{5B53DF33-C469-9A8B-45A1-221430D97F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4198" y="3602960"/>
              <a:ext cx="843753" cy="157346"/>
            </a:xfrm>
            <a:prstGeom prst="rect">
              <a:avLst/>
            </a:prstGeom>
          </p:spPr>
        </p:pic>
        <p:pic>
          <p:nvPicPr>
            <p:cNvPr id="40" name="Picture 39">
              <a:extLst>
                <a:ext uri="{FF2B5EF4-FFF2-40B4-BE49-F238E27FC236}">
                  <a16:creationId xmlns:a16="http://schemas.microsoft.com/office/drawing/2014/main" id="{9BA61A8B-7E1D-2FE6-2352-71C03D9D5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3033" y="3760695"/>
              <a:ext cx="843753" cy="157346"/>
            </a:xfrm>
            <a:prstGeom prst="rect">
              <a:avLst/>
            </a:prstGeom>
          </p:spPr>
        </p:pic>
        <p:pic>
          <p:nvPicPr>
            <p:cNvPr id="41" name="Picture 40" descr="The back of a car&#10;&#10;Description automatically generated with low confidence">
              <a:extLst>
                <a:ext uri="{FF2B5EF4-FFF2-40B4-BE49-F238E27FC236}">
                  <a16:creationId xmlns:a16="http://schemas.microsoft.com/office/drawing/2014/main" id="{AA09ABC9-B229-52EC-80C7-62A3981E04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1099" y="3919910"/>
              <a:ext cx="843753" cy="157346"/>
            </a:xfrm>
            <a:prstGeom prst="rect">
              <a:avLst/>
            </a:prstGeom>
          </p:spPr>
        </p:pic>
        <p:pic>
          <p:nvPicPr>
            <p:cNvPr id="42" name="Picture 41">
              <a:extLst>
                <a:ext uri="{FF2B5EF4-FFF2-40B4-BE49-F238E27FC236}">
                  <a16:creationId xmlns:a16="http://schemas.microsoft.com/office/drawing/2014/main" id="{A78A38A4-5DBF-4884-FE7E-443260FEC2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2264" y="4074036"/>
              <a:ext cx="843753" cy="157346"/>
            </a:xfrm>
            <a:prstGeom prst="rect">
              <a:avLst/>
            </a:prstGeom>
          </p:spPr>
        </p:pic>
        <p:pic>
          <p:nvPicPr>
            <p:cNvPr id="43" name="Picture 42">
              <a:extLst>
                <a:ext uri="{FF2B5EF4-FFF2-40B4-BE49-F238E27FC236}">
                  <a16:creationId xmlns:a16="http://schemas.microsoft.com/office/drawing/2014/main" id="{221E3789-E722-B480-4F43-0765A0963B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1099" y="4231771"/>
              <a:ext cx="843753" cy="157346"/>
            </a:xfrm>
            <a:prstGeom prst="rect">
              <a:avLst/>
            </a:prstGeom>
          </p:spPr>
        </p:pic>
        <p:pic>
          <p:nvPicPr>
            <p:cNvPr id="44" name="Picture 43">
              <a:extLst>
                <a:ext uri="{FF2B5EF4-FFF2-40B4-BE49-F238E27FC236}">
                  <a16:creationId xmlns:a16="http://schemas.microsoft.com/office/drawing/2014/main" id="{7F0B1A03-32EC-588B-BC33-DDF775D45C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1099" y="4384000"/>
              <a:ext cx="843753" cy="157346"/>
            </a:xfrm>
            <a:prstGeom prst="rect">
              <a:avLst/>
            </a:prstGeom>
          </p:spPr>
        </p:pic>
        <p:pic>
          <p:nvPicPr>
            <p:cNvPr id="45" name="Picture 44">
              <a:extLst>
                <a:ext uri="{FF2B5EF4-FFF2-40B4-BE49-F238E27FC236}">
                  <a16:creationId xmlns:a16="http://schemas.microsoft.com/office/drawing/2014/main" id="{9BA1A0BD-C193-B972-6A3C-F8759238D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9934" y="4541735"/>
              <a:ext cx="843753" cy="157346"/>
            </a:xfrm>
            <a:prstGeom prst="rect">
              <a:avLst/>
            </a:prstGeom>
          </p:spPr>
        </p:pic>
      </p:grpSp>
      <p:sp>
        <p:nvSpPr>
          <p:cNvPr id="46" name="TextBox 45">
            <a:extLst>
              <a:ext uri="{FF2B5EF4-FFF2-40B4-BE49-F238E27FC236}">
                <a16:creationId xmlns:a16="http://schemas.microsoft.com/office/drawing/2014/main" id="{AF98CFCD-7DEB-BCFB-EEFD-9BF90005872D}"/>
              </a:ext>
            </a:extLst>
          </p:cNvPr>
          <p:cNvSpPr txBox="1"/>
          <p:nvPr/>
        </p:nvSpPr>
        <p:spPr>
          <a:xfrm>
            <a:off x="882352" y="1211443"/>
            <a:ext cx="915635" cy="300082"/>
          </a:xfrm>
          <a:prstGeom prst="rect">
            <a:avLst/>
          </a:prstGeom>
          <a:noFill/>
        </p:spPr>
        <p:txBody>
          <a:bodyPr wrap="none" rtlCol="0">
            <a:spAutoFit/>
          </a:bodyPr>
          <a:lstStyle/>
          <a:p>
            <a:r>
              <a:rPr lang="en-US" b="1">
                <a:solidFill>
                  <a:schemeClr val="accent1"/>
                </a:solidFill>
              </a:rPr>
              <a:t>TLC Flash</a:t>
            </a:r>
          </a:p>
        </p:txBody>
      </p:sp>
      <p:pic>
        <p:nvPicPr>
          <p:cNvPr id="48" name="Picture 47">
            <a:extLst>
              <a:ext uri="{FF2B5EF4-FFF2-40B4-BE49-F238E27FC236}">
                <a16:creationId xmlns:a16="http://schemas.microsoft.com/office/drawing/2014/main" id="{346ABB34-BF49-A875-FD66-1ED0E383D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978" y="1487008"/>
            <a:ext cx="925716" cy="2853391"/>
          </a:xfrm>
          <a:prstGeom prst="rect">
            <a:avLst/>
          </a:prstGeom>
        </p:spPr>
      </p:pic>
      <p:pic>
        <p:nvPicPr>
          <p:cNvPr id="49" name="Picture 48" descr="The back of a car&#10;&#10;Description automatically generated with low confidence">
            <a:extLst>
              <a:ext uri="{FF2B5EF4-FFF2-40B4-BE49-F238E27FC236}">
                <a16:creationId xmlns:a16="http://schemas.microsoft.com/office/drawing/2014/main" id="{CB9BB637-81B4-ACE2-DC93-AA9B0452BD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566" y="1625760"/>
            <a:ext cx="701805" cy="129875"/>
          </a:xfrm>
          <a:prstGeom prst="rect">
            <a:avLst/>
          </a:prstGeom>
        </p:spPr>
      </p:pic>
      <p:pic>
        <p:nvPicPr>
          <p:cNvPr id="69" name="Picture 68" descr="The back of a car&#10;&#10;Description automatically generated with low confidence">
            <a:extLst>
              <a:ext uri="{FF2B5EF4-FFF2-40B4-BE49-F238E27FC236}">
                <a16:creationId xmlns:a16="http://schemas.microsoft.com/office/drawing/2014/main" id="{19F2844D-84F1-A75A-FFD5-91C00780FC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935" y="1739993"/>
            <a:ext cx="701805" cy="129875"/>
          </a:xfrm>
          <a:prstGeom prst="rect">
            <a:avLst/>
          </a:prstGeom>
        </p:spPr>
      </p:pic>
      <p:pic>
        <p:nvPicPr>
          <p:cNvPr id="72" name="Picture 71" descr="The back of a car&#10;&#10;Description automatically generated with low confidence">
            <a:extLst>
              <a:ext uri="{FF2B5EF4-FFF2-40B4-BE49-F238E27FC236}">
                <a16:creationId xmlns:a16="http://schemas.microsoft.com/office/drawing/2014/main" id="{5BCD2E70-6EC3-5BE2-8D8D-9E584EB724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566" y="1865155"/>
            <a:ext cx="701805" cy="129875"/>
          </a:xfrm>
          <a:prstGeom prst="rect">
            <a:avLst/>
          </a:prstGeom>
        </p:spPr>
      </p:pic>
      <p:pic>
        <p:nvPicPr>
          <p:cNvPr id="73" name="Picture 72" descr="The back of a car&#10;&#10;Description automatically generated with low confidence">
            <a:extLst>
              <a:ext uri="{FF2B5EF4-FFF2-40B4-BE49-F238E27FC236}">
                <a16:creationId xmlns:a16="http://schemas.microsoft.com/office/drawing/2014/main" id="{23E8B781-6388-0E43-366E-61E09016C9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935" y="1979388"/>
            <a:ext cx="701805" cy="129875"/>
          </a:xfrm>
          <a:prstGeom prst="rect">
            <a:avLst/>
          </a:prstGeom>
        </p:spPr>
      </p:pic>
      <p:pic>
        <p:nvPicPr>
          <p:cNvPr id="74" name="Picture 73" descr="The back of a car&#10;&#10;Description automatically generated with low confidence">
            <a:extLst>
              <a:ext uri="{FF2B5EF4-FFF2-40B4-BE49-F238E27FC236}">
                <a16:creationId xmlns:a16="http://schemas.microsoft.com/office/drawing/2014/main" id="{F355139F-574B-8DD8-C8D9-6CA93126B6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591" y="2098334"/>
            <a:ext cx="701805" cy="129875"/>
          </a:xfrm>
          <a:prstGeom prst="rect">
            <a:avLst/>
          </a:prstGeom>
        </p:spPr>
      </p:pic>
      <p:pic>
        <p:nvPicPr>
          <p:cNvPr id="76" name="Picture 75" descr="The back of a car&#10;&#10;Description automatically generated with low confidence">
            <a:extLst>
              <a:ext uri="{FF2B5EF4-FFF2-40B4-BE49-F238E27FC236}">
                <a16:creationId xmlns:a16="http://schemas.microsoft.com/office/drawing/2014/main" id="{8FCDF4BE-6AD3-485A-68E2-F3D9A0EFD8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960" y="2212567"/>
            <a:ext cx="701805" cy="129875"/>
          </a:xfrm>
          <a:prstGeom prst="rect">
            <a:avLst/>
          </a:prstGeom>
        </p:spPr>
      </p:pic>
      <p:pic>
        <p:nvPicPr>
          <p:cNvPr id="77" name="Picture 76" descr="The back of a car&#10;&#10;Description automatically generated with low confidence">
            <a:extLst>
              <a:ext uri="{FF2B5EF4-FFF2-40B4-BE49-F238E27FC236}">
                <a16:creationId xmlns:a16="http://schemas.microsoft.com/office/drawing/2014/main" id="{6888C272-7C30-822F-8FA3-40171D85EE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591" y="2337729"/>
            <a:ext cx="701805" cy="129875"/>
          </a:xfrm>
          <a:prstGeom prst="rect">
            <a:avLst/>
          </a:prstGeom>
        </p:spPr>
      </p:pic>
      <p:pic>
        <p:nvPicPr>
          <p:cNvPr id="78" name="Picture 77" descr="The back of a car&#10;&#10;Description automatically generated with low confidence">
            <a:extLst>
              <a:ext uri="{FF2B5EF4-FFF2-40B4-BE49-F238E27FC236}">
                <a16:creationId xmlns:a16="http://schemas.microsoft.com/office/drawing/2014/main" id="{5743FBF6-BAEF-DF92-F005-B22CBB611B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960" y="2451962"/>
            <a:ext cx="701805" cy="129875"/>
          </a:xfrm>
          <a:prstGeom prst="rect">
            <a:avLst/>
          </a:prstGeom>
        </p:spPr>
      </p:pic>
      <p:pic>
        <p:nvPicPr>
          <p:cNvPr id="79" name="Picture 78" descr="The back of a car&#10;&#10;Description automatically generated with low confidence">
            <a:extLst>
              <a:ext uri="{FF2B5EF4-FFF2-40B4-BE49-F238E27FC236}">
                <a16:creationId xmlns:a16="http://schemas.microsoft.com/office/drawing/2014/main" id="{348FC72C-C5DD-1B8F-05C8-CCB6316D1C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929" y="2570908"/>
            <a:ext cx="701805" cy="129875"/>
          </a:xfrm>
          <a:prstGeom prst="rect">
            <a:avLst/>
          </a:prstGeom>
        </p:spPr>
      </p:pic>
      <p:pic>
        <p:nvPicPr>
          <p:cNvPr id="80" name="Picture 79" descr="The back of a car&#10;&#10;Description automatically generated with low confidence">
            <a:extLst>
              <a:ext uri="{FF2B5EF4-FFF2-40B4-BE49-F238E27FC236}">
                <a16:creationId xmlns:a16="http://schemas.microsoft.com/office/drawing/2014/main" id="{A4406DDE-4BDE-CF5C-B0A1-3C0FC4A7B8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4298" y="2685141"/>
            <a:ext cx="701805" cy="129875"/>
          </a:xfrm>
          <a:prstGeom prst="rect">
            <a:avLst/>
          </a:prstGeom>
        </p:spPr>
      </p:pic>
      <p:pic>
        <p:nvPicPr>
          <p:cNvPr id="81" name="Picture 80" descr="The back of a car&#10;&#10;Description automatically generated with low confidence">
            <a:extLst>
              <a:ext uri="{FF2B5EF4-FFF2-40B4-BE49-F238E27FC236}">
                <a16:creationId xmlns:a16="http://schemas.microsoft.com/office/drawing/2014/main" id="{646A2FE5-1552-C3C3-5BBF-655711386A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929" y="2810303"/>
            <a:ext cx="701805" cy="129875"/>
          </a:xfrm>
          <a:prstGeom prst="rect">
            <a:avLst/>
          </a:prstGeom>
        </p:spPr>
      </p:pic>
      <p:pic>
        <p:nvPicPr>
          <p:cNvPr id="82" name="Picture 81" descr="The back of a car&#10;&#10;Description automatically generated with low confidence">
            <a:extLst>
              <a:ext uri="{FF2B5EF4-FFF2-40B4-BE49-F238E27FC236}">
                <a16:creationId xmlns:a16="http://schemas.microsoft.com/office/drawing/2014/main" id="{DD97A2D7-0A6F-A8D7-AA7A-45486063BF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4298" y="2924536"/>
            <a:ext cx="701805" cy="129875"/>
          </a:xfrm>
          <a:prstGeom prst="rect">
            <a:avLst/>
          </a:prstGeom>
        </p:spPr>
      </p:pic>
      <p:pic>
        <p:nvPicPr>
          <p:cNvPr id="83" name="Picture 82" descr="The back of a car&#10;&#10;Description automatically generated with low confidence">
            <a:extLst>
              <a:ext uri="{FF2B5EF4-FFF2-40B4-BE49-F238E27FC236}">
                <a16:creationId xmlns:a16="http://schemas.microsoft.com/office/drawing/2014/main" id="{E2B98115-E26C-DE87-20FB-7FA4A4C41B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2954" y="3043482"/>
            <a:ext cx="701805" cy="129875"/>
          </a:xfrm>
          <a:prstGeom prst="rect">
            <a:avLst/>
          </a:prstGeom>
        </p:spPr>
      </p:pic>
      <p:pic>
        <p:nvPicPr>
          <p:cNvPr id="84" name="Picture 83" descr="The back of a car&#10;&#10;Description automatically generated with low confidence">
            <a:extLst>
              <a:ext uri="{FF2B5EF4-FFF2-40B4-BE49-F238E27FC236}">
                <a16:creationId xmlns:a16="http://schemas.microsoft.com/office/drawing/2014/main" id="{33199649-7C91-ED40-13B4-9A774C174F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6323" y="3157715"/>
            <a:ext cx="701805" cy="129875"/>
          </a:xfrm>
          <a:prstGeom prst="rect">
            <a:avLst/>
          </a:prstGeom>
        </p:spPr>
      </p:pic>
      <p:pic>
        <p:nvPicPr>
          <p:cNvPr id="85" name="Picture 84" descr="The back of a car&#10;&#10;Description automatically generated with low confidence">
            <a:extLst>
              <a:ext uri="{FF2B5EF4-FFF2-40B4-BE49-F238E27FC236}">
                <a16:creationId xmlns:a16="http://schemas.microsoft.com/office/drawing/2014/main" id="{AF2A1363-170E-6B07-517E-A1D86F9D6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2954" y="3282877"/>
            <a:ext cx="701805" cy="129875"/>
          </a:xfrm>
          <a:prstGeom prst="rect">
            <a:avLst/>
          </a:prstGeom>
        </p:spPr>
      </p:pic>
      <p:pic>
        <p:nvPicPr>
          <p:cNvPr id="86" name="Picture 85" descr="The back of a car&#10;&#10;Description automatically generated with low confidence">
            <a:extLst>
              <a:ext uri="{FF2B5EF4-FFF2-40B4-BE49-F238E27FC236}">
                <a16:creationId xmlns:a16="http://schemas.microsoft.com/office/drawing/2014/main" id="{ACEB23EB-B97D-4F35-A55F-BE8B426169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6323" y="3397110"/>
            <a:ext cx="701805" cy="129875"/>
          </a:xfrm>
          <a:prstGeom prst="rect">
            <a:avLst/>
          </a:prstGeom>
        </p:spPr>
      </p:pic>
      <p:pic>
        <p:nvPicPr>
          <p:cNvPr id="87" name="Picture 86" descr="The back of a car&#10;&#10;Description automatically generated with low confidence">
            <a:extLst>
              <a:ext uri="{FF2B5EF4-FFF2-40B4-BE49-F238E27FC236}">
                <a16:creationId xmlns:a16="http://schemas.microsoft.com/office/drawing/2014/main" id="{F233DF04-38AD-FEBD-748B-9B81E7EC38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123" y="3519663"/>
            <a:ext cx="701805" cy="129875"/>
          </a:xfrm>
          <a:prstGeom prst="rect">
            <a:avLst/>
          </a:prstGeom>
        </p:spPr>
      </p:pic>
      <p:pic>
        <p:nvPicPr>
          <p:cNvPr id="88" name="Picture 87" descr="The back of a car&#10;&#10;Description automatically generated with low confidence">
            <a:extLst>
              <a:ext uri="{FF2B5EF4-FFF2-40B4-BE49-F238E27FC236}">
                <a16:creationId xmlns:a16="http://schemas.microsoft.com/office/drawing/2014/main" id="{058EFD04-558C-5743-6363-BFCAEFA647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492" y="3633896"/>
            <a:ext cx="701805" cy="129875"/>
          </a:xfrm>
          <a:prstGeom prst="rect">
            <a:avLst/>
          </a:prstGeom>
        </p:spPr>
      </p:pic>
      <p:pic>
        <p:nvPicPr>
          <p:cNvPr id="89" name="Picture 88" descr="The back of a car&#10;&#10;Description automatically generated with low confidence">
            <a:extLst>
              <a:ext uri="{FF2B5EF4-FFF2-40B4-BE49-F238E27FC236}">
                <a16:creationId xmlns:a16="http://schemas.microsoft.com/office/drawing/2014/main" id="{99315146-CDB5-B1BC-3265-6F205F02CB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123" y="3759058"/>
            <a:ext cx="701805" cy="129875"/>
          </a:xfrm>
          <a:prstGeom prst="rect">
            <a:avLst/>
          </a:prstGeom>
        </p:spPr>
      </p:pic>
      <p:pic>
        <p:nvPicPr>
          <p:cNvPr id="90" name="Picture 89" descr="The back of a car&#10;&#10;Description automatically generated with low confidence">
            <a:extLst>
              <a:ext uri="{FF2B5EF4-FFF2-40B4-BE49-F238E27FC236}">
                <a16:creationId xmlns:a16="http://schemas.microsoft.com/office/drawing/2014/main" id="{5D655EC4-EDA6-6C73-88B8-ADC96F6601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492" y="3873291"/>
            <a:ext cx="701805" cy="129875"/>
          </a:xfrm>
          <a:prstGeom prst="rect">
            <a:avLst/>
          </a:prstGeom>
        </p:spPr>
      </p:pic>
      <p:pic>
        <p:nvPicPr>
          <p:cNvPr id="91" name="Picture 90" descr="The back of a car&#10;&#10;Description automatically generated with low confidence">
            <a:extLst>
              <a:ext uri="{FF2B5EF4-FFF2-40B4-BE49-F238E27FC236}">
                <a16:creationId xmlns:a16="http://schemas.microsoft.com/office/drawing/2014/main" id="{764D436C-AA07-5D19-5F61-20BDE6493C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148" y="3992237"/>
            <a:ext cx="701805" cy="129875"/>
          </a:xfrm>
          <a:prstGeom prst="rect">
            <a:avLst/>
          </a:prstGeom>
        </p:spPr>
      </p:pic>
      <p:pic>
        <p:nvPicPr>
          <p:cNvPr id="92" name="Picture 91">
            <a:extLst>
              <a:ext uri="{FF2B5EF4-FFF2-40B4-BE49-F238E27FC236}">
                <a16:creationId xmlns:a16="http://schemas.microsoft.com/office/drawing/2014/main" id="{6A18D1FF-DAE0-6194-0135-0406F5DCBE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7456" y="1493213"/>
            <a:ext cx="925716" cy="2853391"/>
          </a:xfrm>
          <a:prstGeom prst="rect">
            <a:avLst/>
          </a:prstGeom>
        </p:spPr>
      </p:pic>
      <p:pic>
        <p:nvPicPr>
          <p:cNvPr id="96" name="Picture 95" descr="A picture containing text, light&#10;&#10;Description automatically generated">
            <a:extLst>
              <a:ext uri="{FF2B5EF4-FFF2-40B4-BE49-F238E27FC236}">
                <a16:creationId xmlns:a16="http://schemas.microsoft.com/office/drawing/2014/main" id="{552E4A4C-D0CD-FF22-4404-AA97DBD3EA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22741" y="1622398"/>
            <a:ext cx="672382" cy="2520414"/>
          </a:xfrm>
          <a:prstGeom prst="rect">
            <a:avLst/>
          </a:prstGeom>
        </p:spPr>
      </p:pic>
      <p:sp>
        <p:nvSpPr>
          <p:cNvPr id="98" name="TextBox 97">
            <a:extLst>
              <a:ext uri="{FF2B5EF4-FFF2-40B4-BE49-F238E27FC236}">
                <a16:creationId xmlns:a16="http://schemas.microsoft.com/office/drawing/2014/main" id="{A350D951-2079-6E1F-07E9-0C1168B7E6F9}"/>
              </a:ext>
            </a:extLst>
          </p:cNvPr>
          <p:cNvSpPr txBox="1"/>
          <p:nvPr/>
        </p:nvSpPr>
        <p:spPr>
          <a:xfrm>
            <a:off x="1835511" y="1206482"/>
            <a:ext cx="1006434" cy="300082"/>
          </a:xfrm>
          <a:prstGeom prst="rect">
            <a:avLst/>
          </a:prstGeom>
          <a:noFill/>
        </p:spPr>
        <p:txBody>
          <a:bodyPr wrap="square" rtlCol="0">
            <a:spAutoFit/>
          </a:bodyPr>
          <a:lstStyle/>
          <a:p>
            <a:pPr algn="ctr"/>
            <a:r>
              <a:rPr lang="en-US" b="1" dirty="0">
                <a:solidFill>
                  <a:schemeClr val="accent1"/>
                </a:solidFill>
              </a:rPr>
              <a:t>QLC Flash</a:t>
            </a:r>
          </a:p>
        </p:txBody>
      </p:sp>
      <p:sp>
        <p:nvSpPr>
          <p:cNvPr id="101" name="TextBox 100">
            <a:extLst>
              <a:ext uri="{FF2B5EF4-FFF2-40B4-BE49-F238E27FC236}">
                <a16:creationId xmlns:a16="http://schemas.microsoft.com/office/drawing/2014/main" id="{6D049ADF-4701-80B9-2726-B277F302008B}"/>
              </a:ext>
            </a:extLst>
          </p:cNvPr>
          <p:cNvSpPr txBox="1"/>
          <p:nvPr/>
        </p:nvSpPr>
        <p:spPr>
          <a:xfrm>
            <a:off x="5670984" y="1466628"/>
            <a:ext cx="2610010" cy="300082"/>
          </a:xfrm>
          <a:prstGeom prst="rect">
            <a:avLst/>
          </a:prstGeom>
          <a:noFill/>
        </p:spPr>
        <p:txBody>
          <a:bodyPr wrap="none" rtlCol="0">
            <a:spAutoFit/>
          </a:bodyPr>
          <a:lstStyle/>
          <a:p>
            <a:r>
              <a:rPr lang="en-US" b="1" i="1"/>
              <a:t>Best IOPS &amp; Throughput per rack</a:t>
            </a:r>
          </a:p>
        </p:txBody>
      </p:sp>
      <p:sp>
        <p:nvSpPr>
          <p:cNvPr id="103" name="TextBox 102">
            <a:extLst>
              <a:ext uri="{FF2B5EF4-FFF2-40B4-BE49-F238E27FC236}">
                <a16:creationId xmlns:a16="http://schemas.microsoft.com/office/drawing/2014/main" id="{ECDBC5D4-21A4-017A-9D1A-295A1BCC7766}"/>
              </a:ext>
            </a:extLst>
          </p:cNvPr>
          <p:cNvSpPr txBox="1"/>
          <p:nvPr/>
        </p:nvSpPr>
        <p:spPr>
          <a:xfrm>
            <a:off x="5675226" y="2501615"/>
            <a:ext cx="1919115" cy="300082"/>
          </a:xfrm>
          <a:prstGeom prst="rect">
            <a:avLst/>
          </a:prstGeom>
          <a:noFill/>
        </p:spPr>
        <p:txBody>
          <a:bodyPr wrap="none" rtlCol="0">
            <a:spAutoFit/>
          </a:bodyPr>
          <a:lstStyle/>
          <a:p>
            <a:r>
              <a:rPr lang="en-US" b="1" i="1"/>
              <a:t>Best Price per Flash TB</a:t>
            </a:r>
          </a:p>
        </p:txBody>
      </p:sp>
      <p:sp>
        <p:nvSpPr>
          <p:cNvPr id="107" name="TextBox 106">
            <a:extLst>
              <a:ext uri="{FF2B5EF4-FFF2-40B4-BE49-F238E27FC236}">
                <a16:creationId xmlns:a16="http://schemas.microsoft.com/office/drawing/2014/main" id="{9A08FA71-2E8D-DCEA-188B-AEB251193E0A}"/>
              </a:ext>
            </a:extLst>
          </p:cNvPr>
          <p:cNvSpPr txBox="1"/>
          <p:nvPr/>
        </p:nvSpPr>
        <p:spPr>
          <a:xfrm>
            <a:off x="5674021" y="3499038"/>
            <a:ext cx="1475084" cy="300082"/>
          </a:xfrm>
          <a:prstGeom prst="rect">
            <a:avLst/>
          </a:prstGeom>
          <a:noFill/>
        </p:spPr>
        <p:txBody>
          <a:bodyPr wrap="none" rtlCol="0">
            <a:spAutoFit/>
          </a:bodyPr>
          <a:lstStyle/>
          <a:p>
            <a:r>
              <a:rPr lang="en-US" b="1" i="1"/>
              <a:t>Best Price per TB</a:t>
            </a:r>
          </a:p>
        </p:txBody>
      </p:sp>
      <p:sp>
        <p:nvSpPr>
          <p:cNvPr id="109" name="TextBox 108">
            <a:extLst>
              <a:ext uri="{FF2B5EF4-FFF2-40B4-BE49-F238E27FC236}">
                <a16:creationId xmlns:a16="http://schemas.microsoft.com/office/drawing/2014/main" id="{EFAC26D2-5436-5746-696D-D1AC717B2C5E}"/>
              </a:ext>
            </a:extLst>
          </p:cNvPr>
          <p:cNvSpPr txBox="1"/>
          <p:nvPr/>
        </p:nvSpPr>
        <p:spPr>
          <a:xfrm>
            <a:off x="5670986" y="1671095"/>
            <a:ext cx="2089199" cy="769441"/>
          </a:xfrm>
          <a:prstGeom prst="rect">
            <a:avLst/>
          </a:prstGeom>
          <a:noFill/>
        </p:spPr>
        <p:txBody>
          <a:bodyPr wrap="square" rtlCol="0">
            <a:spAutoFit/>
          </a:bodyPr>
          <a:lstStyle/>
          <a:p>
            <a:r>
              <a:rPr lang="en-US" sz="1100" dirty="0"/>
              <a:t>Up to 70M IOPs in a single rack </a:t>
            </a:r>
          </a:p>
          <a:p>
            <a:r>
              <a:rPr lang="en-US" sz="1100" dirty="0"/>
              <a:t>1.8 TB/s of read throughput</a:t>
            </a:r>
          </a:p>
          <a:p>
            <a:r>
              <a:rPr lang="en-US" sz="1100" dirty="0"/>
              <a:t>1.4 TB/s of write throughput</a:t>
            </a:r>
          </a:p>
          <a:p>
            <a:r>
              <a:rPr lang="en-US" sz="1100" dirty="0"/>
              <a:t>16PB of Flash</a:t>
            </a:r>
          </a:p>
        </p:txBody>
      </p:sp>
      <p:sp>
        <p:nvSpPr>
          <p:cNvPr id="110" name="TextBox 109">
            <a:extLst>
              <a:ext uri="{FF2B5EF4-FFF2-40B4-BE49-F238E27FC236}">
                <a16:creationId xmlns:a16="http://schemas.microsoft.com/office/drawing/2014/main" id="{B50E6238-0EF6-FA8A-0326-B2375441A755}"/>
              </a:ext>
            </a:extLst>
          </p:cNvPr>
          <p:cNvSpPr txBox="1"/>
          <p:nvPr/>
        </p:nvSpPr>
        <p:spPr>
          <a:xfrm>
            <a:off x="5675226" y="2719025"/>
            <a:ext cx="2200830" cy="769441"/>
          </a:xfrm>
          <a:prstGeom prst="rect">
            <a:avLst/>
          </a:prstGeom>
          <a:noFill/>
        </p:spPr>
        <p:txBody>
          <a:bodyPr wrap="square" rtlCol="0">
            <a:spAutoFit/>
          </a:bodyPr>
          <a:lstStyle/>
          <a:p>
            <a:r>
              <a:rPr lang="en-US" sz="1100" dirty="0"/>
              <a:t>Up to 14M IOPs in a single rack</a:t>
            </a:r>
          </a:p>
          <a:p>
            <a:r>
              <a:rPr lang="en-US" sz="1100" dirty="0"/>
              <a:t>360 GB/s of read throughput</a:t>
            </a:r>
          </a:p>
          <a:p>
            <a:r>
              <a:rPr lang="en-US" sz="1100" dirty="0"/>
              <a:t>240 GB/s or write throughput</a:t>
            </a:r>
          </a:p>
          <a:p>
            <a:r>
              <a:rPr lang="en-US" sz="1100" dirty="0"/>
              <a:t>Up to 26PB of Flash</a:t>
            </a:r>
          </a:p>
        </p:txBody>
      </p:sp>
      <p:sp>
        <p:nvSpPr>
          <p:cNvPr id="111" name="TextBox 110">
            <a:extLst>
              <a:ext uri="{FF2B5EF4-FFF2-40B4-BE49-F238E27FC236}">
                <a16:creationId xmlns:a16="http://schemas.microsoft.com/office/drawing/2014/main" id="{6AFFFE34-B8BD-F92E-48FD-EB67974F6F5D}"/>
              </a:ext>
            </a:extLst>
          </p:cNvPr>
          <p:cNvSpPr txBox="1"/>
          <p:nvPr/>
        </p:nvSpPr>
        <p:spPr>
          <a:xfrm>
            <a:off x="5683426" y="3692154"/>
            <a:ext cx="2076758" cy="600164"/>
          </a:xfrm>
          <a:prstGeom prst="rect">
            <a:avLst/>
          </a:prstGeom>
          <a:noFill/>
        </p:spPr>
        <p:txBody>
          <a:bodyPr wrap="square" rtlCol="0">
            <a:spAutoFit/>
          </a:bodyPr>
          <a:lstStyle/>
          <a:p>
            <a:r>
              <a:rPr lang="en-US" sz="1100" dirty="0"/>
              <a:t>20PB per Rack</a:t>
            </a:r>
          </a:p>
          <a:p>
            <a:r>
              <a:rPr lang="en-US" sz="1100" dirty="0"/>
              <a:t>90 GB/s of read throughput</a:t>
            </a:r>
          </a:p>
          <a:p>
            <a:r>
              <a:rPr lang="en-US" sz="1100" dirty="0"/>
              <a:t>65 GB/s of write throughput</a:t>
            </a:r>
          </a:p>
        </p:txBody>
      </p:sp>
      <p:cxnSp>
        <p:nvCxnSpPr>
          <p:cNvPr id="115" name="Straight Connector 114">
            <a:extLst>
              <a:ext uri="{FF2B5EF4-FFF2-40B4-BE49-F238E27FC236}">
                <a16:creationId xmlns:a16="http://schemas.microsoft.com/office/drawing/2014/main" id="{C99A3601-03FE-6917-5BBA-F6C35F33BA07}"/>
              </a:ext>
            </a:extLst>
          </p:cNvPr>
          <p:cNvCxnSpPr>
            <a:cxnSpLocks/>
            <a:endCxn id="107" idx="1"/>
          </p:cNvCxnSpPr>
          <p:nvPr/>
        </p:nvCxnSpPr>
        <p:spPr>
          <a:xfrm>
            <a:off x="3595123" y="3649079"/>
            <a:ext cx="2078898" cy="0"/>
          </a:xfrm>
          <a:prstGeom prst="line">
            <a:avLst/>
          </a:prstGeom>
          <a:ln w="25400">
            <a:gradFill>
              <a:gsLst>
                <a:gs pos="68000">
                  <a:schemeClr val="accent1"/>
                </a:gs>
                <a:gs pos="100000">
                  <a:schemeClr val="bg1">
                    <a:alpha val="0"/>
                  </a:schemeClr>
                </a:gs>
              </a:gsLst>
              <a:lin ang="0" scaled="0"/>
            </a:gradFill>
          </a:ln>
          <a:effectLst>
            <a:glow rad="74625">
              <a:schemeClr val="bg1">
                <a:alpha val="82411"/>
              </a:schemeClr>
            </a:glow>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C343F44-8140-4D42-2A41-99C079147F20}"/>
              </a:ext>
            </a:extLst>
          </p:cNvPr>
          <p:cNvGrpSpPr/>
          <p:nvPr/>
        </p:nvGrpSpPr>
        <p:grpSpPr>
          <a:xfrm>
            <a:off x="1945987" y="1725591"/>
            <a:ext cx="717891" cy="490543"/>
            <a:chOff x="3022140" y="2430318"/>
            <a:chExt cx="2656716" cy="1967632"/>
          </a:xfrm>
        </p:grpSpPr>
        <p:pic>
          <p:nvPicPr>
            <p:cNvPr id="11" name="Picture 10" descr="A close-up of a digital clock&#10;&#10;Description automatically generated with medium confidence">
              <a:extLst>
                <a:ext uri="{FF2B5EF4-FFF2-40B4-BE49-F238E27FC236}">
                  <a16:creationId xmlns:a16="http://schemas.microsoft.com/office/drawing/2014/main" id="{F7AC4741-7BE2-F37C-9B1B-93A5438AD1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2430318"/>
              <a:ext cx="2655235" cy="541439"/>
            </a:xfrm>
            <a:prstGeom prst="rect">
              <a:avLst/>
            </a:prstGeom>
          </p:spPr>
        </p:pic>
        <p:pic>
          <p:nvPicPr>
            <p:cNvPr id="12" name="Picture 11" descr="A close-up of a digital clock&#10;&#10;Description automatically generated with medium confidence">
              <a:extLst>
                <a:ext uri="{FF2B5EF4-FFF2-40B4-BE49-F238E27FC236}">
                  <a16:creationId xmlns:a16="http://schemas.microsoft.com/office/drawing/2014/main" id="{4C6AFE66-C1EF-EEB7-AFD8-A46A79BA49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2906788"/>
              <a:ext cx="2655235" cy="541439"/>
            </a:xfrm>
            <a:prstGeom prst="rect">
              <a:avLst/>
            </a:prstGeom>
          </p:spPr>
        </p:pic>
        <p:pic>
          <p:nvPicPr>
            <p:cNvPr id="13" name="Picture 12" descr="A close-up of a digital clock&#10;&#10;Description automatically generated with medium confidence">
              <a:extLst>
                <a:ext uri="{FF2B5EF4-FFF2-40B4-BE49-F238E27FC236}">
                  <a16:creationId xmlns:a16="http://schemas.microsoft.com/office/drawing/2014/main" id="{96C3E3FF-4527-3318-4A29-3A2B34143D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3380041"/>
              <a:ext cx="2655235" cy="541439"/>
            </a:xfrm>
            <a:prstGeom prst="rect">
              <a:avLst/>
            </a:prstGeom>
          </p:spPr>
        </p:pic>
        <p:pic>
          <p:nvPicPr>
            <p:cNvPr id="14" name="Picture 13" descr="A close-up of a digital clock&#10;&#10;Description automatically generated with medium confidence">
              <a:extLst>
                <a:ext uri="{FF2B5EF4-FFF2-40B4-BE49-F238E27FC236}">
                  <a16:creationId xmlns:a16="http://schemas.microsoft.com/office/drawing/2014/main" id="{93EA4731-587B-122D-D1F2-D597AC6B30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3856511"/>
              <a:ext cx="2655235" cy="541439"/>
            </a:xfrm>
            <a:prstGeom prst="rect">
              <a:avLst/>
            </a:prstGeom>
          </p:spPr>
        </p:pic>
      </p:grpSp>
      <p:grpSp>
        <p:nvGrpSpPr>
          <p:cNvPr id="15" name="Group 14">
            <a:extLst>
              <a:ext uri="{FF2B5EF4-FFF2-40B4-BE49-F238E27FC236}">
                <a16:creationId xmlns:a16="http://schemas.microsoft.com/office/drawing/2014/main" id="{16779D99-D003-E463-1E51-85FC45578503}"/>
              </a:ext>
            </a:extLst>
          </p:cNvPr>
          <p:cNvGrpSpPr/>
          <p:nvPr/>
        </p:nvGrpSpPr>
        <p:grpSpPr>
          <a:xfrm>
            <a:off x="1950838" y="2324861"/>
            <a:ext cx="717891" cy="490543"/>
            <a:chOff x="3022140" y="2430318"/>
            <a:chExt cx="2656716" cy="1967632"/>
          </a:xfrm>
        </p:grpSpPr>
        <p:pic>
          <p:nvPicPr>
            <p:cNvPr id="16" name="Picture 15" descr="A close-up of a digital clock&#10;&#10;Description automatically generated with medium confidence">
              <a:extLst>
                <a:ext uri="{FF2B5EF4-FFF2-40B4-BE49-F238E27FC236}">
                  <a16:creationId xmlns:a16="http://schemas.microsoft.com/office/drawing/2014/main" id="{86393214-B7DC-71A6-EA66-D614753B91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2430318"/>
              <a:ext cx="2655235" cy="541439"/>
            </a:xfrm>
            <a:prstGeom prst="rect">
              <a:avLst/>
            </a:prstGeom>
          </p:spPr>
        </p:pic>
        <p:pic>
          <p:nvPicPr>
            <p:cNvPr id="17" name="Picture 16" descr="A close-up of a digital clock&#10;&#10;Description automatically generated with medium confidence">
              <a:extLst>
                <a:ext uri="{FF2B5EF4-FFF2-40B4-BE49-F238E27FC236}">
                  <a16:creationId xmlns:a16="http://schemas.microsoft.com/office/drawing/2014/main" id="{A6E9A81E-D0D1-7B10-44F4-EE447B9E0F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2906788"/>
              <a:ext cx="2655235" cy="541439"/>
            </a:xfrm>
            <a:prstGeom prst="rect">
              <a:avLst/>
            </a:prstGeom>
          </p:spPr>
        </p:pic>
        <p:pic>
          <p:nvPicPr>
            <p:cNvPr id="18" name="Picture 17" descr="A close-up of a digital clock&#10;&#10;Description automatically generated with medium confidence">
              <a:extLst>
                <a:ext uri="{FF2B5EF4-FFF2-40B4-BE49-F238E27FC236}">
                  <a16:creationId xmlns:a16="http://schemas.microsoft.com/office/drawing/2014/main" id="{282C248C-6483-84EA-6A7F-B562E0365C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3380041"/>
              <a:ext cx="2655235" cy="541439"/>
            </a:xfrm>
            <a:prstGeom prst="rect">
              <a:avLst/>
            </a:prstGeom>
          </p:spPr>
        </p:pic>
        <p:pic>
          <p:nvPicPr>
            <p:cNvPr id="19" name="Picture 18" descr="A close-up of a digital clock&#10;&#10;Description automatically generated with medium confidence">
              <a:extLst>
                <a:ext uri="{FF2B5EF4-FFF2-40B4-BE49-F238E27FC236}">
                  <a16:creationId xmlns:a16="http://schemas.microsoft.com/office/drawing/2014/main" id="{1CBF96B0-6890-5348-0C26-3A7B776FB1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3856511"/>
              <a:ext cx="2655235" cy="541439"/>
            </a:xfrm>
            <a:prstGeom prst="rect">
              <a:avLst/>
            </a:prstGeom>
          </p:spPr>
        </p:pic>
      </p:grpSp>
      <p:grpSp>
        <p:nvGrpSpPr>
          <p:cNvPr id="20" name="Group 19">
            <a:extLst>
              <a:ext uri="{FF2B5EF4-FFF2-40B4-BE49-F238E27FC236}">
                <a16:creationId xmlns:a16="http://schemas.microsoft.com/office/drawing/2014/main" id="{5EE21EB5-14FE-9121-A61D-9E47434B7BBF}"/>
              </a:ext>
            </a:extLst>
          </p:cNvPr>
          <p:cNvGrpSpPr/>
          <p:nvPr/>
        </p:nvGrpSpPr>
        <p:grpSpPr>
          <a:xfrm>
            <a:off x="1954998" y="2934353"/>
            <a:ext cx="717891" cy="490543"/>
            <a:chOff x="3022140" y="2430318"/>
            <a:chExt cx="2656716" cy="1967632"/>
          </a:xfrm>
        </p:grpSpPr>
        <p:pic>
          <p:nvPicPr>
            <p:cNvPr id="21" name="Picture 20" descr="A close-up of a digital clock&#10;&#10;Description automatically generated with medium confidence">
              <a:extLst>
                <a:ext uri="{FF2B5EF4-FFF2-40B4-BE49-F238E27FC236}">
                  <a16:creationId xmlns:a16="http://schemas.microsoft.com/office/drawing/2014/main" id="{AF414EC2-D6E8-DEBA-5370-66B549BDB7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2430318"/>
              <a:ext cx="2655235" cy="541439"/>
            </a:xfrm>
            <a:prstGeom prst="rect">
              <a:avLst/>
            </a:prstGeom>
          </p:spPr>
        </p:pic>
        <p:pic>
          <p:nvPicPr>
            <p:cNvPr id="31" name="Picture 30" descr="A close-up of a digital clock&#10;&#10;Description automatically generated with medium confidence">
              <a:extLst>
                <a:ext uri="{FF2B5EF4-FFF2-40B4-BE49-F238E27FC236}">
                  <a16:creationId xmlns:a16="http://schemas.microsoft.com/office/drawing/2014/main" id="{BA1B091A-4534-B83C-8DDE-29DAD722AA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2906788"/>
              <a:ext cx="2655235" cy="541439"/>
            </a:xfrm>
            <a:prstGeom prst="rect">
              <a:avLst/>
            </a:prstGeom>
          </p:spPr>
        </p:pic>
        <p:pic>
          <p:nvPicPr>
            <p:cNvPr id="33" name="Picture 32" descr="A close-up of a digital clock&#10;&#10;Description automatically generated with medium confidence">
              <a:extLst>
                <a:ext uri="{FF2B5EF4-FFF2-40B4-BE49-F238E27FC236}">
                  <a16:creationId xmlns:a16="http://schemas.microsoft.com/office/drawing/2014/main" id="{FBC79260-F545-8700-8292-7B8B286837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3380041"/>
              <a:ext cx="2655235" cy="541439"/>
            </a:xfrm>
            <a:prstGeom prst="rect">
              <a:avLst/>
            </a:prstGeom>
          </p:spPr>
        </p:pic>
        <p:pic>
          <p:nvPicPr>
            <p:cNvPr id="47" name="Picture 46" descr="A close-up of a digital clock&#10;&#10;Description automatically generated with medium confidence">
              <a:extLst>
                <a:ext uri="{FF2B5EF4-FFF2-40B4-BE49-F238E27FC236}">
                  <a16:creationId xmlns:a16="http://schemas.microsoft.com/office/drawing/2014/main" id="{3BE20218-9992-AFFF-8DBC-FA0D5FFA9D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3856511"/>
              <a:ext cx="2655235" cy="541439"/>
            </a:xfrm>
            <a:prstGeom prst="rect">
              <a:avLst/>
            </a:prstGeom>
          </p:spPr>
        </p:pic>
      </p:grpSp>
      <p:grpSp>
        <p:nvGrpSpPr>
          <p:cNvPr id="50" name="Group 49">
            <a:extLst>
              <a:ext uri="{FF2B5EF4-FFF2-40B4-BE49-F238E27FC236}">
                <a16:creationId xmlns:a16="http://schemas.microsoft.com/office/drawing/2014/main" id="{35DB3F0F-061F-7E57-8B39-1CF4B68E071B}"/>
              </a:ext>
            </a:extLst>
          </p:cNvPr>
          <p:cNvGrpSpPr/>
          <p:nvPr/>
        </p:nvGrpSpPr>
        <p:grpSpPr>
          <a:xfrm>
            <a:off x="1962073" y="3526303"/>
            <a:ext cx="717891" cy="490543"/>
            <a:chOff x="3022140" y="2430318"/>
            <a:chExt cx="2656716" cy="1967632"/>
          </a:xfrm>
        </p:grpSpPr>
        <p:pic>
          <p:nvPicPr>
            <p:cNvPr id="51" name="Picture 50" descr="A close-up of a digital clock&#10;&#10;Description automatically generated with medium confidence">
              <a:extLst>
                <a:ext uri="{FF2B5EF4-FFF2-40B4-BE49-F238E27FC236}">
                  <a16:creationId xmlns:a16="http://schemas.microsoft.com/office/drawing/2014/main" id="{7025C7C3-800E-81FC-96AE-3C75B53F25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2430318"/>
              <a:ext cx="2655235" cy="541439"/>
            </a:xfrm>
            <a:prstGeom prst="rect">
              <a:avLst/>
            </a:prstGeom>
          </p:spPr>
        </p:pic>
        <p:pic>
          <p:nvPicPr>
            <p:cNvPr id="52" name="Picture 51" descr="A close-up of a digital clock&#10;&#10;Description automatically generated with medium confidence">
              <a:extLst>
                <a:ext uri="{FF2B5EF4-FFF2-40B4-BE49-F238E27FC236}">
                  <a16:creationId xmlns:a16="http://schemas.microsoft.com/office/drawing/2014/main" id="{22F6812B-0FEB-B0CC-17B3-B7C3B56413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2906788"/>
              <a:ext cx="2655235" cy="541439"/>
            </a:xfrm>
            <a:prstGeom prst="rect">
              <a:avLst/>
            </a:prstGeom>
          </p:spPr>
        </p:pic>
        <p:pic>
          <p:nvPicPr>
            <p:cNvPr id="53" name="Picture 52" descr="A close-up of a digital clock&#10;&#10;Description automatically generated with medium confidence">
              <a:extLst>
                <a:ext uri="{FF2B5EF4-FFF2-40B4-BE49-F238E27FC236}">
                  <a16:creationId xmlns:a16="http://schemas.microsoft.com/office/drawing/2014/main" id="{BB4F32A0-298F-4DFF-50DF-F13CEBCCA5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3621" y="3380041"/>
              <a:ext cx="2655235" cy="541439"/>
            </a:xfrm>
            <a:prstGeom prst="rect">
              <a:avLst/>
            </a:prstGeom>
          </p:spPr>
        </p:pic>
        <p:pic>
          <p:nvPicPr>
            <p:cNvPr id="54" name="Picture 53" descr="A close-up of a digital clock&#10;&#10;Description automatically generated with medium confidence">
              <a:extLst>
                <a:ext uri="{FF2B5EF4-FFF2-40B4-BE49-F238E27FC236}">
                  <a16:creationId xmlns:a16="http://schemas.microsoft.com/office/drawing/2014/main" id="{94D77D93-BC55-1730-2B09-1A93D58337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2140" y="3856511"/>
              <a:ext cx="2655235" cy="541439"/>
            </a:xfrm>
            <a:prstGeom prst="rect">
              <a:avLst/>
            </a:prstGeom>
          </p:spPr>
        </p:pic>
      </p:grpSp>
      <p:cxnSp>
        <p:nvCxnSpPr>
          <p:cNvPr id="112" name="Straight Connector 111">
            <a:extLst>
              <a:ext uri="{FF2B5EF4-FFF2-40B4-BE49-F238E27FC236}">
                <a16:creationId xmlns:a16="http://schemas.microsoft.com/office/drawing/2014/main" id="{A47435C9-AB9B-9689-7984-3B9E968375A3}"/>
              </a:ext>
            </a:extLst>
          </p:cNvPr>
          <p:cNvCxnSpPr>
            <a:cxnSpLocks/>
            <a:endCxn id="103" idx="1"/>
          </p:cNvCxnSpPr>
          <p:nvPr/>
        </p:nvCxnSpPr>
        <p:spPr>
          <a:xfrm flipV="1">
            <a:off x="2679199" y="2651656"/>
            <a:ext cx="2996027" cy="4358"/>
          </a:xfrm>
          <a:prstGeom prst="line">
            <a:avLst/>
          </a:prstGeom>
          <a:ln w="25400">
            <a:gradFill>
              <a:gsLst>
                <a:gs pos="68000">
                  <a:schemeClr val="accent1"/>
                </a:gs>
                <a:gs pos="100000">
                  <a:schemeClr val="bg1">
                    <a:alpha val="0"/>
                  </a:schemeClr>
                </a:gs>
              </a:gsLst>
              <a:lin ang="0" scaled="0"/>
            </a:gradFill>
          </a:ln>
          <a:effectLst>
            <a:glow rad="74625">
              <a:schemeClr val="bg1">
                <a:alpha val="82411"/>
              </a:schemeClr>
            </a:glo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40EBB67-1AC6-56DD-C27A-F6C3477F1879}"/>
              </a:ext>
            </a:extLst>
          </p:cNvPr>
          <p:cNvPicPr>
            <a:picLocks noChangeAspect="1"/>
          </p:cNvPicPr>
          <p:nvPr/>
        </p:nvPicPr>
        <p:blipFill>
          <a:blip r:embed="rId9"/>
          <a:stretch>
            <a:fillRect/>
          </a:stretch>
        </p:blipFill>
        <p:spPr>
          <a:xfrm>
            <a:off x="1948296" y="1735640"/>
            <a:ext cx="701804" cy="124730"/>
          </a:xfrm>
          <a:prstGeom prst="rect">
            <a:avLst/>
          </a:prstGeom>
        </p:spPr>
      </p:pic>
      <p:pic>
        <p:nvPicPr>
          <p:cNvPr id="4" name="Picture 3">
            <a:extLst>
              <a:ext uri="{FF2B5EF4-FFF2-40B4-BE49-F238E27FC236}">
                <a16:creationId xmlns:a16="http://schemas.microsoft.com/office/drawing/2014/main" id="{6E78C469-2742-5972-FCEF-750D3DE447E2}"/>
              </a:ext>
            </a:extLst>
          </p:cNvPr>
          <p:cNvPicPr>
            <a:picLocks noChangeAspect="1"/>
          </p:cNvPicPr>
          <p:nvPr/>
        </p:nvPicPr>
        <p:blipFill>
          <a:blip r:embed="rId9"/>
          <a:stretch>
            <a:fillRect/>
          </a:stretch>
        </p:blipFill>
        <p:spPr>
          <a:xfrm>
            <a:off x="1947896" y="1861393"/>
            <a:ext cx="701804" cy="124730"/>
          </a:xfrm>
          <a:prstGeom prst="rect">
            <a:avLst/>
          </a:prstGeom>
        </p:spPr>
      </p:pic>
      <p:pic>
        <p:nvPicPr>
          <p:cNvPr id="5" name="Picture 4">
            <a:extLst>
              <a:ext uri="{FF2B5EF4-FFF2-40B4-BE49-F238E27FC236}">
                <a16:creationId xmlns:a16="http://schemas.microsoft.com/office/drawing/2014/main" id="{1BC19527-32BC-47BC-BF59-FAE60DF747E8}"/>
              </a:ext>
            </a:extLst>
          </p:cNvPr>
          <p:cNvPicPr>
            <a:picLocks noChangeAspect="1"/>
          </p:cNvPicPr>
          <p:nvPr/>
        </p:nvPicPr>
        <p:blipFill>
          <a:blip r:embed="rId9"/>
          <a:stretch>
            <a:fillRect/>
          </a:stretch>
        </p:blipFill>
        <p:spPr>
          <a:xfrm>
            <a:off x="1950204" y="1978479"/>
            <a:ext cx="701804" cy="124730"/>
          </a:xfrm>
          <a:prstGeom prst="rect">
            <a:avLst/>
          </a:prstGeom>
        </p:spPr>
      </p:pic>
      <p:pic>
        <p:nvPicPr>
          <p:cNvPr id="6" name="Picture 5">
            <a:extLst>
              <a:ext uri="{FF2B5EF4-FFF2-40B4-BE49-F238E27FC236}">
                <a16:creationId xmlns:a16="http://schemas.microsoft.com/office/drawing/2014/main" id="{DF5785F4-5E68-60C9-B010-09781AECC322}"/>
              </a:ext>
            </a:extLst>
          </p:cNvPr>
          <p:cNvPicPr>
            <a:picLocks noChangeAspect="1"/>
          </p:cNvPicPr>
          <p:nvPr/>
        </p:nvPicPr>
        <p:blipFill>
          <a:blip r:embed="rId9"/>
          <a:stretch>
            <a:fillRect/>
          </a:stretch>
        </p:blipFill>
        <p:spPr>
          <a:xfrm>
            <a:off x="1952512" y="2102249"/>
            <a:ext cx="701804" cy="124730"/>
          </a:xfrm>
          <a:prstGeom prst="rect">
            <a:avLst/>
          </a:prstGeom>
        </p:spPr>
      </p:pic>
      <p:pic>
        <p:nvPicPr>
          <p:cNvPr id="7" name="Picture 6">
            <a:extLst>
              <a:ext uri="{FF2B5EF4-FFF2-40B4-BE49-F238E27FC236}">
                <a16:creationId xmlns:a16="http://schemas.microsoft.com/office/drawing/2014/main" id="{447815F5-66A7-99E5-73BC-FA3C5A38D946}"/>
              </a:ext>
            </a:extLst>
          </p:cNvPr>
          <p:cNvPicPr>
            <a:picLocks noChangeAspect="1"/>
          </p:cNvPicPr>
          <p:nvPr/>
        </p:nvPicPr>
        <p:blipFill>
          <a:blip r:embed="rId9"/>
          <a:stretch>
            <a:fillRect/>
          </a:stretch>
        </p:blipFill>
        <p:spPr>
          <a:xfrm>
            <a:off x="1960431" y="2334718"/>
            <a:ext cx="701804" cy="124730"/>
          </a:xfrm>
          <a:prstGeom prst="rect">
            <a:avLst/>
          </a:prstGeom>
        </p:spPr>
      </p:pic>
      <p:pic>
        <p:nvPicPr>
          <p:cNvPr id="9" name="Picture 8">
            <a:extLst>
              <a:ext uri="{FF2B5EF4-FFF2-40B4-BE49-F238E27FC236}">
                <a16:creationId xmlns:a16="http://schemas.microsoft.com/office/drawing/2014/main" id="{57F63443-04AA-DCDC-03E3-47340C7A5369}"/>
              </a:ext>
            </a:extLst>
          </p:cNvPr>
          <p:cNvPicPr>
            <a:picLocks noChangeAspect="1"/>
          </p:cNvPicPr>
          <p:nvPr/>
        </p:nvPicPr>
        <p:blipFill>
          <a:blip r:embed="rId9"/>
          <a:stretch>
            <a:fillRect/>
          </a:stretch>
        </p:blipFill>
        <p:spPr>
          <a:xfrm>
            <a:off x="1960031" y="2460471"/>
            <a:ext cx="701804" cy="124730"/>
          </a:xfrm>
          <a:prstGeom prst="rect">
            <a:avLst/>
          </a:prstGeom>
        </p:spPr>
      </p:pic>
      <p:pic>
        <p:nvPicPr>
          <p:cNvPr id="55" name="Picture 54">
            <a:extLst>
              <a:ext uri="{FF2B5EF4-FFF2-40B4-BE49-F238E27FC236}">
                <a16:creationId xmlns:a16="http://schemas.microsoft.com/office/drawing/2014/main" id="{CB7B9EEF-839F-9527-05BD-2AD45ED0ED93}"/>
              </a:ext>
            </a:extLst>
          </p:cNvPr>
          <p:cNvPicPr>
            <a:picLocks noChangeAspect="1"/>
          </p:cNvPicPr>
          <p:nvPr/>
        </p:nvPicPr>
        <p:blipFill>
          <a:blip r:embed="rId9"/>
          <a:stretch>
            <a:fillRect/>
          </a:stretch>
        </p:blipFill>
        <p:spPr>
          <a:xfrm>
            <a:off x="1962339" y="2577557"/>
            <a:ext cx="701804" cy="124730"/>
          </a:xfrm>
          <a:prstGeom prst="rect">
            <a:avLst/>
          </a:prstGeom>
        </p:spPr>
      </p:pic>
      <p:pic>
        <p:nvPicPr>
          <p:cNvPr id="56" name="Picture 55">
            <a:extLst>
              <a:ext uri="{FF2B5EF4-FFF2-40B4-BE49-F238E27FC236}">
                <a16:creationId xmlns:a16="http://schemas.microsoft.com/office/drawing/2014/main" id="{03FBD403-96CB-5E74-463D-D8A055A7A553}"/>
              </a:ext>
            </a:extLst>
          </p:cNvPr>
          <p:cNvPicPr>
            <a:picLocks noChangeAspect="1"/>
          </p:cNvPicPr>
          <p:nvPr/>
        </p:nvPicPr>
        <p:blipFill>
          <a:blip r:embed="rId9"/>
          <a:stretch>
            <a:fillRect/>
          </a:stretch>
        </p:blipFill>
        <p:spPr>
          <a:xfrm>
            <a:off x="1964647" y="2701327"/>
            <a:ext cx="701804" cy="124730"/>
          </a:xfrm>
          <a:prstGeom prst="rect">
            <a:avLst/>
          </a:prstGeom>
        </p:spPr>
      </p:pic>
      <p:pic>
        <p:nvPicPr>
          <p:cNvPr id="57" name="Picture 56">
            <a:extLst>
              <a:ext uri="{FF2B5EF4-FFF2-40B4-BE49-F238E27FC236}">
                <a16:creationId xmlns:a16="http://schemas.microsoft.com/office/drawing/2014/main" id="{891F6FA3-DB39-DC15-B883-94C5750BCBA2}"/>
              </a:ext>
            </a:extLst>
          </p:cNvPr>
          <p:cNvPicPr>
            <a:picLocks noChangeAspect="1"/>
          </p:cNvPicPr>
          <p:nvPr/>
        </p:nvPicPr>
        <p:blipFill>
          <a:blip r:embed="rId9"/>
          <a:stretch>
            <a:fillRect/>
          </a:stretch>
        </p:blipFill>
        <p:spPr>
          <a:xfrm>
            <a:off x="1957627" y="2932225"/>
            <a:ext cx="701804" cy="124730"/>
          </a:xfrm>
          <a:prstGeom prst="rect">
            <a:avLst/>
          </a:prstGeom>
        </p:spPr>
      </p:pic>
      <p:pic>
        <p:nvPicPr>
          <p:cNvPr id="58" name="Picture 57">
            <a:extLst>
              <a:ext uri="{FF2B5EF4-FFF2-40B4-BE49-F238E27FC236}">
                <a16:creationId xmlns:a16="http://schemas.microsoft.com/office/drawing/2014/main" id="{884E3F24-A597-F380-DE9B-96F7B6B6CEDC}"/>
              </a:ext>
            </a:extLst>
          </p:cNvPr>
          <p:cNvPicPr>
            <a:picLocks noChangeAspect="1"/>
          </p:cNvPicPr>
          <p:nvPr/>
        </p:nvPicPr>
        <p:blipFill>
          <a:blip r:embed="rId9"/>
          <a:stretch>
            <a:fillRect/>
          </a:stretch>
        </p:blipFill>
        <p:spPr>
          <a:xfrm>
            <a:off x="1957227" y="3057978"/>
            <a:ext cx="701804" cy="124730"/>
          </a:xfrm>
          <a:prstGeom prst="rect">
            <a:avLst/>
          </a:prstGeom>
        </p:spPr>
      </p:pic>
      <p:pic>
        <p:nvPicPr>
          <p:cNvPr id="59" name="Picture 58">
            <a:extLst>
              <a:ext uri="{FF2B5EF4-FFF2-40B4-BE49-F238E27FC236}">
                <a16:creationId xmlns:a16="http://schemas.microsoft.com/office/drawing/2014/main" id="{C2624E5B-5AF3-6E6D-C909-827008058950}"/>
              </a:ext>
            </a:extLst>
          </p:cNvPr>
          <p:cNvPicPr>
            <a:picLocks noChangeAspect="1"/>
          </p:cNvPicPr>
          <p:nvPr/>
        </p:nvPicPr>
        <p:blipFill>
          <a:blip r:embed="rId9"/>
          <a:stretch>
            <a:fillRect/>
          </a:stretch>
        </p:blipFill>
        <p:spPr>
          <a:xfrm>
            <a:off x="1959535" y="3175064"/>
            <a:ext cx="701804" cy="124730"/>
          </a:xfrm>
          <a:prstGeom prst="rect">
            <a:avLst/>
          </a:prstGeom>
        </p:spPr>
      </p:pic>
      <p:pic>
        <p:nvPicPr>
          <p:cNvPr id="60" name="Picture 59">
            <a:extLst>
              <a:ext uri="{FF2B5EF4-FFF2-40B4-BE49-F238E27FC236}">
                <a16:creationId xmlns:a16="http://schemas.microsoft.com/office/drawing/2014/main" id="{89DB8BDB-99E0-A5B3-2F0F-3142C1D64C0B}"/>
              </a:ext>
            </a:extLst>
          </p:cNvPr>
          <p:cNvPicPr>
            <a:picLocks noChangeAspect="1"/>
          </p:cNvPicPr>
          <p:nvPr/>
        </p:nvPicPr>
        <p:blipFill>
          <a:blip r:embed="rId9"/>
          <a:stretch>
            <a:fillRect/>
          </a:stretch>
        </p:blipFill>
        <p:spPr>
          <a:xfrm>
            <a:off x="1961843" y="3298834"/>
            <a:ext cx="701804" cy="124730"/>
          </a:xfrm>
          <a:prstGeom prst="rect">
            <a:avLst/>
          </a:prstGeom>
        </p:spPr>
      </p:pic>
      <p:pic>
        <p:nvPicPr>
          <p:cNvPr id="61" name="Picture 60">
            <a:extLst>
              <a:ext uri="{FF2B5EF4-FFF2-40B4-BE49-F238E27FC236}">
                <a16:creationId xmlns:a16="http://schemas.microsoft.com/office/drawing/2014/main" id="{06BC2018-6B1E-CC68-5465-F5524CD60E64}"/>
              </a:ext>
            </a:extLst>
          </p:cNvPr>
          <p:cNvPicPr>
            <a:picLocks noChangeAspect="1"/>
          </p:cNvPicPr>
          <p:nvPr/>
        </p:nvPicPr>
        <p:blipFill>
          <a:blip r:embed="rId9"/>
          <a:stretch>
            <a:fillRect/>
          </a:stretch>
        </p:blipFill>
        <p:spPr>
          <a:xfrm>
            <a:off x="1965069" y="3531463"/>
            <a:ext cx="701804" cy="124730"/>
          </a:xfrm>
          <a:prstGeom prst="rect">
            <a:avLst/>
          </a:prstGeom>
        </p:spPr>
      </p:pic>
      <p:pic>
        <p:nvPicPr>
          <p:cNvPr id="62" name="Picture 61">
            <a:extLst>
              <a:ext uri="{FF2B5EF4-FFF2-40B4-BE49-F238E27FC236}">
                <a16:creationId xmlns:a16="http://schemas.microsoft.com/office/drawing/2014/main" id="{16F66C93-7B53-85EB-C9BF-5941CD4858B4}"/>
              </a:ext>
            </a:extLst>
          </p:cNvPr>
          <p:cNvPicPr>
            <a:picLocks noChangeAspect="1"/>
          </p:cNvPicPr>
          <p:nvPr/>
        </p:nvPicPr>
        <p:blipFill>
          <a:blip r:embed="rId9"/>
          <a:stretch>
            <a:fillRect/>
          </a:stretch>
        </p:blipFill>
        <p:spPr>
          <a:xfrm>
            <a:off x="1964669" y="3657216"/>
            <a:ext cx="701804" cy="124730"/>
          </a:xfrm>
          <a:prstGeom prst="rect">
            <a:avLst/>
          </a:prstGeom>
        </p:spPr>
      </p:pic>
      <p:pic>
        <p:nvPicPr>
          <p:cNvPr id="63" name="Picture 62">
            <a:extLst>
              <a:ext uri="{FF2B5EF4-FFF2-40B4-BE49-F238E27FC236}">
                <a16:creationId xmlns:a16="http://schemas.microsoft.com/office/drawing/2014/main" id="{6049255F-7086-870C-C996-352EAC2B1E93}"/>
              </a:ext>
            </a:extLst>
          </p:cNvPr>
          <p:cNvPicPr>
            <a:picLocks noChangeAspect="1"/>
          </p:cNvPicPr>
          <p:nvPr/>
        </p:nvPicPr>
        <p:blipFill>
          <a:blip r:embed="rId9"/>
          <a:stretch>
            <a:fillRect/>
          </a:stretch>
        </p:blipFill>
        <p:spPr>
          <a:xfrm>
            <a:off x="1966977" y="3774302"/>
            <a:ext cx="701804" cy="124730"/>
          </a:xfrm>
          <a:prstGeom prst="rect">
            <a:avLst/>
          </a:prstGeom>
        </p:spPr>
      </p:pic>
      <p:pic>
        <p:nvPicPr>
          <p:cNvPr id="64" name="Picture 63">
            <a:extLst>
              <a:ext uri="{FF2B5EF4-FFF2-40B4-BE49-F238E27FC236}">
                <a16:creationId xmlns:a16="http://schemas.microsoft.com/office/drawing/2014/main" id="{DE86B66C-8E6A-1898-9A70-959465DE8781}"/>
              </a:ext>
            </a:extLst>
          </p:cNvPr>
          <p:cNvPicPr>
            <a:picLocks noChangeAspect="1"/>
          </p:cNvPicPr>
          <p:nvPr/>
        </p:nvPicPr>
        <p:blipFill>
          <a:blip r:embed="rId9"/>
          <a:stretch>
            <a:fillRect/>
          </a:stretch>
        </p:blipFill>
        <p:spPr>
          <a:xfrm>
            <a:off x="1969285" y="3898072"/>
            <a:ext cx="701804" cy="124730"/>
          </a:xfrm>
          <a:prstGeom prst="rect">
            <a:avLst/>
          </a:prstGeom>
        </p:spPr>
      </p:pic>
      <p:cxnSp>
        <p:nvCxnSpPr>
          <p:cNvPr id="99" name="Straight Connector 98">
            <a:extLst>
              <a:ext uri="{FF2B5EF4-FFF2-40B4-BE49-F238E27FC236}">
                <a16:creationId xmlns:a16="http://schemas.microsoft.com/office/drawing/2014/main" id="{2D47E7F2-BA3C-CC0C-7312-56F5A35470F1}"/>
              </a:ext>
            </a:extLst>
          </p:cNvPr>
          <p:cNvCxnSpPr>
            <a:cxnSpLocks/>
          </p:cNvCxnSpPr>
          <p:nvPr/>
        </p:nvCxnSpPr>
        <p:spPr>
          <a:xfrm>
            <a:off x="1649643" y="1803812"/>
            <a:ext cx="3960689" cy="0"/>
          </a:xfrm>
          <a:prstGeom prst="line">
            <a:avLst/>
          </a:prstGeom>
          <a:ln w="25400">
            <a:gradFill>
              <a:gsLst>
                <a:gs pos="66000">
                  <a:schemeClr val="accent1"/>
                </a:gs>
                <a:gs pos="100000">
                  <a:schemeClr val="bg1">
                    <a:alpha val="0"/>
                  </a:schemeClr>
                </a:gs>
              </a:gsLst>
              <a:lin ang="0" scaled="0"/>
            </a:gradFill>
          </a:ln>
          <a:effectLst>
            <a:glow rad="74625">
              <a:schemeClr val="bg1">
                <a:alpha val="82411"/>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95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FD8F228-B845-B908-0499-5461900BBE02}"/>
              </a:ext>
            </a:extLst>
          </p:cNvPr>
          <p:cNvSpPr/>
          <p:nvPr/>
        </p:nvSpPr>
        <p:spPr>
          <a:xfrm>
            <a:off x="5187850" y="1638509"/>
            <a:ext cx="3283654" cy="2789467"/>
          </a:xfrm>
          <a:prstGeom prst="rect">
            <a:avLst/>
          </a:prstGeom>
          <a:gradFill>
            <a:gsLst>
              <a:gs pos="0">
                <a:schemeClr val="accent1">
                  <a:alpha val="60000"/>
                </a:schemeClr>
              </a:gs>
              <a:gs pos="100000">
                <a:schemeClr val="accent3">
                  <a:alpha val="3363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4174193-6D70-0C40-DD84-D3058804AE09}"/>
              </a:ext>
            </a:extLst>
          </p:cNvPr>
          <p:cNvSpPr/>
          <p:nvPr/>
        </p:nvSpPr>
        <p:spPr>
          <a:xfrm>
            <a:off x="5187850" y="1659734"/>
            <a:ext cx="3283654" cy="2757628"/>
          </a:xfrm>
          <a:prstGeom prst="rect">
            <a:avLst/>
          </a:prstGeom>
          <a:gradFill flip="none" rotWithShape="1">
            <a:gsLst>
              <a:gs pos="88000">
                <a:schemeClr val="bg1"/>
              </a:gs>
              <a:gs pos="100000">
                <a:schemeClr val="bg1">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Cables">
            <a:extLst>
              <a:ext uri="{FF2B5EF4-FFF2-40B4-BE49-F238E27FC236}">
                <a16:creationId xmlns:a16="http://schemas.microsoft.com/office/drawing/2014/main" id="{B6359D85-F5FB-4268-78C6-A4DF25C4DB0E}"/>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5272072" y="1699422"/>
            <a:ext cx="3113209" cy="2510035"/>
          </a:xfrm>
          <a:prstGeom prst="rect">
            <a:avLst/>
          </a:prstGeom>
        </p:spPr>
      </p:pic>
      <p:sp>
        <p:nvSpPr>
          <p:cNvPr id="155" name="Trapezium 154">
            <a:extLst>
              <a:ext uri="{FF2B5EF4-FFF2-40B4-BE49-F238E27FC236}">
                <a16:creationId xmlns:a16="http://schemas.microsoft.com/office/drawing/2014/main" id="{CD55D833-F275-5DFB-84C1-21AF689E0059}"/>
              </a:ext>
            </a:extLst>
          </p:cNvPr>
          <p:cNvSpPr/>
          <p:nvPr/>
        </p:nvSpPr>
        <p:spPr>
          <a:xfrm>
            <a:off x="5574876" y="1628495"/>
            <a:ext cx="2593996" cy="343709"/>
          </a:xfrm>
          <a:prstGeom prst="trapezoid">
            <a:avLst>
              <a:gd name="adj" fmla="val 170241"/>
            </a:avLst>
          </a:prstGeom>
          <a:gradFill>
            <a:gsLst>
              <a:gs pos="0">
                <a:schemeClr val="bg1">
                  <a:lumMod val="50000"/>
                </a:schemeClr>
              </a:gs>
              <a:gs pos="50000">
                <a:schemeClr val="bg1">
                  <a:lumMod val="75000"/>
                </a:schemeClr>
              </a:gs>
              <a:gs pos="100000">
                <a:schemeClr val="tx2">
                  <a:lumMod val="7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6" name="Trapezium 155">
            <a:extLst>
              <a:ext uri="{FF2B5EF4-FFF2-40B4-BE49-F238E27FC236}">
                <a16:creationId xmlns:a16="http://schemas.microsoft.com/office/drawing/2014/main" id="{0C146998-24A5-8D20-277A-7D75EC16F202}"/>
              </a:ext>
            </a:extLst>
          </p:cNvPr>
          <p:cNvSpPr/>
          <p:nvPr/>
        </p:nvSpPr>
        <p:spPr>
          <a:xfrm>
            <a:off x="5519018" y="1282242"/>
            <a:ext cx="2593996" cy="228363"/>
          </a:xfrm>
          <a:prstGeom prst="trapezoid">
            <a:avLst>
              <a:gd name="adj" fmla="val 213314"/>
            </a:avLst>
          </a:prstGeom>
          <a:gradFill>
            <a:gsLst>
              <a:gs pos="0">
                <a:schemeClr val="bg1">
                  <a:lumMod val="50000"/>
                </a:schemeClr>
              </a:gs>
              <a:gs pos="50000">
                <a:schemeClr val="bg1">
                  <a:lumMod val="75000"/>
                </a:schemeClr>
              </a:gs>
              <a:gs pos="100000">
                <a:schemeClr val="tx2">
                  <a:lumMod val="7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8" name="NVX2" descr="400NVX2-SE">
            <a:extLst>
              <a:ext uri="{FF2B5EF4-FFF2-40B4-BE49-F238E27FC236}">
                <a16:creationId xmlns:a16="http://schemas.microsoft.com/office/drawing/2014/main" id="{645E370D-8B5C-965C-5D1B-AF9D22DD1C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9018" y="1495522"/>
            <a:ext cx="2620062" cy="483602"/>
          </a:xfrm>
          <a:prstGeom prst="rect">
            <a:avLst/>
          </a:prstGeom>
        </p:spPr>
      </p:pic>
      <p:sp>
        <p:nvSpPr>
          <p:cNvPr id="3" name="Text Placeholder 2">
            <a:extLst>
              <a:ext uri="{FF2B5EF4-FFF2-40B4-BE49-F238E27FC236}">
                <a16:creationId xmlns:a16="http://schemas.microsoft.com/office/drawing/2014/main" id="{79DE85F1-1F4A-8B3C-9C6F-70B862FDEC3D}"/>
              </a:ext>
            </a:extLst>
          </p:cNvPr>
          <p:cNvSpPr>
            <a:spLocks noGrp="1"/>
          </p:cNvSpPr>
          <p:nvPr>
            <p:ph type="body" sz="quarter" idx="11"/>
          </p:nvPr>
        </p:nvSpPr>
        <p:spPr>
          <a:xfrm>
            <a:off x="383546" y="745336"/>
            <a:ext cx="8611864" cy="391066"/>
          </a:xfrm>
        </p:spPr>
        <p:txBody>
          <a:bodyPr/>
          <a:lstStyle/>
          <a:p>
            <a:r>
              <a:rPr lang="en-US" b="1" dirty="0"/>
              <a:t>DDN Delivers Highest Performance AND Highest Endurance in QLC</a:t>
            </a:r>
          </a:p>
        </p:txBody>
      </p:sp>
      <p:sp>
        <p:nvSpPr>
          <p:cNvPr id="132" name="TextBox 131">
            <a:extLst>
              <a:ext uri="{FF2B5EF4-FFF2-40B4-BE49-F238E27FC236}">
                <a16:creationId xmlns:a16="http://schemas.microsoft.com/office/drawing/2014/main" id="{85420680-0F70-B37D-0164-03351C416E7B}"/>
              </a:ext>
            </a:extLst>
          </p:cNvPr>
          <p:cNvSpPr txBox="1"/>
          <p:nvPr/>
        </p:nvSpPr>
        <p:spPr>
          <a:xfrm>
            <a:off x="244260" y="2331867"/>
            <a:ext cx="3754662" cy="523220"/>
          </a:xfrm>
          <a:prstGeom prst="rect">
            <a:avLst/>
          </a:prstGeom>
          <a:noFill/>
        </p:spPr>
        <p:txBody>
          <a:bodyPr wrap="square" rtlCol="0">
            <a:spAutoFit/>
          </a:bodyPr>
          <a:lstStyle/>
          <a:p>
            <a:pPr algn="r"/>
            <a:r>
              <a:rPr lang="en-US" sz="1400" b="1" dirty="0"/>
              <a:t>Fully Flexible and Scalable Expansion</a:t>
            </a:r>
          </a:p>
          <a:p>
            <a:pPr algn="r"/>
            <a:r>
              <a:rPr lang="en-US" sz="1400" dirty="0"/>
              <a:t>Add 2, 4 or 5 SE 2420 QLC Expansion Enclosures</a:t>
            </a:r>
          </a:p>
        </p:txBody>
      </p:sp>
      <p:sp>
        <p:nvSpPr>
          <p:cNvPr id="306" name="TextBox 305">
            <a:extLst>
              <a:ext uri="{FF2B5EF4-FFF2-40B4-BE49-F238E27FC236}">
                <a16:creationId xmlns:a16="http://schemas.microsoft.com/office/drawing/2014/main" id="{1BEE73FA-EEC4-0102-5477-D48E808B49C4}"/>
              </a:ext>
            </a:extLst>
          </p:cNvPr>
          <p:cNvSpPr txBox="1"/>
          <p:nvPr/>
        </p:nvSpPr>
        <p:spPr>
          <a:xfrm>
            <a:off x="661047" y="1479012"/>
            <a:ext cx="3283654" cy="523220"/>
          </a:xfrm>
          <a:prstGeom prst="rect">
            <a:avLst/>
          </a:prstGeom>
          <a:noFill/>
        </p:spPr>
        <p:txBody>
          <a:bodyPr wrap="square" rtlCol="0">
            <a:spAutoFit/>
          </a:bodyPr>
          <a:lstStyle/>
          <a:p>
            <a:pPr algn="r"/>
            <a:r>
              <a:rPr lang="en-US" sz="1400" b="1" dirty="0">
                <a:solidFill>
                  <a:schemeClr val="tx1">
                    <a:lumMod val="85000"/>
                    <a:lumOff val="15000"/>
                  </a:schemeClr>
                </a:solidFill>
              </a:rPr>
              <a:t>The Fastest QLC Appliance </a:t>
            </a:r>
          </a:p>
          <a:p>
            <a:pPr algn="r"/>
            <a:r>
              <a:rPr lang="en-US" sz="1400" dirty="0">
                <a:solidFill>
                  <a:schemeClr val="tx1">
                    <a:lumMod val="85000"/>
                    <a:lumOff val="15000"/>
                  </a:schemeClr>
                </a:solidFill>
              </a:rPr>
              <a:t>Read: 90GB/s Write: 70GB/s, IOPs: 3M</a:t>
            </a:r>
          </a:p>
        </p:txBody>
      </p:sp>
      <p:pic>
        <p:nvPicPr>
          <p:cNvPr id="2" name="Picture 1" descr="SE2420">
            <a:extLst>
              <a:ext uri="{FF2B5EF4-FFF2-40B4-BE49-F238E27FC236}">
                <a16:creationId xmlns:a16="http://schemas.microsoft.com/office/drawing/2014/main" id="{8100D540-C4CA-23D7-7EFC-B72F6A07A7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020" y="1960320"/>
            <a:ext cx="2655235" cy="541439"/>
          </a:xfrm>
          <a:prstGeom prst="rect">
            <a:avLst/>
          </a:prstGeom>
        </p:spPr>
      </p:pic>
      <p:pic>
        <p:nvPicPr>
          <p:cNvPr id="6" name="Picture 5" descr="SE2420">
            <a:extLst>
              <a:ext uri="{FF2B5EF4-FFF2-40B4-BE49-F238E27FC236}">
                <a16:creationId xmlns:a16="http://schemas.microsoft.com/office/drawing/2014/main" id="{E4C73FB2-B8C1-B395-2C31-616F051421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020" y="2466130"/>
            <a:ext cx="2655235" cy="541439"/>
          </a:xfrm>
          <a:prstGeom prst="rect">
            <a:avLst/>
          </a:prstGeom>
        </p:spPr>
      </p:pic>
      <p:pic>
        <p:nvPicPr>
          <p:cNvPr id="7" name="Picture 6" descr="SE2420">
            <a:extLst>
              <a:ext uri="{FF2B5EF4-FFF2-40B4-BE49-F238E27FC236}">
                <a16:creationId xmlns:a16="http://schemas.microsoft.com/office/drawing/2014/main" id="{FBCC2D5E-8D15-A9B7-0B1C-BBE859F0AA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020" y="2973613"/>
            <a:ext cx="2655235" cy="541439"/>
          </a:xfrm>
          <a:prstGeom prst="rect">
            <a:avLst/>
          </a:prstGeom>
        </p:spPr>
      </p:pic>
      <p:pic>
        <p:nvPicPr>
          <p:cNvPr id="8" name="Picture 7" descr="SE2420">
            <a:extLst>
              <a:ext uri="{FF2B5EF4-FFF2-40B4-BE49-F238E27FC236}">
                <a16:creationId xmlns:a16="http://schemas.microsoft.com/office/drawing/2014/main" id="{DED7EC0B-25E5-64B0-5DF6-8799B5BED1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020" y="3474533"/>
            <a:ext cx="2655235" cy="541439"/>
          </a:xfrm>
          <a:prstGeom prst="rect">
            <a:avLst/>
          </a:prstGeom>
        </p:spPr>
      </p:pic>
      <p:pic>
        <p:nvPicPr>
          <p:cNvPr id="11" name="Picture 10" descr="SE2420">
            <a:extLst>
              <a:ext uri="{FF2B5EF4-FFF2-40B4-BE49-F238E27FC236}">
                <a16:creationId xmlns:a16="http://schemas.microsoft.com/office/drawing/2014/main" id="{94FD86B4-B159-C55D-DDE2-C01035F81E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020" y="3979545"/>
            <a:ext cx="2655235" cy="541439"/>
          </a:xfrm>
          <a:prstGeom prst="rect">
            <a:avLst/>
          </a:prstGeom>
        </p:spPr>
      </p:pic>
      <p:pic>
        <p:nvPicPr>
          <p:cNvPr id="4" name="Picture 3">
            <a:extLst>
              <a:ext uri="{FF2B5EF4-FFF2-40B4-BE49-F238E27FC236}">
                <a16:creationId xmlns:a16="http://schemas.microsoft.com/office/drawing/2014/main" id="{9B429133-71BF-6150-BAFA-CB6F14479D8E}"/>
              </a:ext>
            </a:extLst>
          </p:cNvPr>
          <p:cNvPicPr>
            <a:picLocks noChangeAspect="1"/>
          </p:cNvPicPr>
          <p:nvPr/>
        </p:nvPicPr>
        <p:blipFill>
          <a:blip r:embed="rId6"/>
          <a:stretch>
            <a:fillRect/>
          </a:stretch>
        </p:blipFill>
        <p:spPr>
          <a:xfrm>
            <a:off x="5541060" y="1979124"/>
            <a:ext cx="2598021" cy="494776"/>
          </a:xfrm>
          <a:prstGeom prst="rect">
            <a:avLst/>
          </a:prstGeom>
        </p:spPr>
      </p:pic>
      <p:pic>
        <p:nvPicPr>
          <p:cNvPr id="5" name="Picture 4">
            <a:extLst>
              <a:ext uri="{FF2B5EF4-FFF2-40B4-BE49-F238E27FC236}">
                <a16:creationId xmlns:a16="http://schemas.microsoft.com/office/drawing/2014/main" id="{FFE8E4FD-D71D-3FD8-A513-FA13EEF5830B}"/>
              </a:ext>
            </a:extLst>
          </p:cNvPr>
          <p:cNvPicPr>
            <a:picLocks noChangeAspect="1"/>
          </p:cNvPicPr>
          <p:nvPr/>
        </p:nvPicPr>
        <p:blipFill>
          <a:blip r:embed="rId6"/>
          <a:stretch>
            <a:fillRect/>
          </a:stretch>
        </p:blipFill>
        <p:spPr>
          <a:xfrm>
            <a:off x="5541060" y="2502170"/>
            <a:ext cx="2598021" cy="477541"/>
          </a:xfrm>
          <a:prstGeom prst="rect">
            <a:avLst/>
          </a:prstGeom>
        </p:spPr>
      </p:pic>
      <p:pic>
        <p:nvPicPr>
          <p:cNvPr id="9" name="Picture 8">
            <a:extLst>
              <a:ext uri="{FF2B5EF4-FFF2-40B4-BE49-F238E27FC236}">
                <a16:creationId xmlns:a16="http://schemas.microsoft.com/office/drawing/2014/main" id="{8FC14B21-2390-2516-7C0A-017FBC973FE9}"/>
              </a:ext>
            </a:extLst>
          </p:cNvPr>
          <p:cNvPicPr>
            <a:picLocks noChangeAspect="1"/>
          </p:cNvPicPr>
          <p:nvPr/>
        </p:nvPicPr>
        <p:blipFill>
          <a:blip r:embed="rId6"/>
          <a:stretch>
            <a:fillRect/>
          </a:stretch>
        </p:blipFill>
        <p:spPr>
          <a:xfrm>
            <a:off x="5545373" y="3004264"/>
            <a:ext cx="2598021" cy="477541"/>
          </a:xfrm>
          <a:prstGeom prst="rect">
            <a:avLst/>
          </a:prstGeom>
        </p:spPr>
      </p:pic>
      <p:pic>
        <p:nvPicPr>
          <p:cNvPr id="10" name="Picture 9">
            <a:extLst>
              <a:ext uri="{FF2B5EF4-FFF2-40B4-BE49-F238E27FC236}">
                <a16:creationId xmlns:a16="http://schemas.microsoft.com/office/drawing/2014/main" id="{36B79783-DD5C-E65B-F6BF-33F39BA735A8}"/>
              </a:ext>
            </a:extLst>
          </p:cNvPr>
          <p:cNvPicPr>
            <a:picLocks noChangeAspect="1"/>
          </p:cNvPicPr>
          <p:nvPr/>
        </p:nvPicPr>
        <p:blipFill>
          <a:blip r:embed="rId6"/>
          <a:stretch>
            <a:fillRect/>
          </a:stretch>
        </p:blipFill>
        <p:spPr>
          <a:xfrm>
            <a:off x="5539766" y="3515052"/>
            <a:ext cx="2598021" cy="477541"/>
          </a:xfrm>
          <a:prstGeom prst="rect">
            <a:avLst/>
          </a:prstGeom>
        </p:spPr>
      </p:pic>
      <p:pic>
        <p:nvPicPr>
          <p:cNvPr id="13" name="Picture 12">
            <a:extLst>
              <a:ext uri="{FF2B5EF4-FFF2-40B4-BE49-F238E27FC236}">
                <a16:creationId xmlns:a16="http://schemas.microsoft.com/office/drawing/2014/main" id="{62714E79-AF7C-C659-BC95-E2768E88BE84}"/>
              </a:ext>
            </a:extLst>
          </p:cNvPr>
          <p:cNvPicPr>
            <a:picLocks noChangeAspect="1"/>
          </p:cNvPicPr>
          <p:nvPr/>
        </p:nvPicPr>
        <p:blipFill>
          <a:blip r:embed="rId6"/>
          <a:stretch>
            <a:fillRect/>
          </a:stretch>
        </p:blipFill>
        <p:spPr>
          <a:xfrm>
            <a:off x="5547626" y="4015972"/>
            <a:ext cx="2598021" cy="477541"/>
          </a:xfrm>
          <a:prstGeom prst="rect">
            <a:avLst/>
          </a:prstGeom>
        </p:spPr>
      </p:pic>
      <p:cxnSp>
        <p:nvCxnSpPr>
          <p:cNvPr id="310" name="Straight Connector 309">
            <a:extLst>
              <a:ext uri="{FF2B5EF4-FFF2-40B4-BE49-F238E27FC236}">
                <a16:creationId xmlns:a16="http://schemas.microsoft.com/office/drawing/2014/main" id="{2986C655-AA83-2347-A482-EEE98E6F2866}"/>
              </a:ext>
            </a:extLst>
          </p:cNvPr>
          <p:cNvCxnSpPr>
            <a:cxnSpLocks/>
          </p:cNvCxnSpPr>
          <p:nvPr/>
        </p:nvCxnSpPr>
        <p:spPr>
          <a:xfrm flipH="1">
            <a:off x="3881144" y="1800772"/>
            <a:ext cx="1688349" cy="0"/>
          </a:xfrm>
          <a:prstGeom prst="line">
            <a:avLst/>
          </a:prstGeom>
          <a:ln w="25400">
            <a:gradFill>
              <a:gsLst>
                <a:gs pos="68000">
                  <a:schemeClr val="accent1"/>
                </a:gs>
                <a:gs pos="100000">
                  <a:schemeClr val="bg1">
                    <a:alpha val="0"/>
                  </a:schemeClr>
                </a:gs>
              </a:gsLst>
              <a:lin ang="0" scaled="0"/>
            </a:gradFill>
          </a:ln>
          <a:effectLst>
            <a:glow rad="74625">
              <a:schemeClr val="bg1">
                <a:alpha val="82411"/>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A194AB-2E23-FFBC-115A-4D6AEF758ED3}"/>
              </a:ext>
            </a:extLst>
          </p:cNvPr>
          <p:cNvCxnSpPr>
            <a:cxnSpLocks/>
          </p:cNvCxnSpPr>
          <p:nvPr/>
        </p:nvCxnSpPr>
        <p:spPr>
          <a:xfrm flipH="1">
            <a:off x="4039913" y="3309678"/>
            <a:ext cx="1520954" cy="0"/>
          </a:xfrm>
          <a:prstGeom prst="line">
            <a:avLst/>
          </a:prstGeom>
          <a:ln w="25400">
            <a:gradFill>
              <a:gsLst>
                <a:gs pos="68000">
                  <a:schemeClr val="accent1"/>
                </a:gs>
                <a:gs pos="100000">
                  <a:schemeClr val="bg1">
                    <a:alpha val="0"/>
                  </a:schemeClr>
                </a:gs>
              </a:gsLst>
              <a:lin ang="0" scaled="0"/>
            </a:gradFill>
          </a:ln>
          <a:effectLst>
            <a:glow rad="74625">
              <a:schemeClr val="bg1">
                <a:alpha val="82411"/>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1205FF-C694-02F0-7C1B-1AADFAE2DD28}"/>
              </a:ext>
            </a:extLst>
          </p:cNvPr>
          <p:cNvCxnSpPr>
            <a:cxnSpLocks/>
          </p:cNvCxnSpPr>
          <p:nvPr/>
        </p:nvCxnSpPr>
        <p:spPr>
          <a:xfrm flipH="1">
            <a:off x="3955774" y="2577046"/>
            <a:ext cx="1583992" cy="0"/>
          </a:xfrm>
          <a:prstGeom prst="line">
            <a:avLst/>
          </a:prstGeom>
          <a:ln w="25400">
            <a:gradFill>
              <a:gsLst>
                <a:gs pos="68000">
                  <a:schemeClr val="accent1"/>
                </a:gs>
                <a:gs pos="100000">
                  <a:schemeClr val="bg1">
                    <a:alpha val="0"/>
                  </a:schemeClr>
                </a:gs>
              </a:gsLst>
              <a:lin ang="0" scaled="0"/>
            </a:gradFill>
          </a:ln>
          <a:effectLst>
            <a:glow rad="74625">
              <a:schemeClr val="bg1">
                <a:alpha val="82411"/>
              </a:schemeClr>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B3ECCD4-7C71-1D71-14E1-6C32B99FC154}"/>
              </a:ext>
            </a:extLst>
          </p:cNvPr>
          <p:cNvSpPr txBox="1"/>
          <p:nvPr/>
        </p:nvSpPr>
        <p:spPr>
          <a:xfrm>
            <a:off x="974552" y="3048068"/>
            <a:ext cx="3073581" cy="523220"/>
          </a:xfrm>
          <a:prstGeom prst="rect">
            <a:avLst/>
          </a:prstGeom>
          <a:noFill/>
        </p:spPr>
        <p:txBody>
          <a:bodyPr wrap="square" rtlCol="0">
            <a:spAutoFit/>
          </a:bodyPr>
          <a:lstStyle/>
          <a:p>
            <a:pPr algn="r"/>
            <a:r>
              <a:rPr lang="en-US" sz="1400" b="1" dirty="0"/>
              <a:t>Highest Density</a:t>
            </a:r>
          </a:p>
          <a:p>
            <a:pPr algn="r"/>
            <a:r>
              <a:rPr lang="en-US" sz="1400" dirty="0"/>
              <a:t>Between 1 and 6 PB QLC Capacity</a:t>
            </a:r>
          </a:p>
        </p:txBody>
      </p:sp>
      <p:cxnSp>
        <p:nvCxnSpPr>
          <p:cNvPr id="21" name="Straight Connector 20">
            <a:extLst>
              <a:ext uri="{FF2B5EF4-FFF2-40B4-BE49-F238E27FC236}">
                <a16:creationId xmlns:a16="http://schemas.microsoft.com/office/drawing/2014/main" id="{D93249ED-DB73-D7E6-95F1-3AEBF906C999}"/>
              </a:ext>
            </a:extLst>
          </p:cNvPr>
          <p:cNvCxnSpPr>
            <a:cxnSpLocks/>
          </p:cNvCxnSpPr>
          <p:nvPr/>
        </p:nvCxnSpPr>
        <p:spPr>
          <a:xfrm flipH="1">
            <a:off x="4025378" y="3998460"/>
            <a:ext cx="1353711" cy="0"/>
          </a:xfrm>
          <a:prstGeom prst="line">
            <a:avLst/>
          </a:prstGeom>
          <a:ln w="25400">
            <a:gradFill>
              <a:gsLst>
                <a:gs pos="68000">
                  <a:schemeClr val="accent1"/>
                </a:gs>
                <a:gs pos="100000">
                  <a:schemeClr val="bg1">
                    <a:alpha val="0"/>
                  </a:schemeClr>
                </a:gs>
              </a:gsLst>
              <a:lin ang="0" scaled="0"/>
            </a:gradFill>
          </a:ln>
          <a:effectLst>
            <a:glow rad="74625">
              <a:schemeClr val="bg1">
                <a:alpha val="82411"/>
              </a:schemeClr>
            </a:glo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786EA1-FF93-7E53-A4C8-AB59FCEB874A}"/>
              </a:ext>
            </a:extLst>
          </p:cNvPr>
          <p:cNvSpPr txBox="1"/>
          <p:nvPr/>
        </p:nvSpPr>
        <p:spPr>
          <a:xfrm>
            <a:off x="550168" y="3754849"/>
            <a:ext cx="3475210" cy="738664"/>
          </a:xfrm>
          <a:prstGeom prst="rect">
            <a:avLst/>
          </a:prstGeom>
          <a:noFill/>
        </p:spPr>
        <p:txBody>
          <a:bodyPr wrap="square" rtlCol="0">
            <a:spAutoFit/>
          </a:bodyPr>
          <a:lstStyle/>
          <a:p>
            <a:pPr algn="r"/>
            <a:r>
              <a:rPr lang="en-US" sz="1400" b="1" dirty="0"/>
              <a:t>Simplest Redundant Infrastructure </a:t>
            </a:r>
          </a:p>
          <a:p>
            <a:pPr algn="r"/>
            <a:r>
              <a:rPr lang="en-US" sz="1400" dirty="0"/>
              <a:t>DDN embedded NVMeoF network</a:t>
            </a:r>
          </a:p>
          <a:p>
            <a:pPr algn="r"/>
            <a:r>
              <a:rPr lang="en-US" sz="1400" dirty="0"/>
              <a:t>- No External Switches</a:t>
            </a:r>
          </a:p>
        </p:txBody>
      </p:sp>
    </p:spTree>
    <p:extLst>
      <p:ext uri="{BB962C8B-B14F-4D97-AF65-F5344CB8AC3E}">
        <p14:creationId xmlns:p14="http://schemas.microsoft.com/office/powerpoint/2010/main" val="2232019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6C506-6018-B8AF-A3C9-A0A2544CEB5D}"/>
              </a:ext>
            </a:extLst>
          </p:cNvPr>
          <p:cNvSpPr>
            <a:spLocks noGrp="1"/>
          </p:cNvSpPr>
          <p:nvPr>
            <p:ph type="body" sz="quarter" idx="11"/>
          </p:nvPr>
        </p:nvSpPr>
        <p:spPr/>
        <p:txBody>
          <a:bodyPr/>
          <a:lstStyle/>
          <a:p>
            <a:r>
              <a:rPr lang="en-US" sz="2400" dirty="0">
                <a:latin typeface="+mn-lt"/>
              </a:rPr>
              <a:t>QLC Optimized for Performance or Capacity </a:t>
            </a:r>
          </a:p>
        </p:txBody>
      </p:sp>
      <p:sp>
        <p:nvSpPr>
          <p:cNvPr id="48" name="TextBox 47">
            <a:extLst>
              <a:ext uri="{FF2B5EF4-FFF2-40B4-BE49-F238E27FC236}">
                <a16:creationId xmlns:a16="http://schemas.microsoft.com/office/drawing/2014/main" id="{21CE6333-63A1-E902-11AA-331EB94CE3CC}"/>
              </a:ext>
            </a:extLst>
          </p:cNvPr>
          <p:cNvSpPr txBox="1"/>
          <p:nvPr/>
        </p:nvSpPr>
        <p:spPr>
          <a:xfrm>
            <a:off x="575110" y="1215510"/>
            <a:ext cx="3818114" cy="369204"/>
          </a:xfrm>
          <a:prstGeom prst="rect">
            <a:avLst/>
          </a:prstGeom>
          <a:noFill/>
        </p:spPr>
        <p:txBody>
          <a:bodyPr wrap="square" rtlCol="0">
            <a:spAutoFit/>
          </a:bodyPr>
          <a:lstStyle/>
          <a:p>
            <a:r>
              <a:rPr lang="en-US" sz="1799" b="1" dirty="0"/>
              <a:t>Optimized for Performance/$</a:t>
            </a:r>
            <a:endParaRPr lang="en-US" dirty="0"/>
          </a:p>
        </p:txBody>
      </p:sp>
      <p:sp>
        <p:nvSpPr>
          <p:cNvPr id="49" name="TextBox 48">
            <a:extLst>
              <a:ext uri="{FF2B5EF4-FFF2-40B4-BE49-F238E27FC236}">
                <a16:creationId xmlns:a16="http://schemas.microsoft.com/office/drawing/2014/main" id="{5A5A0806-B318-79DC-F4D0-BC25B2DFC858}"/>
              </a:ext>
            </a:extLst>
          </p:cNvPr>
          <p:cNvSpPr txBox="1"/>
          <p:nvPr/>
        </p:nvSpPr>
        <p:spPr>
          <a:xfrm>
            <a:off x="5149175" y="1212604"/>
            <a:ext cx="2768185" cy="369204"/>
          </a:xfrm>
          <a:prstGeom prst="rect">
            <a:avLst/>
          </a:prstGeom>
          <a:noFill/>
        </p:spPr>
        <p:txBody>
          <a:bodyPr wrap="square" rtlCol="0">
            <a:spAutoFit/>
          </a:bodyPr>
          <a:lstStyle/>
          <a:p>
            <a:r>
              <a:rPr lang="en-US" sz="1799" b="1" dirty="0"/>
              <a:t>Optimized for Capacity/$</a:t>
            </a:r>
            <a:endParaRPr lang="en-US" dirty="0"/>
          </a:p>
        </p:txBody>
      </p:sp>
      <p:cxnSp>
        <p:nvCxnSpPr>
          <p:cNvPr id="51" name="Straight Connector 50">
            <a:extLst>
              <a:ext uri="{FF2B5EF4-FFF2-40B4-BE49-F238E27FC236}">
                <a16:creationId xmlns:a16="http://schemas.microsoft.com/office/drawing/2014/main" id="{7FBFF47B-8480-EF91-D4B1-4279B81BB55A}"/>
              </a:ext>
            </a:extLst>
          </p:cNvPr>
          <p:cNvCxnSpPr>
            <a:stCxn id="48" idx="3"/>
          </p:cNvCxnSpPr>
          <p:nvPr/>
        </p:nvCxnSpPr>
        <p:spPr>
          <a:xfrm>
            <a:off x="4393224" y="1400113"/>
            <a:ext cx="0" cy="2849187"/>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1008D7B-7AE5-474D-5A5C-1233F578FB8D}"/>
              </a:ext>
            </a:extLst>
          </p:cNvPr>
          <p:cNvSpPr txBox="1"/>
          <p:nvPr/>
        </p:nvSpPr>
        <p:spPr>
          <a:xfrm>
            <a:off x="1598827" y="1829297"/>
            <a:ext cx="2469521" cy="549253"/>
          </a:xfrm>
          <a:prstGeom prst="rect">
            <a:avLst/>
          </a:prstGeom>
          <a:noFill/>
        </p:spPr>
        <p:txBody>
          <a:bodyPr wrap="square">
            <a:spAutoFit/>
          </a:bodyPr>
          <a:lstStyle/>
          <a:p>
            <a:pPr>
              <a:lnSpc>
                <a:spcPts val="3519"/>
              </a:lnSpc>
            </a:pPr>
            <a:r>
              <a:rPr lang="en-US" sz="3600" b="1" dirty="0">
                <a:solidFill>
                  <a:schemeClr val="accent1"/>
                </a:solidFill>
              </a:rPr>
              <a:t>630GB/s</a:t>
            </a:r>
            <a:r>
              <a:rPr lang="en-US" sz="3600" b="1" dirty="0">
                <a:solidFill>
                  <a:srgbClr val="009C00"/>
                </a:solidFill>
              </a:rPr>
              <a:t> </a:t>
            </a:r>
            <a:endParaRPr lang="en-US" sz="3600" b="1" dirty="0">
              <a:solidFill>
                <a:schemeClr val="accent1"/>
              </a:solidFill>
            </a:endParaRPr>
          </a:p>
        </p:txBody>
      </p:sp>
      <p:sp>
        <p:nvSpPr>
          <p:cNvPr id="65" name="TextBox 64">
            <a:extLst>
              <a:ext uri="{FF2B5EF4-FFF2-40B4-BE49-F238E27FC236}">
                <a16:creationId xmlns:a16="http://schemas.microsoft.com/office/drawing/2014/main" id="{255D9ADC-D5B4-055F-EACE-CBF1F834D435}"/>
              </a:ext>
            </a:extLst>
          </p:cNvPr>
          <p:cNvSpPr txBox="1"/>
          <p:nvPr/>
        </p:nvSpPr>
        <p:spPr>
          <a:xfrm>
            <a:off x="1600583" y="2220002"/>
            <a:ext cx="1426994" cy="276999"/>
          </a:xfrm>
          <a:prstGeom prst="rect">
            <a:avLst/>
          </a:prstGeom>
          <a:noFill/>
        </p:spPr>
        <p:txBody>
          <a:bodyPr wrap="none" rtlCol="0">
            <a:spAutoFit/>
          </a:bodyPr>
          <a:lstStyle/>
          <a:p>
            <a:r>
              <a:rPr lang="en-US" sz="1200" b="1" i="1" dirty="0"/>
              <a:t>READ Performance</a:t>
            </a:r>
          </a:p>
        </p:txBody>
      </p:sp>
      <p:cxnSp>
        <p:nvCxnSpPr>
          <p:cNvPr id="68" name="Straight Connector 67">
            <a:extLst>
              <a:ext uri="{FF2B5EF4-FFF2-40B4-BE49-F238E27FC236}">
                <a16:creationId xmlns:a16="http://schemas.microsoft.com/office/drawing/2014/main" id="{5DFEB183-955C-A8C8-C16D-7A3F52C37D1A}"/>
              </a:ext>
            </a:extLst>
          </p:cNvPr>
          <p:cNvCxnSpPr/>
          <p:nvPr/>
        </p:nvCxnSpPr>
        <p:spPr>
          <a:xfrm>
            <a:off x="1706565" y="2504949"/>
            <a:ext cx="2602844" cy="0"/>
          </a:xfrm>
          <a:prstGeom prst="line">
            <a:avLst/>
          </a:prstGeom>
          <a:ln>
            <a:gradFill>
              <a:gsLst>
                <a:gs pos="0">
                  <a:schemeClr val="accent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C3DD5E3-9613-325F-89CE-AD92DA76064E}"/>
              </a:ext>
            </a:extLst>
          </p:cNvPr>
          <p:cNvSpPr txBox="1"/>
          <p:nvPr/>
        </p:nvSpPr>
        <p:spPr>
          <a:xfrm>
            <a:off x="1598827" y="2613519"/>
            <a:ext cx="2469521" cy="549253"/>
          </a:xfrm>
          <a:prstGeom prst="rect">
            <a:avLst/>
          </a:prstGeom>
          <a:noFill/>
        </p:spPr>
        <p:txBody>
          <a:bodyPr wrap="square">
            <a:spAutoFit/>
          </a:bodyPr>
          <a:lstStyle/>
          <a:p>
            <a:pPr>
              <a:lnSpc>
                <a:spcPts val="3519"/>
              </a:lnSpc>
            </a:pPr>
            <a:r>
              <a:rPr lang="en-US" sz="3600" b="1" dirty="0">
                <a:solidFill>
                  <a:schemeClr val="accent1"/>
                </a:solidFill>
              </a:rPr>
              <a:t>490GB/s</a:t>
            </a:r>
            <a:r>
              <a:rPr lang="en-US" sz="3600" b="1" dirty="0">
                <a:solidFill>
                  <a:srgbClr val="009C00"/>
                </a:solidFill>
              </a:rPr>
              <a:t> </a:t>
            </a:r>
            <a:endParaRPr lang="en-US" sz="3600" b="1" dirty="0">
              <a:solidFill>
                <a:schemeClr val="accent1"/>
              </a:solidFill>
            </a:endParaRPr>
          </a:p>
        </p:txBody>
      </p:sp>
      <p:sp>
        <p:nvSpPr>
          <p:cNvPr id="74" name="TextBox 73">
            <a:extLst>
              <a:ext uri="{FF2B5EF4-FFF2-40B4-BE49-F238E27FC236}">
                <a16:creationId xmlns:a16="http://schemas.microsoft.com/office/drawing/2014/main" id="{332A4609-219E-53EB-E5D5-E59FC4077414}"/>
              </a:ext>
            </a:extLst>
          </p:cNvPr>
          <p:cNvSpPr txBox="1"/>
          <p:nvPr/>
        </p:nvSpPr>
        <p:spPr>
          <a:xfrm>
            <a:off x="1600583" y="3004224"/>
            <a:ext cx="1495922" cy="276999"/>
          </a:xfrm>
          <a:prstGeom prst="rect">
            <a:avLst/>
          </a:prstGeom>
          <a:noFill/>
        </p:spPr>
        <p:txBody>
          <a:bodyPr wrap="none" rtlCol="0">
            <a:spAutoFit/>
          </a:bodyPr>
          <a:lstStyle/>
          <a:p>
            <a:r>
              <a:rPr lang="en-US" sz="1200" b="1" i="1" dirty="0"/>
              <a:t>WRITE Performance</a:t>
            </a:r>
          </a:p>
        </p:txBody>
      </p:sp>
      <p:cxnSp>
        <p:nvCxnSpPr>
          <p:cNvPr id="75" name="Straight Connector 74">
            <a:extLst>
              <a:ext uri="{FF2B5EF4-FFF2-40B4-BE49-F238E27FC236}">
                <a16:creationId xmlns:a16="http://schemas.microsoft.com/office/drawing/2014/main" id="{73FC8C2A-E2DD-29F7-D28D-2A238716562D}"/>
              </a:ext>
            </a:extLst>
          </p:cNvPr>
          <p:cNvCxnSpPr/>
          <p:nvPr/>
        </p:nvCxnSpPr>
        <p:spPr>
          <a:xfrm>
            <a:off x="1706565" y="3289171"/>
            <a:ext cx="2602844" cy="0"/>
          </a:xfrm>
          <a:prstGeom prst="line">
            <a:avLst/>
          </a:prstGeom>
          <a:ln>
            <a:gradFill>
              <a:gsLst>
                <a:gs pos="0">
                  <a:schemeClr val="accent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1C8DBA0-41E8-C81E-C332-FF827D357BFA}"/>
              </a:ext>
            </a:extLst>
          </p:cNvPr>
          <p:cNvSpPr txBox="1"/>
          <p:nvPr/>
        </p:nvSpPr>
        <p:spPr>
          <a:xfrm>
            <a:off x="1598827" y="3475392"/>
            <a:ext cx="2469521" cy="549253"/>
          </a:xfrm>
          <a:prstGeom prst="rect">
            <a:avLst/>
          </a:prstGeom>
          <a:noFill/>
        </p:spPr>
        <p:txBody>
          <a:bodyPr wrap="square">
            <a:spAutoFit/>
          </a:bodyPr>
          <a:lstStyle/>
          <a:p>
            <a:pPr>
              <a:lnSpc>
                <a:spcPts val="3519"/>
              </a:lnSpc>
            </a:pPr>
            <a:r>
              <a:rPr lang="en-US" sz="3600" b="1" dirty="0">
                <a:solidFill>
                  <a:schemeClr val="accent1"/>
                </a:solidFill>
              </a:rPr>
              <a:t>14PB</a:t>
            </a:r>
          </a:p>
        </p:txBody>
      </p:sp>
      <p:sp>
        <p:nvSpPr>
          <p:cNvPr id="77" name="TextBox 76">
            <a:extLst>
              <a:ext uri="{FF2B5EF4-FFF2-40B4-BE49-F238E27FC236}">
                <a16:creationId xmlns:a16="http://schemas.microsoft.com/office/drawing/2014/main" id="{21AC8A87-1EFC-E268-5CB6-4ADE88AAAA41}"/>
              </a:ext>
            </a:extLst>
          </p:cNvPr>
          <p:cNvSpPr txBox="1"/>
          <p:nvPr/>
        </p:nvSpPr>
        <p:spPr>
          <a:xfrm>
            <a:off x="1600584" y="3866097"/>
            <a:ext cx="768159" cy="276999"/>
          </a:xfrm>
          <a:prstGeom prst="rect">
            <a:avLst/>
          </a:prstGeom>
          <a:noFill/>
        </p:spPr>
        <p:txBody>
          <a:bodyPr wrap="none" rtlCol="0">
            <a:spAutoFit/>
          </a:bodyPr>
          <a:lstStyle/>
          <a:p>
            <a:r>
              <a:rPr lang="en-US" sz="1200" b="1" i="1" dirty="0"/>
              <a:t>Capacity</a:t>
            </a:r>
          </a:p>
        </p:txBody>
      </p:sp>
      <p:cxnSp>
        <p:nvCxnSpPr>
          <p:cNvPr id="78" name="Straight Connector 77">
            <a:extLst>
              <a:ext uri="{FF2B5EF4-FFF2-40B4-BE49-F238E27FC236}">
                <a16:creationId xmlns:a16="http://schemas.microsoft.com/office/drawing/2014/main" id="{125E3431-ADC8-E096-BB2B-733F48D66BCC}"/>
              </a:ext>
            </a:extLst>
          </p:cNvPr>
          <p:cNvCxnSpPr/>
          <p:nvPr/>
        </p:nvCxnSpPr>
        <p:spPr>
          <a:xfrm>
            <a:off x="1708322" y="4156094"/>
            <a:ext cx="2602844" cy="0"/>
          </a:xfrm>
          <a:prstGeom prst="line">
            <a:avLst/>
          </a:prstGeom>
          <a:ln>
            <a:gradFill>
              <a:gsLst>
                <a:gs pos="0">
                  <a:schemeClr val="accent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EE3A9311-B381-6BD6-6873-2B57ED826338}"/>
              </a:ext>
            </a:extLst>
          </p:cNvPr>
          <p:cNvPicPr>
            <a:picLocks noChangeAspect="1"/>
          </p:cNvPicPr>
          <p:nvPr/>
        </p:nvPicPr>
        <p:blipFill>
          <a:blip r:embed="rId3"/>
          <a:stretch>
            <a:fillRect/>
          </a:stretch>
        </p:blipFill>
        <p:spPr>
          <a:xfrm>
            <a:off x="4971279" y="1646167"/>
            <a:ext cx="925430" cy="2988039"/>
          </a:xfrm>
          <a:prstGeom prst="rect">
            <a:avLst/>
          </a:prstGeom>
          <a:effectLst>
            <a:reflection blurRad="6350" stA="52000" endA="300" endPos="14233" dir="5400000" sy="-100000" algn="bl" rotWithShape="0"/>
          </a:effectLst>
        </p:spPr>
      </p:pic>
      <p:pic>
        <p:nvPicPr>
          <p:cNvPr id="37" name="Picture 36" descr="The back of a car&#10;&#10;Description automatically generated with low confidence">
            <a:extLst>
              <a:ext uri="{FF2B5EF4-FFF2-40B4-BE49-F238E27FC236}">
                <a16:creationId xmlns:a16="http://schemas.microsoft.com/office/drawing/2014/main" id="{C280BD41-D16B-74BA-1D93-8797D5A6D2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6362" y="3731552"/>
            <a:ext cx="691476" cy="119943"/>
          </a:xfrm>
          <a:prstGeom prst="rect">
            <a:avLst/>
          </a:prstGeom>
        </p:spPr>
      </p:pic>
      <p:pic>
        <p:nvPicPr>
          <p:cNvPr id="123" name="Picture 122" descr="The back of a car&#10;&#10;Description automatically generated with low confidence">
            <a:extLst>
              <a:ext uri="{FF2B5EF4-FFF2-40B4-BE49-F238E27FC236}">
                <a16:creationId xmlns:a16="http://schemas.microsoft.com/office/drawing/2014/main" id="{B4EF3C70-0FC0-A0C0-1797-1486EEC4E7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6362" y="3024664"/>
            <a:ext cx="691476" cy="119943"/>
          </a:xfrm>
          <a:prstGeom prst="rect">
            <a:avLst/>
          </a:prstGeom>
        </p:spPr>
      </p:pic>
      <p:pic>
        <p:nvPicPr>
          <p:cNvPr id="131" name="Picture 130" descr="A close-up of a digital clock&#10;&#10;Description automatically generated with medium confidence">
            <a:extLst>
              <a:ext uri="{FF2B5EF4-FFF2-40B4-BE49-F238E27FC236}">
                <a16:creationId xmlns:a16="http://schemas.microsoft.com/office/drawing/2014/main" id="{F805E565-587B-411A-7CC4-EE67841D2D2B}"/>
              </a:ext>
            </a:extLst>
          </p:cNvPr>
          <p:cNvPicPr>
            <a:picLocks noChangeAspect="1"/>
          </p:cNvPicPr>
          <p:nvPr/>
        </p:nvPicPr>
        <p:blipFill>
          <a:blip r:embed="rId5"/>
          <a:stretch>
            <a:fillRect/>
          </a:stretch>
        </p:blipFill>
        <p:spPr>
          <a:xfrm>
            <a:off x="5077484" y="3607271"/>
            <a:ext cx="706931" cy="133891"/>
          </a:xfrm>
          <a:prstGeom prst="rect">
            <a:avLst/>
          </a:prstGeom>
          <a:effectLst>
            <a:reflection blurRad="6350" stA="52000" endA="300" endPos="35000" dir="5400000" sy="-100000" algn="bl" rotWithShape="0"/>
          </a:effectLst>
        </p:spPr>
      </p:pic>
      <p:pic>
        <p:nvPicPr>
          <p:cNvPr id="134" name="Picture 133" descr="The back of a car&#10;&#10;Description automatically generated with low confidence">
            <a:extLst>
              <a:ext uri="{FF2B5EF4-FFF2-40B4-BE49-F238E27FC236}">
                <a16:creationId xmlns:a16="http://schemas.microsoft.com/office/drawing/2014/main" id="{CC9E2ACD-9E9D-2D42-BFA5-2DB0797FA7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6362" y="2313347"/>
            <a:ext cx="691476" cy="119943"/>
          </a:xfrm>
          <a:prstGeom prst="rect">
            <a:avLst/>
          </a:prstGeom>
        </p:spPr>
      </p:pic>
      <p:sp>
        <p:nvSpPr>
          <p:cNvPr id="145" name="TextBox 144">
            <a:extLst>
              <a:ext uri="{FF2B5EF4-FFF2-40B4-BE49-F238E27FC236}">
                <a16:creationId xmlns:a16="http://schemas.microsoft.com/office/drawing/2014/main" id="{517690C1-7A9E-7924-4FF7-4676C3F1F127}"/>
              </a:ext>
            </a:extLst>
          </p:cNvPr>
          <p:cNvSpPr txBox="1"/>
          <p:nvPr/>
        </p:nvSpPr>
        <p:spPr>
          <a:xfrm>
            <a:off x="6074592" y="1785019"/>
            <a:ext cx="2469521" cy="549253"/>
          </a:xfrm>
          <a:prstGeom prst="rect">
            <a:avLst/>
          </a:prstGeom>
          <a:noFill/>
        </p:spPr>
        <p:txBody>
          <a:bodyPr wrap="square">
            <a:spAutoFit/>
          </a:bodyPr>
          <a:lstStyle/>
          <a:p>
            <a:pPr>
              <a:lnSpc>
                <a:spcPts val="3519"/>
              </a:lnSpc>
            </a:pPr>
            <a:r>
              <a:rPr lang="en-US" sz="3600" b="1" dirty="0">
                <a:solidFill>
                  <a:schemeClr val="accent1"/>
                </a:solidFill>
              </a:rPr>
              <a:t>270GB/s</a:t>
            </a:r>
            <a:r>
              <a:rPr lang="en-US" sz="3600" b="1" dirty="0">
                <a:solidFill>
                  <a:srgbClr val="009C00"/>
                </a:solidFill>
              </a:rPr>
              <a:t> </a:t>
            </a:r>
            <a:endParaRPr lang="en-US" sz="3600" b="1" dirty="0">
              <a:solidFill>
                <a:schemeClr val="accent1"/>
              </a:solidFill>
            </a:endParaRPr>
          </a:p>
        </p:txBody>
      </p:sp>
      <p:sp>
        <p:nvSpPr>
          <p:cNvPr id="146" name="TextBox 145">
            <a:extLst>
              <a:ext uri="{FF2B5EF4-FFF2-40B4-BE49-F238E27FC236}">
                <a16:creationId xmlns:a16="http://schemas.microsoft.com/office/drawing/2014/main" id="{60766022-9FB3-1710-6696-05A2CF2B1B75}"/>
              </a:ext>
            </a:extLst>
          </p:cNvPr>
          <p:cNvSpPr txBox="1"/>
          <p:nvPr/>
        </p:nvSpPr>
        <p:spPr>
          <a:xfrm>
            <a:off x="6076348" y="2175724"/>
            <a:ext cx="1426994" cy="276999"/>
          </a:xfrm>
          <a:prstGeom prst="rect">
            <a:avLst/>
          </a:prstGeom>
          <a:noFill/>
        </p:spPr>
        <p:txBody>
          <a:bodyPr wrap="none" rtlCol="0">
            <a:spAutoFit/>
          </a:bodyPr>
          <a:lstStyle/>
          <a:p>
            <a:r>
              <a:rPr lang="en-US" sz="1200" b="1" i="1" dirty="0"/>
              <a:t>READ Performance</a:t>
            </a:r>
          </a:p>
        </p:txBody>
      </p:sp>
      <p:cxnSp>
        <p:nvCxnSpPr>
          <p:cNvPr id="147" name="Straight Connector 146">
            <a:extLst>
              <a:ext uri="{FF2B5EF4-FFF2-40B4-BE49-F238E27FC236}">
                <a16:creationId xmlns:a16="http://schemas.microsoft.com/office/drawing/2014/main" id="{6B1FE295-69AF-5E27-0C90-C9111E050F18}"/>
              </a:ext>
            </a:extLst>
          </p:cNvPr>
          <p:cNvCxnSpPr/>
          <p:nvPr/>
        </p:nvCxnSpPr>
        <p:spPr>
          <a:xfrm>
            <a:off x="6182330" y="2460671"/>
            <a:ext cx="2602844" cy="0"/>
          </a:xfrm>
          <a:prstGeom prst="line">
            <a:avLst/>
          </a:prstGeom>
          <a:ln>
            <a:gradFill>
              <a:gsLst>
                <a:gs pos="0">
                  <a:schemeClr val="accent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2F108D79-73DA-7221-B6B3-26E6E554AFBA}"/>
              </a:ext>
            </a:extLst>
          </p:cNvPr>
          <p:cNvSpPr txBox="1"/>
          <p:nvPr/>
        </p:nvSpPr>
        <p:spPr>
          <a:xfrm>
            <a:off x="6074592" y="2569241"/>
            <a:ext cx="2469521" cy="549253"/>
          </a:xfrm>
          <a:prstGeom prst="rect">
            <a:avLst/>
          </a:prstGeom>
          <a:noFill/>
        </p:spPr>
        <p:txBody>
          <a:bodyPr wrap="square">
            <a:spAutoFit/>
          </a:bodyPr>
          <a:lstStyle/>
          <a:p>
            <a:pPr>
              <a:lnSpc>
                <a:spcPts val="3519"/>
              </a:lnSpc>
            </a:pPr>
            <a:r>
              <a:rPr lang="en-US" sz="3600" b="1" dirty="0">
                <a:solidFill>
                  <a:schemeClr val="accent1"/>
                </a:solidFill>
              </a:rPr>
              <a:t>210GB/s</a:t>
            </a:r>
            <a:r>
              <a:rPr lang="en-US" sz="3600" b="1" dirty="0">
                <a:solidFill>
                  <a:srgbClr val="009C00"/>
                </a:solidFill>
              </a:rPr>
              <a:t> </a:t>
            </a:r>
            <a:endParaRPr lang="en-US" sz="3600" b="1" dirty="0">
              <a:solidFill>
                <a:schemeClr val="accent1"/>
              </a:solidFill>
            </a:endParaRPr>
          </a:p>
        </p:txBody>
      </p:sp>
      <p:sp>
        <p:nvSpPr>
          <p:cNvPr id="149" name="TextBox 148">
            <a:extLst>
              <a:ext uri="{FF2B5EF4-FFF2-40B4-BE49-F238E27FC236}">
                <a16:creationId xmlns:a16="http://schemas.microsoft.com/office/drawing/2014/main" id="{45FA01C2-60B4-2064-DA56-9B0E8F6AB236}"/>
              </a:ext>
            </a:extLst>
          </p:cNvPr>
          <p:cNvSpPr txBox="1"/>
          <p:nvPr/>
        </p:nvSpPr>
        <p:spPr>
          <a:xfrm>
            <a:off x="6076348" y="2959946"/>
            <a:ext cx="1495922" cy="276999"/>
          </a:xfrm>
          <a:prstGeom prst="rect">
            <a:avLst/>
          </a:prstGeom>
          <a:noFill/>
        </p:spPr>
        <p:txBody>
          <a:bodyPr wrap="none" rtlCol="0">
            <a:spAutoFit/>
          </a:bodyPr>
          <a:lstStyle/>
          <a:p>
            <a:r>
              <a:rPr lang="en-US" sz="1200" b="1" i="1" dirty="0"/>
              <a:t>WRITE Performance</a:t>
            </a:r>
          </a:p>
        </p:txBody>
      </p:sp>
      <p:cxnSp>
        <p:nvCxnSpPr>
          <p:cNvPr id="150" name="Straight Connector 149">
            <a:extLst>
              <a:ext uri="{FF2B5EF4-FFF2-40B4-BE49-F238E27FC236}">
                <a16:creationId xmlns:a16="http://schemas.microsoft.com/office/drawing/2014/main" id="{DD9885E8-BEA9-90C6-D881-5AD4F53CC767}"/>
              </a:ext>
            </a:extLst>
          </p:cNvPr>
          <p:cNvCxnSpPr/>
          <p:nvPr/>
        </p:nvCxnSpPr>
        <p:spPr>
          <a:xfrm>
            <a:off x="6182330" y="3244893"/>
            <a:ext cx="2602844" cy="0"/>
          </a:xfrm>
          <a:prstGeom prst="line">
            <a:avLst/>
          </a:prstGeom>
          <a:ln>
            <a:gradFill>
              <a:gsLst>
                <a:gs pos="0">
                  <a:schemeClr val="accent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ED8A01A2-5A24-81CC-1BE4-59728174FC50}"/>
              </a:ext>
            </a:extLst>
          </p:cNvPr>
          <p:cNvSpPr txBox="1"/>
          <p:nvPr/>
        </p:nvSpPr>
        <p:spPr>
          <a:xfrm>
            <a:off x="6074592" y="3431114"/>
            <a:ext cx="2469521" cy="549253"/>
          </a:xfrm>
          <a:prstGeom prst="rect">
            <a:avLst/>
          </a:prstGeom>
          <a:noFill/>
        </p:spPr>
        <p:txBody>
          <a:bodyPr wrap="square">
            <a:spAutoFit/>
          </a:bodyPr>
          <a:lstStyle/>
          <a:p>
            <a:pPr>
              <a:lnSpc>
                <a:spcPts val="3519"/>
              </a:lnSpc>
            </a:pPr>
            <a:r>
              <a:rPr lang="en-US" sz="3600" b="1" dirty="0">
                <a:solidFill>
                  <a:schemeClr val="accent1"/>
                </a:solidFill>
              </a:rPr>
              <a:t>24PB</a:t>
            </a:r>
          </a:p>
        </p:txBody>
      </p:sp>
      <p:sp>
        <p:nvSpPr>
          <p:cNvPr id="152" name="TextBox 151">
            <a:extLst>
              <a:ext uri="{FF2B5EF4-FFF2-40B4-BE49-F238E27FC236}">
                <a16:creationId xmlns:a16="http://schemas.microsoft.com/office/drawing/2014/main" id="{50576B88-3536-E72B-CA04-F1A89DCB2D67}"/>
              </a:ext>
            </a:extLst>
          </p:cNvPr>
          <p:cNvSpPr txBox="1"/>
          <p:nvPr/>
        </p:nvSpPr>
        <p:spPr>
          <a:xfrm>
            <a:off x="6076349" y="3821819"/>
            <a:ext cx="768159" cy="276999"/>
          </a:xfrm>
          <a:prstGeom prst="rect">
            <a:avLst/>
          </a:prstGeom>
          <a:noFill/>
        </p:spPr>
        <p:txBody>
          <a:bodyPr wrap="none" rtlCol="0">
            <a:spAutoFit/>
          </a:bodyPr>
          <a:lstStyle/>
          <a:p>
            <a:r>
              <a:rPr lang="en-US" sz="1200" b="1" i="1" dirty="0"/>
              <a:t>Capacity</a:t>
            </a:r>
          </a:p>
        </p:txBody>
      </p:sp>
      <p:cxnSp>
        <p:nvCxnSpPr>
          <p:cNvPr id="153" name="Straight Connector 152">
            <a:extLst>
              <a:ext uri="{FF2B5EF4-FFF2-40B4-BE49-F238E27FC236}">
                <a16:creationId xmlns:a16="http://schemas.microsoft.com/office/drawing/2014/main" id="{9B7DBAB9-7B2A-3883-3BA9-EF115EFA33B2}"/>
              </a:ext>
            </a:extLst>
          </p:cNvPr>
          <p:cNvCxnSpPr/>
          <p:nvPr/>
        </p:nvCxnSpPr>
        <p:spPr>
          <a:xfrm>
            <a:off x="6184087" y="4111816"/>
            <a:ext cx="2602844" cy="0"/>
          </a:xfrm>
          <a:prstGeom prst="line">
            <a:avLst/>
          </a:prstGeom>
          <a:ln>
            <a:gradFill>
              <a:gsLst>
                <a:gs pos="0">
                  <a:schemeClr val="accent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B2399CD-BAAC-E8FB-602A-EBE8546A9F9B}"/>
              </a:ext>
            </a:extLst>
          </p:cNvPr>
          <p:cNvPicPr>
            <a:picLocks noChangeAspect="1"/>
          </p:cNvPicPr>
          <p:nvPr/>
        </p:nvPicPr>
        <p:blipFill>
          <a:blip r:embed="rId3"/>
          <a:stretch>
            <a:fillRect/>
          </a:stretch>
        </p:blipFill>
        <p:spPr>
          <a:xfrm>
            <a:off x="583577" y="1619322"/>
            <a:ext cx="925430" cy="2988039"/>
          </a:xfrm>
          <a:prstGeom prst="rect">
            <a:avLst/>
          </a:prstGeom>
          <a:effectLst>
            <a:reflection blurRad="6350" stA="52000" endA="300" endPos="14233" dir="5400000" sy="-100000" algn="bl" rotWithShape="0"/>
          </a:effectLst>
        </p:spPr>
      </p:pic>
      <p:grpSp>
        <p:nvGrpSpPr>
          <p:cNvPr id="7" name="Group 6">
            <a:extLst>
              <a:ext uri="{FF2B5EF4-FFF2-40B4-BE49-F238E27FC236}">
                <a16:creationId xmlns:a16="http://schemas.microsoft.com/office/drawing/2014/main" id="{498E2C87-C184-C90C-E480-24138AA0BD97}"/>
              </a:ext>
            </a:extLst>
          </p:cNvPr>
          <p:cNvGrpSpPr/>
          <p:nvPr/>
        </p:nvGrpSpPr>
        <p:grpSpPr>
          <a:xfrm>
            <a:off x="703490" y="2127976"/>
            <a:ext cx="716210" cy="387514"/>
            <a:chOff x="182946" y="1479880"/>
            <a:chExt cx="1919478" cy="986240"/>
          </a:xfrm>
        </p:grpSpPr>
        <p:pic>
          <p:nvPicPr>
            <p:cNvPr id="22" name="Picture 21" descr="The back of a car&#10;&#10;Description automatically generated with low confidence">
              <a:extLst>
                <a:ext uri="{FF2B5EF4-FFF2-40B4-BE49-F238E27FC236}">
                  <a16:creationId xmlns:a16="http://schemas.microsoft.com/office/drawing/2014/main" id="{DACB8045-6487-1C7E-D309-DC2B19315F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7042" y="1479880"/>
              <a:ext cx="1876467" cy="325140"/>
            </a:xfrm>
            <a:prstGeom prst="rect">
              <a:avLst/>
            </a:prstGeom>
          </p:spPr>
        </p:pic>
        <p:pic>
          <p:nvPicPr>
            <p:cNvPr id="36" name="Picture 35">
              <a:extLst>
                <a:ext uri="{FF2B5EF4-FFF2-40B4-BE49-F238E27FC236}">
                  <a16:creationId xmlns:a16="http://schemas.microsoft.com/office/drawing/2014/main" id="{4B98D72E-BDEB-8287-3C44-DD3ECCD1F3E7}"/>
                </a:ext>
              </a:extLst>
            </p:cNvPr>
            <p:cNvPicPr>
              <a:picLocks noChangeAspect="1"/>
            </p:cNvPicPr>
            <p:nvPr/>
          </p:nvPicPr>
          <p:blipFill>
            <a:blip r:embed="rId6"/>
            <a:stretch>
              <a:fillRect/>
            </a:stretch>
          </p:blipFill>
          <p:spPr>
            <a:xfrm>
              <a:off x="209633" y="1798368"/>
              <a:ext cx="1876467" cy="325140"/>
            </a:xfrm>
            <a:prstGeom prst="rect">
              <a:avLst/>
            </a:prstGeom>
          </p:spPr>
        </p:pic>
        <p:pic>
          <p:nvPicPr>
            <p:cNvPr id="66" name="Picture 65">
              <a:extLst>
                <a:ext uri="{FF2B5EF4-FFF2-40B4-BE49-F238E27FC236}">
                  <a16:creationId xmlns:a16="http://schemas.microsoft.com/office/drawing/2014/main" id="{D5B3DEBA-23AC-CD01-1B58-9D77D63BD10C}"/>
                </a:ext>
              </a:extLst>
            </p:cNvPr>
            <p:cNvPicPr>
              <a:picLocks noChangeAspect="1"/>
            </p:cNvPicPr>
            <p:nvPr/>
          </p:nvPicPr>
          <p:blipFill>
            <a:blip r:embed="rId6"/>
            <a:stretch>
              <a:fillRect/>
            </a:stretch>
          </p:blipFill>
          <p:spPr>
            <a:xfrm>
              <a:off x="207042" y="2124311"/>
              <a:ext cx="1876467" cy="325140"/>
            </a:xfrm>
            <a:prstGeom prst="rect">
              <a:avLst/>
            </a:prstGeom>
          </p:spPr>
        </p:pic>
        <p:pic>
          <p:nvPicPr>
            <p:cNvPr id="67" name="Picture 66" descr="A close-up of a digital clock&#10;&#10;Description automatically generated with medium confidence">
              <a:extLst>
                <a:ext uri="{FF2B5EF4-FFF2-40B4-BE49-F238E27FC236}">
                  <a16:creationId xmlns:a16="http://schemas.microsoft.com/office/drawing/2014/main" id="{C77721BC-3C7E-6057-96C5-4A7F800F90BA}"/>
                </a:ext>
              </a:extLst>
            </p:cNvPr>
            <p:cNvPicPr>
              <a:picLocks noChangeAspect="1"/>
            </p:cNvPicPr>
            <p:nvPr/>
          </p:nvPicPr>
          <p:blipFill>
            <a:blip r:embed="rId5"/>
            <a:stretch>
              <a:fillRect/>
            </a:stretch>
          </p:blipFill>
          <p:spPr>
            <a:xfrm>
              <a:off x="184016" y="2103169"/>
              <a:ext cx="1918408" cy="362951"/>
            </a:xfrm>
            <a:prstGeom prst="rect">
              <a:avLst/>
            </a:prstGeom>
          </p:spPr>
        </p:pic>
        <p:pic>
          <p:nvPicPr>
            <p:cNvPr id="69" name="Picture 68" descr="A close-up of a digital clock&#10;&#10;Description automatically generated with medium confidence">
              <a:extLst>
                <a:ext uri="{FF2B5EF4-FFF2-40B4-BE49-F238E27FC236}">
                  <a16:creationId xmlns:a16="http://schemas.microsoft.com/office/drawing/2014/main" id="{E5F75D85-FF80-F416-2153-C333CBFA1CBF}"/>
                </a:ext>
              </a:extLst>
            </p:cNvPr>
            <p:cNvPicPr>
              <a:picLocks noChangeAspect="1"/>
            </p:cNvPicPr>
            <p:nvPr/>
          </p:nvPicPr>
          <p:blipFill>
            <a:blip r:embed="rId5"/>
            <a:stretch>
              <a:fillRect/>
            </a:stretch>
          </p:blipFill>
          <p:spPr>
            <a:xfrm>
              <a:off x="182946" y="1792075"/>
              <a:ext cx="1918408" cy="362951"/>
            </a:xfrm>
            <a:prstGeom prst="rect">
              <a:avLst/>
            </a:prstGeom>
          </p:spPr>
        </p:pic>
      </p:grpSp>
      <p:pic>
        <p:nvPicPr>
          <p:cNvPr id="70" name="Picture 69">
            <a:extLst>
              <a:ext uri="{FF2B5EF4-FFF2-40B4-BE49-F238E27FC236}">
                <a16:creationId xmlns:a16="http://schemas.microsoft.com/office/drawing/2014/main" id="{01724E22-4F89-3827-A8AA-F040C4C21A93}"/>
              </a:ext>
            </a:extLst>
          </p:cNvPr>
          <p:cNvPicPr>
            <a:picLocks noChangeAspect="1"/>
          </p:cNvPicPr>
          <p:nvPr/>
        </p:nvPicPr>
        <p:blipFill>
          <a:blip r:embed="rId7"/>
          <a:stretch>
            <a:fillRect/>
          </a:stretch>
        </p:blipFill>
        <p:spPr>
          <a:xfrm>
            <a:off x="704678" y="2128756"/>
            <a:ext cx="706820" cy="373062"/>
          </a:xfrm>
          <a:prstGeom prst="rect">
            <a:avLst/>
          </a:prstGeom>
        </p:spPr>
      </p:pic>
      <p:pic>
        <p:nvPicPr>
          <p:cNvPr id="71" name="Picture 70">
            <a:extLst>
              <a:ext uri="{FF2B5EF4-FFF2-40B4-BE49-F238E27FC236}">
                <a16:creationId xmlns:a16="http://schemas.microsoft.com/office/drawing/2014/main" id="{26D6ADB5-EB2C-A1FC-34AC-0CBCB8201147}"/>
              </a:ext>
            </a:extLst>
          </p:cNvPr>
          <p:cNvPicPr>
            <a:picLocks noChangeAspect="1"/>
          </p:cNvPicPr>
          <p:nvPr/>
        </p:nvPicPr>
        <p:blipFill>
          <a:blip r:embed="rId7"/>
          <a:stretch>
            <a:fillRect/>
          </a:stretch>
        </p:blipFill>
        <p:spPr>
          <a:xfrm>
            <a:off x="700459" y="2503120"/>
            <a:ext cx="706820" cy="373062"/>
          </a:xfrm>
          <a:prstGeom prst="rect">
            <a:avLst/>
          </a:prstGeom>
        </p:spPr>
      </p:pic>
      <p:grpSp>
        <p:nvGrpSpPr>
          <p:cNvPr id="72" name="Group 71">
            <a:extLst>
              <a:ext uri="{FF2B5EF4-FFF2-40B4-BE49-F238E27FC236}">
                <a16:creationId xmlns:a16="http://schemas.microsoft.com/office/drawing/2014/main" id="{41090256-F086-210E-259C-80B9F33715FF}"/>
              </a:ext>
            </a:extLst>
          </p:cNvPr>
          <p:cNvGrpSpPr/>
          <p:nvPr/>
        </p:nvGrpSpPr>
        <p:grpSpPr>
          <a:xfrm>
            <a:off x="701610" y="2871576"/>
            <a:ext cx="716210" cy="387514"/>
            <a:chOff x="182946" y="1479880"/>
            <a:chExt cx="1919478" cy="986240"/>
          </a:xfrm>
        </p:grpSpPr>
        <p:pic>
          <p:nvPicPr>
            <p:cNvPr id="80" name="Picture 79" descr="The back of a car&#10;&#10;Description automatically generated with low confidence">
              <a:extLst>
                <a:ext uri="{FF2B5EF4-FFF2-40B4-BE49-F238E27FC236}">
                  <a16:creationId xmlns:a16="http://schemas.microsoft.com/office/drawing/2014/main" id="{92D7B9D2-2799-D9BD-327E-DD6ECF3349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7042" y="1479880"/>
              <a:ext cx="1876467" cy="325140"/>
            </a:xfrm>
            <a:prstGeom prst="rect">
              <a:avLst/>
            </a:prstGeom>
          </p:spPr>
        </p:pic>
        <p:pic>
          <p:nvPicPr>
            <p:cNvPr id="81" name="Picture 80">
              <a:extLst>
                <a:ext uri="{FF2B5EF4-FFF2-40B4-BE49-F238E27FC236}">
                  <a16:creationId xmlns:a16="http://schemas.microsoft.com/office/drawing/2014/main" id="{3093916B-8EAC-703D-61BE-BDD2CBAF1572}"/>
                </a:ext>
              </a:extLst>
            </p:cNvPr>
            <p:cNvPicPr>
              <a:picLocks noChangeAspect="1"/>
            </p:cNvPicPr>
            <p:nvPr/>
          </p:nvPicPr>
          <p:blipFill>
            <a:blip r:embed="rId6"/>
            <a:stretch>
              <a:fillRect/>
            </a:stretch>
          </p:blipFill>
          <p:spPr>
            <a:xfrm>
              <a:off x="209633" y="1798368"/>
              <a:ext cx="1876467" cy="325140"/>
            </a:xfrm>
            <a:prstGeom prst="rect">
              <a:avLst/>
            </a:prstGeom>
          </p:spPr>
        </p:pic>
        <p:pic>
          <p:nvPicPr>
            <p:cNvPr id="82" name="Picture 81">
              <a:extLst>
                <a:ext uri="{FF2B5EF4-FFF2-40B4-BE49-F238E27FC236}">
                  <a16:creationId xmlns:a16="http://schemas.microsoft.com/office/drawing/2014/main" id="{F9A3D4D3-BF57-009E-A699-AEF32305F4C7}"/>
                </a:ext>
              </a:extLst>
            </p:cNvPr>
            <p:cNvPicPr>
              <a:picLocks noChangeAspect="1"/>
            </p:cNvPicPr>
            <p:nvPr/>
          </p:nvPicPr>
          <p:blipFill>
            <a:blip r:embed="rId6"/>
            <a:stretch>
              <a:fillRect/>
            </a:stretch>
          </p:blipFill>
          <p:spPr>
            <a:xfrm>
              <a:off x="207042" y="2124311"/>
              <a:ext cx="1876467" cy="325140"/>
            </a:xfrm>
            <a:prstGeom prst="rect">
              <a:avLst/>
            </a:prstGeom>
          </p:spPr>
        </p:pic>
        <p:pic>
          <p:nvPicPr>
            <p:cNvPr id="83" name="Picture 82" descr="A close-up of a digital clock&#10;&#10;Description automatically generated with medium confidence">
              <a:extLst>
                <a:ext uri="{FF2B5EF4-FFF2-40B4-BE49-F238E27FC236}">
                  <a16:creationId xmlns:a16="http://schemas.microsoft.com/office/drawing/2014/main" id="{AEF196D4-F96D-B905-9A19-0D4F6CDCD50D}"/>
                </a:ext>
              </a:extLst>
            </p:cNvPr>
            <p:cNvPicPr>
              <a:picLocks noChangeAspect="1"/>
            </p:cNvPicPr>
            <p:nvPr/>
          </p:nvPicPr>
          <p:blipFill>
            <a:blip r:embed="rId5"/>
            <a:stretch>
              <a:fillRect/>
            </a:stretch>
          </p:blipFill>
          <p:spPr>
            <a:xfrm>
              <a:off x="184016" y="2103169"/>
              <a:ext cx="1918408" cy="362951"/>
            </a:xfrm>
            <a:prstGeom prst="rect">
              <a:avLst/>
            </a:prstGeom>
          </p:spPr>
        </p:pic>
        <p:pic>
          <p:nvPicPr>
            <p:cNvPr id="84" name="Picture 83" descr="A close-up of a digital clock&#10;&#10;Description automatically generated with medium confidence">
              <a:extLst>
                <a:ext uri="{FF2B5EF4-FFF2-40B4-BE49-F238E27FC236}">
                  <a16:creationId xmlns:a16="http://schemas.microsoft.com/office/drawing/2014/main" id="{8FAB6B34-91B0-F745-B9A3-675537096C0F}"/>
                </a:ext>
              </a:extLst>
            </p:cNvPr>
            <p:cNvPicPr>
              <a:picLocks noChangeAspect="1"/>
            </p:cNvPicPr>
            <p:nvPr/>
          </p:nvPicPr>
          <p:blipFill>
            <a:blip r:embed="rId5"/>
            <a:stretch>
              <a:fillRect/>
            </a:stretch>
          </p:blipFill>
          <p:spPr>
            <a:xfrm>
              <a:off x="182946" y="1792075"/>
              <a:ext cx="1918408" cy="362951"/>
            </a:xfrm>
            <a:prstGeom prst="rect">
              <a:avLst/>
            </a:prstGeom>
          </p:spPr>
        </p:pic>
      </p:grpSp>
      <p:pic>
        <p:nvPicPr>
          <p:cNvPr id="85" name="Picture 84">
            <a:extLst>
              <a:ext uri="{FF2B5EF4-FFF2-40B4-BE49-F238E27FC236}">
                <a16:creationId xmlns:a16="http://schemas.microsoft.com/office/drawing/2014/main" id="{26E7CD64-96BA-128A-FD06-90F4AC48D2C5}"/>
              </a:ext>
            </a:extLst>
          </p:cNvPr>
          <p:cNvPicPr>
            <a:picLocks noChangeAspect="1"/>
          </p:cNvPicPr>
          <p:nvPr/>
        </p:nvPicPr>
        <p:blipFill>
          <a:blip r:embed="rId7"/>
          <a:stretch>
            <a:fillRect/>
          </a:stretch>
        </p:blipFill>
        <p:spPr>
          <a:xfrm>
            <a:off x="702798" y="2872356"/>
            <a:ext cx="706820" cy="373062"/>
          </a:xfrm>
          <a:prstGeom prst="rect">
            <a:avLst/>
          </a:prstGeom>
        </p:spPr>
      </p:pic>
      <p:pic>
        <p:nvPicPr>
          <p:cNvPr id="86" name="Picture 85">
            <a:extLst>
              <a:ext uri="{FF2B5EF4-FFF2-40B4-BE49-F238E27FC236}">
                <a16:creationId xmlns:a16="http://schemas.microsoft.com/office/drawing/2014/main" id="{E9C0237E-563C-678D-79F9-694DEA245752}"/>
              </a:ext>
            </a:extLst>
          </p:cNvPr>
          <p:cNvPicPr>
            <a:picLocks noChangeAspect="1"/>
          </p:cNvPicPr>
          <p:nvPr/>
        </p:nvPicPr>
        <p:blipFill>
          <a:blip r:embed="rId7"/>
          <a:stretch>
            <a:fillRect/>
          </a:stretch>
        </p:blipFill>
        <p:spPr>
          <a:xfrm>
            <a:off x="698579" y="3246720"/>
            <a:ext cx="706820" cy="373062"/>
          </a:xfrm>
          <a:prstGeom prst="rect">
            <a:avLst/>
          </a:prstGeom>
        </p:spPr>
      </p:pic>
      <p:grpSp>
        <p:nvGrpSpPr>
          <p:cNvPr id="87" name="Group 86">
            <a:extLst>
              <a:ext uri="{FF2B5EF4-FFF2-40B4-BE49-F238E27FC236}">
                <a16:creationId xmlns:a16="http://schemas.microsoft.com/office/drawing/2014/main" id="{9DF83DEB-F6A0-9AA6-532A-167BB85A1210}"/>
              </a:ext>
            </a:extLst>
          </p:cNvPr>
          <p:cNvGrpSpPr/>
          <p:nvPr/>
        </p:nvGrpSpPr>
        <p:grpSpPr>
          <a:xfrm>
            <a:off x="696427" y="3620304"/>
            <a:ext cx="716210" cy="387514"/>
            <a:chOff x="182946" y="1479880"/>
            <a:chExt cx="1919478" cy="986240"/>
          </a:xfrm>
        </p:grpSpPr>
        <p:pic>
          <p:nvPicPr>
            <p:cNvPr id="88" name="Picture 87" descr="The back of a car&#10;&#10;Description automatically generated with low confidence">
              <a:extLst>
                <a:ext uri="{FF2B5EF4-FFF2-40B4-BE49-F238E27FC236}">
                  <a16:creationId xmlns:a16="http://schemas.microsoft.com/office/drawing/2014/main" id="{69A2FF33-ED7B-23A4-CA71-3845E0BE5E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7042" y="1479880"/>
              <a:ext cx="1876467" cy="325140"/>
            </a:xfrm>
            <a:prstGeom prst="rect">
              <a:avLst/>
            </a:prstGeom>
          </p:spPr>
        </p:pic>
        <p:pic>
          <p:nvPicPr>
            <p:cNvPr id="89" name="Picture 88">
              <a:extLst>
                <a:ext uri="{FF2B5EF4-FFF2-40B4-BE49-F238E27FC236}">
                  <a16:creationId xmlns:a16="http://schemas.microsoft.com/office/drawing/2014/main" id="{3779D877-34CD-1BAA-15DD-25C1DD3F31E2}"/>
                </a:ext>
              </a:extLst>
            </p:cNvPr>
            <p:cNvPicPr>
              <a:picLocks noChangeAspect="1"/>
            </p:cNvPicPr>
            <p:nvPr/>
          </p:nvPicPr>
          <p:blipFill>
            <a:blip r:embed="rId6"/>
            <a:stretch>
              <a:fillRect/>
            </a:stretch>
          </p:blipFill>
          <p:spPr>
            <a:xfrm>
              <a:off x="209633" y="1798368"/>
              <a:ext cx="1876467" cy="325140"/>
            </a:xfrm>
            <a:prstGeom prst="rect">
              <a:avLst/>
            </a:prstGeom>
          </p:spPr>
        </p:pic>
        <p:pic>
          <p:nvPicPr>
            <p:cNvPr id="90" name="Picture 89">
              <a:extLst>
                <a:ext uri="{FF2B5EF4-FFF2-40B4-BE49-F238E27FC236}">
                  <a16:creationId xmlns:a16="http://schemas.microsoft.com/office/drawing/2014/main" id="{7ED0F19B-54D3-E49B-7D41-AFA32A80CBF9}"/>
                </a:ext>
              </a:extLst>
            </p:cNvPr>
            <p:cNvPicPr>
              <a:picLocks noChangeAspect="1"/>
            </p:cNvPicPr>
            <p:nvPr/>
          </p:nvPicPr>
          <p:blipFill>
            <a:blip r:embed="rId6"/>
            <a:stretch>
              <a:fillRect/>
            </a:stretch>
          </p:blipFill>
          <p:spPr>
            <a:xfrm>
              <a:off x="207042" y="2124311"/>
              <a:ext cx="1876467" cy="325140"/>
            </a:xfrm>
            <a:prstGeom prst="rect">
              <a:avLst/>
            </a:prstGeom>
          </p:spPr>
        </p:pic>
        <p:pic>
          <p:nvPicPr>
            <p:cNvPr id="91" name="Picture 90" descr="A close-up of a digital clock&#10;&#10;Description automatically generated with medium confidence">
              <a:extLst>
                <a:ext uri="{FF2B5EF4-FFF2-40B4-BE49-F238E27FC236}">
                  <a16:creationId xmlns:a16="http://schemas.microsoft.com/office/drawing/2014/main" id="{FB50BBD3-76DA-A62F-F21B-F6E412DC3C0F}"/>
                </a:ext>
              </a:extLst>
            </p:cNvPr>
            <p:cNvPicPr>
              <a:picLocks noChangeAspect="1"/>
            </p:cNvPicPr>
            <p:nvPr/>
          </p:nvPicPr>
          <p:blipFill>
            <a:blip r:embed="rId5"/>
            <a:stretch>
              <a:fillRect/>
            </a:stretch>
          </p:blipFill>
          <p:spPr>
            <a:xfrm>
              <a:off x="184016" y="2103169"/>
              <a:ext cx="1918408" cy="362951"/>
            </a:xfrm>
            <a:prstGeom prst="rect">
              <a:avLst/>
            </a:prstGeom>
          </p:spPr>
        </p:pic>
        <p:pic>
          <p:nvPicPr>
            <p:cNvPr id="92" name="Picture 91" descr="A close-up of a digital clock&#10;&#10;Description automatically generated with medium confidence">
              <a:extLst>
                <a:ext uri="{FF2B5EF4-FFF2-40B4-BE49-F238E27FC236}">
                  <a16:creationId xmlns:a16="http://schemas.microsoft.com/office/drawing/2014/main" id="{C01AE0F8-71A4-B930-9D9A-1ADE3C687F4B}"/>
                </a:ext>
              </a:extLst>
            </p:cNvPr>
            <p:cNvPicPr>
              <a:picLocks noChangeAspect="1"/>
            </p:cNvPicPr>
            <p:nvPr/>
          </p:nvPicPr>
          <p:blipFill>
            <a:blip r:embed="rId5"/>
            <a:stretch>
              <a:fillRect/>
            </a:stretch>
          </p:blipFill>
          <p:spPr>
            <a:xfrm>
              <a:off x="182946" y="1792075"/>
              <a:ext cx="1918408" cy="362951"/>
            </a:xfrm>
            <a:prstGeom prst="rect">
              <a:avLst/>
            </a:prstGeom>
          </p:spPr>
        </p:pic>
      </p:grpSp>
      <p:pic>
        <p:nvPicPr>
          <p:cNvPr id="93" name="Picture 92">
            <a:extLst>
              <a:ext uri="{FF2B5EF4-FFF2-40B4-BE49-F238E27FC236}">
                <a16:creationId xmlns:a16="http://schemas.microsoft.com/office/drawing/2014/main" id="{301CC236-5DF7-9471-CE12-E7D1F75D039F}"/>
              </a:ext>
            </a:extLst>
          </p:cNvPr>
          <p:cNvPicPr>
            <a:picLocks noChangeAspect="1"/>
          </p:cNvPicPr>
          <p:nvPr/>
        </p:nvPicPr>
        <p:blipFill>
          <a:blip r:embed="rId7"/>
          <a:stretch>
            <a:fillRect/>
          </a:stretch>
        </p:blipFill>
        <p:spPr>
          <a:xfrm>
            <a:off x="697615" y="3621084"/>
            <a:ext cx="706820" cy="373062"/>
          </a:xfrm>
          <a:prstGeom prst="rect">
            <a:avLst/>
          </a:prstGeom>
        </p:spPr>
      </p:pic>
      <p:pic>
        <p:nvPicPr>
          <p:cNvPr id="94" name="Picture 93">
            <a:extLst>
              <a:ext uri="{FF2B5EF4-FFF2-40B4-BE49-F238E27FC236}">
                <a16:creationId xmlns:a16="http://schemas.microsoft.com/office/drawing/2014/main" id="{F65945A7-28CD-9539-C44B-9D4D49636E29}"/>
              </a:ext>
            </a:extLst>
          </p:cNvPr>
          <p:cNvPicPr>
            <a:picLocks noChangeAspect="1"/>
          </p:cNvPicPr>
          <p:nvPr/>
        </p:nvPicPr>
        <p:blipFill>
          <a:blip r:embed="rId7"/>
          <a:stretch>
            <a:fillRect/>
          </a:stretch>
        </p:blipFill>
        <p:spPr>
          <a:xfrm>
            <a:off x="693396" y="3995448"/>
            <a:ext cx="706820" cy="373062"/>
          </a:xfrm>
          <a:prstGeom prst="rect">
            <a:avLst/>
          </a:prstGeom>
        </p:spPr>
      </p:pic>
      <p:pic>
        <p:nvPicPr>
          <p:cNvPr id="95" name="Picture 94">
            <a:extLst>
              <a:ext uri="{FF2B5EF4-FFF2-40B4-BE49-F238E27FC236}">
                <a16:creationId xmlns:a16="http://schemas.microsoft.com/office/drawing/2014/main" id="{F7ACDCD9-1A2B-62D5-6963-8F63235B4F6D}"/>
              </a:ext>
            </a:extLst>
          </p:cNvPr>
          <p:cNvPicPr>
            <a:picLocks noChangeAspect="1"/>
          </p:cNvPicPr>
          <p:nvPr/>
        </p:nvPicPr>
        <p:blipFill>
          <a:blip r:embed="rId7"/>
          <a:stretch>
            <a:fillRect/>
          </a:stretch>
        </p:blipFill>
        <p:spPr>
          <a:xfrm>
            <a:off x="707271" y="1762265"/>
            <a:ext cx="706820" cy="373062"/>
          </a:xfrm>
          <a:prstGeom prst="rect">
            <a:avLst/>
          </a:prstGeom>
        </p:spPr>
      </p:pic>
      <p:sp>
        <p:nvSpPr>
          <p:cNvPr id="96" name="Rectangle 95">
            <a:extLst>
              <a:ext uri="{FF2B5EF4-FFF2-40B4-BE49-F238E27FC236}">
                <a16:creationId xmlns:a16="http://schemas.microsoft.com/office/drawing/2014/main" id="{6A944998-8F96-6F75-C529-1AD7A533B628}"/>
              </a:ext>
            </a:extLst>
          </p:cNvPr>
          <p:cNvSpPr/>
          <p:nvPr/>
        </p:nvSpPr>
        <p:spPr>
          <a:xfrm>
            <a:off x="1331344" y="3994147"/>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60A5587-D672-04B8-484C-DD2F3827715E}"/>
              </a:ext>
            </a:extLst>
          </p:cNvPr>
          <p:cNvSpPr/>
          <p:nvPr/>
        </p:nvSpPr>
        <p:spPr>
          <a:xfrm>
            <a:off x="1327203" y="3630021"/>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56EFD65-999E-AC8F-16EA-561A099A5925}"/>
              </a:ext>
            </a:extLst>
          </p:cNvPr>
          <p:cNvSpPr/>
          <p:nvPr/>
        </p:nvSpPr>
        <p:spPr>
          <a:xfrm>
            <a:off x="1328422" y="3251849"/>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2D44DB4-2936-90E9-4682-C2C4D8ABED45}"/>
              </a:ext>
            </a:extLst>
          </p:cNvPr>
          <p:cNvSpPr/>
          <p:nvPr/>
        </p:nvSpPr>
        <p:spPr>
          <a:xfrm>
            <a:off x="1327203" y="2874385"/>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73590D8-D273-02DA-A695-4F62284AF06A}"/>
              </a:ext>
            </a:extLst>
          </p:cNvPr>
          <p:cNvSpPr/>
          <p:nvPr/>
        </p:nvSpPr>
        <p:spPr>
          <a:xfrm>
            <a:off x="1327203" y="2509089"/>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43894DD-7F16-EAD0-9F67-DE414B8401A1}"/>
              </a:ext>
            </a:extLst>
          </p:cNvPr>
          <p:cNvSpPr/>
          <p:nvPr/>
        </p:nvSpPr>
        <p:spPr>
          <a:xfrm>
            <a:off x="1334599" y="2141907"/>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DAF64A1-EF46-0354-4DC2-559679C4BEE3}"/>
              </a:ext>
            </a:extLst>
          </p:cNvPr>
          <p:cNvSpPr/>
          <p:nvPr/>
        </p:nvSpPr>
        <p:spPr>
          <a:xfrm>
            <a:off x="1345170" y="1770070"/>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a:extLst>
              <a:ext uri="{FF2B5EF4-FFF2-40B4-BE49-F238E27FC236}">
                <a16:creationId xmlns:a16="http://schemas.microsoft.com/office/drawing/2014/main" id="{A063BDFE-C6FA-090D-00CF-9B10892125EB}"/>
              </a:ext>
            </a:extLst>
          </p:cNvPr>
          <p:cNvGrpSpPr/>
          <p:nvPr/>
        </p:nvGrpSpPr>
        <p:grpSpPr>
          <a:xfrm>
            <a:off x="5086362" y="2432035"/>
            <a:ext cx="691476" cy="591423"/>
            <a:chOff x="5086362" y="2431240"/>
            <a:chExt cx="691476" cy="642459"/>
          </a:xfrm>
        </p:grpSpPr>
        <p:pic>
          <p:nvPicPr>
            <p:cNvPr id="168" name="Picture 167">
              <a:extLst>
                <a:ext uri="{FF2B5EF4-FFF2-40B4-BE49-F238E27FC236}">
                  <a16:creationId xmlns:a16="http://schemas.microsoft.com/office/drawing/2014/main" id="{F0BE3766-22EF-9ED7-15E2-9C9BBFC4CA84}"/>
                </a:ext>
              </a:extLst>
            </p:cNvPr>
            <p:cNvPicPr>
              <a:picLocks noChangeAspect="1"/>
            </p:cNvPicPr>
            <p:nvPr/>
          </p:nvPicPr>
          <p:blipFill>
            <a:blip r:embed="rId8"/>
            <a:stretch>
              <a:fillRect/>
            </a:stretch>
          </p:blipFill>
          <p:spPr>
            <a:xfrm>
              <a:off x="5092879" y="2431240"/>
              <a:ext cx="684959" cy="130446"/>
            </a:xfrm>
            <a:prstGeom prst="rect">
              <a:avLst/>
            </a:prstGeom>
          </p:spPr>
        </p:pic>
        <p:pic>
          <p:nvPicPr>
            <p:cNvPr id="169" name="Picture 168">
              <a:extLst>
                <a:ext uri="{FF2B5EF4-FFF2-40B4-BE49-F238E27FC236}">
                  <a16:creationId xmlns:a16="http://schemas.microsoft.com/office/drawing/2014/main" id="{27A0F3B1-658B-641A-770D-7F55156E8D04}"/>
                </a:ext>
              </a:extLst>
            </p:cNvPr>
            <p:cNvPicPr>
              <a:picLocks noChangeAspect="1"/>
            </p:cNvPicPr>
            <p:nvPr/>
          </p:nvPicPr>
          <p:blipFill>
            <a:blip r:embed="rId8"/>
            <a:stretch>
              <a:fillRect/>
            </a:stretch>
          </p:blipFill>
          <p:spPr>
            <a:xfrm>
              <a:off x="5088468" y="2560701"/>
              <a:ext cx="684959" cy="130446"/>
            </a:xfrm>
            <a:prstGeom prst="rect">
              <a:avLst/>
            </a:prstGeom>
          </p:spPr>
        </p:pic>
        <p:pic>
          <p:nvPicPr>
            <p:cNvPr id="170" name="Picture 169">
              <a:extLst>
                <a:ext uri="{FF2B5EF4-FFF2-40B4-BE49-F238E27FC236}">
                  <a16:creationId xmlns:a16="http://schemas.microsoft.com/office/drawing/2014/main" id="{7BD5B8DA-95C5-E634-383B-97DD8604C3FA}"/>
                </a:ext>
              </a:extLst>
            </p:cNvPr>
            <p:cNvPicPr>
              <a:picLocks noChangeAspect="1"/>
            </p:cNvPicPr>
            <p:nvPr/>
          </p:nvPicPr>
          <p:blipFill>
            <a:blip r:embed="rId8"/>
            <a:stretch>
              <a:fillRect/>
            </a:stretch>
          </p:blipFill>
          <p:spPr>
            <a:xfrm>
              <a:off x="5090773" y="2684982"/>
              <a:ext cx="684959" cy="130446"/>
            </a:xfrm>
            <a:prstGeom prst="rect">
              <a:avLst/>
            </a:prstGeom>
          </p:spPr>
        </p:pic>
        <p:pic>
          <p:nvPicPr>
            <p:cNvPr id="171" name="Picture 170">
              <a:extLst>
                <a:ext uri="{FF2B5EF4-FFF2-40B4-BE49-F238E27FC236}">
                  <a16:creationId xmlns:a16="http://schemas.microsoft.com/office/drawing/2014/main" id="{94BF2AB9-654D-CD0D-7755-9D34E22E9157}"/>
                </a:ext>
              </a:extLst>
            </p:cNvPr>
            <p:cNvPicPr>
              <a:picLocks noChangeAspect="1"/>
            </p:cNvPicPr>
            <p:nvPr/>
          </p:nvPicPr>
          <p:blipFill>
            <a:blip r:embed="rId8"/>
            <a:stretch>
              <a:fillRect/>
            </a:stretch>
          </p:blipFill>
          <p:spPr>
            <a:xfrm>
              <a:off x="5086362" y="2814443"/>
              <a:ext cx="684959" cy="130446"/>
            </a:xfrm>
            <a:prstGeom prst="rect">
              <a:avLst/>
            </a:prstGeom>
          </p:spPr>
        </p:pic>
        <p:pic>
          <p:nvPicPr>
            <p:cNvPr id="172" name="Picture 171">
              <a:extLst>
                <a:ext uri="{FF2B5EF4-FFF2-40B4-BE49-F238E27FC236}">
                  <a16:creationId xmlns:a16="http://schemas.microsoft.com/office/drawing/2014/main" id="{03D2784A-E645-3003-1563-5805BAA0BB91}"/>
                </a:ext>
              </a:extLst>
            </p:cNvPr>
            <p:cNvPicPr>
              <a:picLocks noChangeAspect="1"/>
            </p:cNvPicPr>
            <p:nvPr/>
          </p:nvPicPr>
          <p:blipFill>
            <a:blip r:embed="rId8"/>
            <a:stretch>
              <a:fillRect/>
            </a:stretch>
          </p:blipFill>
          <p:spPr>
            <a:xfrm>
              <a:off x="5088468" y="2943253"/>
              <a:ext cx="684959" cy="130446"/>
            </a:xfrm>
            <a:prstGeom prst="rect">
              <a:avLst/>
            </a:prstGeom>
          </p:spPr>
        </p:pic>
      </p:grpSp>
      <p:grpSp>
        <p:nvGrpSpPr>
          <p:cNvPr id="174" name="Group 173">
            <a:extLst>
              <a:ext uri="{FF2B5EF4-FFF2-40B4-BE49-F238E27FC236}">
                <a16:creationId xmlns:a16="http://schemas.microsoft.com/office/drawing/2014/main" id="{962F9078-66B3-6524-FEF8-BFD0D88ABAD3}"/>
              </a:ext>
            </a:extLst>
          </p:cNvPr>
          <p:cNvGrpSpPr/>
          <p:nvPr/>
        </p:nvGrpSpPr>
        <p:grpSpPr>
          <a:xfrm>
            <a:off x="5092879" y="3137632"/>
            <a:ext cx="691476" cy="591423"/>
            <a:chOff x="5086362" y="2431240"/>
            <a:chExt cx="691476" cy="642459"/>
          </a:xfrm>
        </p:grpSpPr>
        <p:pic>
          <p:nvPicPr>
            <p:cNvPr id="175" name="Picture 174">
              <a:extLst>
                <a:ext uri="{FF2B5EF4-FFF2-40B4-BE49-F238E27FC236}">
                  <a16:creationId xmlns:a16="http://schemas.microsoft.com/office/drawing/2014/main" id="{CDA1A322-3554-86D1-67F3-D3FD3C6D3E8B}"/>
                </a:ext>
              </a:extLst>
            </p:cNvPr>
            <p:cNvPicPr>
              <a:picLocks noChangeAspect="1"/>
            </p:cNvPicPr>
            <p:nvPr/>
          </p:nvPicPr>
          <p:blipFill>
            <a:blip r:embed="rId8"/>
            <a:stretch>
              <a:fillRect/>
            </a:stretch>
          </p:blipFill>
          <p:spPr>
            <a:xfrm>
              <a:off x="5092879" y="2431240"/>
              <a:ext cx="684959" cy="130446"/>
            </a:xfrm>
            <a:prstGeom prst="rect">
              <a:avLst/>
            </a:prstGeom>
          </p:spPr>
        </p:pic>
        <p:pic>
          <p:nvPicPr>
            <p:cNvPr id="176" name="Picture 175">
              <a:extLst>
                <a:ext uri="{FF2B5EF4-FFF2-40B4-BE49-F238E27FC236}">
                  <a16:creationId xmlns:a16="http://schemas.microsoft.com/office/drawing/2014/main" id="{D3A81AB0-4F68-14F8-75AE-831B01428F0F}"/>
                </a:ext>
              </a:extLst>
            </p:cNvPr>
            <p:cNvPicPr>
              <a:picLocks noChangeAspect="1"/>
            </p:cNvPicPr>
            <p:nvPr/>
          </p:nvPicPr>
          <p:blipFill>
            <a:blip r:embed="rId8"/>
            <a:stretch>
              <a:fillRect/>
            </a:stretch>
          </p:blipFill>
          <p:spPr>
            <a:xfrm>
              <a:off x="5088468" y="2560701"/>
              <a:ext cx="684959" cy="130446"/>
            </a:xfrm>
            <a:prstGeom prst="rect">
              <a:avLst/>
            </a:prstGeom>
          </p:spPr>
        </p:pic>
        <p:pic>
          <p:nvPicPr>
            <p:cNvPr id="177" name="Picture 176">
              <a:extLst>
                <a:ext uri="{FF2B5EF4-FFF2-40B4-BE49-F238E27FC236}">
                  <a16:creationId xmlns:a16="http://schemas.microsoft.com/office/drawing/2014/main" id="{63516AB1-F77F-29AE-88E9-DC8BEC7F87C3}"/>
                </a:ext>
              </a:extLst>
            </p:cNvPr>
            <p:cNvPicPr>
              <a:picLocks noChangeAspect="1"/>
            </p:cNvPicPr>
            <p:nvPr/>
          </p:nvPicPr>
          <p:blipFill>
            <a:blip r:embed="rId8"/>
            <a:stretch>
              <a:fillRect/>
            </a:stretch>
          </p:blipFill>
          <p:spPr>
            <a:xfrm>
              <a:off x="5090773" y="2684982"/>
              <a:ext cx="684959" cy="130446"/>
            </a:xfrm>
            <a:prstGeom prst="rect">
              <a:avLst/>
            </a:prstGeom>
          </p:spPr>
        </p:pic>
        <p:pic>
          <p:nvPicPr>
            <p:cNvPr id="178" name="Picture 177">
              <a:extLst>
                <a:ext uri="{FF2B5EF4-FFF2-40B4-BE49-F238E27FC236}">
                  <a16:creationId xmlns:a16="http://schemas.microsoft.com/office/drawing/2014/main" id="{D086562A-2414-B872-6817-CE9F5F2266B1}"/>
                </a:ext>
              </a:extLst>
            </p:cNvPr>
            <p:cNvPicPr>
              <a:picLocks noChangeAspect="1"/>
            </p:cNvPicPr>
            <p:nvPr/>
          </p:nvPicPr>
          <p:blipFill>
            <a:blip r:embed="rId8"/>
            <a:stretch>
              <a:fillRect/>
            </a:stretch>
          </p:blipFill>
          <p:spPr>
            <a:xfrm>
              <a:off x="5086362" y="2814443"/>
              <a:ext cx="684959" cy="130446"/>
            </a:xfrm>
            <a:prstGeom prst="rect">
              <a:avLst/>
            </a:prstGeom>
          </p:spPr>
        </p:pic>
        <p:pic>
          <p:nvPicPr>
            <p:cNvPr id="179" name="Picture 178">
              <a:extLst>
                <a:ext uri="{FF2B5EF4-FFF2-40B4-BE49-F238E27FC236}">
                  <a16:creationId xmlns:a16="http://schemas.microsoft.com/office/drawing/2014/main" id="{B3659BE0-4A3E-485F-15AE-B13ACEB34AC5}"/>
                </a:ext>
              </a:extLst>
            </p:cNvPr>
            <p:cNvPicPr>
              <a:picLocks noChangeAspect="1"/>
            </p:cNvPicPr>
            <p:nvPr/>
          </p:nvPicPr>
          <p:blipFill>
            <a:blip r:embed="rId8"/>
            <a:stretch>
              <a:fillRect/>
            </a:stretch>
          </p:blipFill>
          <p:spPr>
            <a:xfrm>
              <a:off x="5088468" y="2943253"/>
              <a:ext cx="684959" cy="130446"/>
            </a:xfrm>
            <a:prstGeom prst="rect">
              <a:avLst/>
            </a:prstGeom>
          </p:spPr>
        </p:pic>
      </p:grpSp>
      <p:grpSp>
        <p:nvGrpSpPr>
          <p:cNvPr id="180" name="Group 179">
            <a:extLst>
              <a:ext uri="{FF2B5EF4-FFF2-40B4-BE49-F238E27FC236}">
                <a16:creationId xmlns:a16="http://schemas.microsoft.com/office/drawing/2014/main" id="{00F91D8E-5E2C-A16C-9578-B401DA8A2B56}"/>
              </a:ext>
            </a:extLst>
          </p:cNvPr>
          <p:cNvGrpSpPr/>
          <p:nvPr/>
        </p:nvGrpSpPr>
        <p:grpSpPr>
          <a:xfrm>
            <a:off x="5081963" y="3845698"/>
            <a:ext cx="691476" cy="591423"/>
            <a:chOff x="5086362" y="2431240"/>
            <a:chExt cx="691476" cy="642459"/>
          </a:xfrm>
        </p:grpSpPr>
        <p:pic>
          <p:nvPicPr>
            <p:cNvPr id="181" name="Picture 180">
              <a:extLst>
                <a:ext uri="{FF2B5EF4-FFF2-40B4-BE49-F238E27FC236}">
                  <a16:creationId xmlns:a16="http://schemas.microsoft.com/office/drawing/2014/main" id="{E389376C-8124-538F-FEDF-77F48D1ADD9A}"/>
                </a:ext>
              </a:extLst>
            </p:cNvPr>
            <p:cNvPicPr>
              <a:picLocks noChangeAspect="1"/>
            </p:cNvPicPr>
            <p:nvPr/>
          </p:nvPicPr>
          <p:blipFill>
            <a:blip r:embed="rId8"/>
            <a:stretch>
              <a:fillRect/>
            </a:stretch>
          </p:blipFill>
          <p:spPr>
            <a:xfrm>
              <a:off x="5092879" y="2431240"/>
              <a:ext cx="684959" cy="130446"/>
            </a:xfrm>
            <a:prstGeom prst="rect">
              <a:avLst/>
            </a:prstGeom>
          </p:spPr>
        </p:pic>
        <p:pic>
          <p:nvPicPr>
            <p:cNvPr id="182" name="Picture 181">
              <a:extLst>
                <a:ext uri="{FF2B5EF4-FFF2-40B4-BE49-F238E27FC236}">
                  <a16:creationId xmlns:a16="http://schemas.microsoft.com/office/drawing/2014/main" id="{8B3B7E43-9CE2-E0A1-B22E-6817F6A92943}"/>
                </a:ext>
              </a:extLst>
            </p:cNvPr>
            <p:cNvPicPr>
              <a:picLocks noChangeAspect="1"/>
            </p:cNvPicPr>
            <p:nvPr/>
          </p:nvPicPr>
          <p:blipFill>
            <a:blip r:embed="rId8"/>
            <a:stretch>
              <a:fillRect/>
            </a:stretch>
          </p:blipFill>
          <p:spPr>
            <a:xfrm>
              <a:off x="5088468" y="2560701"/>
              <a:ext cx="684959" cy="130446"/>
            </a:xfrm>
            <a:prstGeom prst="rect">
              <a:avLst/>
            </a:prstGeom>
          </p:spPr>
        </p:pic>
        <p:pic>
          <p:nvPicPr>
            <p:cNvPr id="183" name="Picture 182">
              <a:extLst>
                <a:ext uri="{FF2B5EF4-FFF2-40B4-BE49-F238E27FC236}">
                  <a16:creationId xmlns:a16="http://schemas.microsoft.com/office/drawing/2014/main" id="{DA214C51-C6F9-54F7-CE36-D0D8344B3DD2}"/>
                </a:ext>
              </a:extLst>
            </p:cNvPr>
            <p:cNvPicPr>
              <a:picLocks noChangeAspect="1"/>
            </p:cNvPicPr>
            <p:nvPr/>
          </p:nvPicPr>
          <p:blipFill>
            <a:blip r:embed="rId8"/>
            <a:stretch>
              <a:fillRect/>
            </a:stretch>
          </p:blipFill>
          <p:spPr>
            <a:xfrm>
              <a:off x="5090773" y="2684982"/>
              <a:ext cx="684959" cy="130446"/>
            </a:xfrm>
            <a:prstGeom prst="rect">
              <a:avLst/>
            </a:prstGeom>
          </p:spPr>
        </p:pic>
        <p:pic>
          <p:nvPicPr>
            <p:cNvPr id="184" name="Picture 183">
              <a:extLst>
                <a:ext uri="{FF2B5EF4-FFF2-40B4-BE49-F238E27FC236}">
                  <a16:creationId xmlns:a16="http://schemas.microsoft.com/office/drawing/2014/main" id="{3A4C922F-00C6-10BE-372F-576D363E3D32}"/>
                </a:ext>
              </a:extLst>
            </p:cNvPr>
            <p:cNvPicPr>
              <a:picLocks noChangeAspect="1"/>
            </p:cNvPicPr>
            <p:nvPr/>
          </p:nvPicPr>
          <p:blipFill>
            <a:blip r:embed="rId8"/>
            <a:stretch>
              <a:fillRect/>
            </a:stretch>
          </p:blipFill>
          <p:spPr>
            <a:xfrm>
              <a:off x="5086362" y="2814443"/>
              <a:ext cx="684959" cy="130446"/>
            </a:xfrm>
            <a:prstGeom prst="rect">
              <a:avLst/>
            </a:prstGeom>
          </p:spPr>
        </p:pic>
        <p:pic>
          <p:nvPicPr>
            <p:cNvPr id="185" name="Picture 184">
              <a:extLst>
                <a:ext uri="{FF2B5EF4-FFF2-40B4-BE49-F238E27FC236}">
                  <a16:creationId xmlns:a16="http://schemas.microsoft.com/office/drawing/2014/main" id="{CD3EF60F-789E-9A4D-BFBB-00E20219A71C}"/>
                </a:ext>
              </a:extLst>
            </p:cNvPr>
            <p:cNvPicPr>
              <a:picLocks noChangeAspect="1"/>
            </p:cNvPicPr>
            <p:nvPr/>
          </p:nvPicPr>
          <p:blipFill>
            <a:blip r:embed="rId8"/>
            <a:stretch>
              <a:fillRect/>
            </a:stretch>
          </p:blipFill>
          <p:spPr>
            <a:xfrm>
              <a:off x="5088468" y="2943253"/>
              <a:ext cx="684959" cy="130446"/>
            </a:xfrm>
            <a:prstGeom prst="rect">
              <a:avLst/>
            </a:prstGeom>
          </p:spPr>
        </p:pic>
      </p:grpSp>
    </p:spTree>
    <p:extLst>
      <p:ext uri="{BB962C8B-B14F-4D97-AF65-F5344CB8AC3E}">
        <p14:creationId xmlns:p14="http://schemas.microsoft.com/office/powerpoint/2010/main" val="290976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6C506-6018-B8AF-A3C9-A0A2544CEB5D}"/>
              </a:ext>
            </a:extLst>
          </p:cNvPr>
          <p:cNvSpPr>
            <a:spLocks noGrp="1"/>
          </p:cNvSpPr>
          <p:nvPr>
            <p:ph type="body" sz="quarter" idx="11"/>
          </p:nvPr>
        </p:nvSpPr>
        <p:spPr/>
        <p:txBody>
          <a:bodyPr/>
          <a:lstStyle/>
          <a:p>
            <a:r>
              <a:rPr lang="en-US" sz="2400" dirty="0">
                <a:latin typeface="+mn-lt"/>
              </a:rPr>
              <a:t>Build to Specification: Price - Performance - Capacity</a:t>
            </a:r>
          </a:p>
        </p:txBody>
      </p:sp>
      <p:pic>
        <p:nvPicPr>
          <p:cNvPr id="4" name="Picture 3">
            <a:extLst>
              <a:ext uri="{FF2B5EF4-FFF2-40B4-BE49-F238E27FC236}">
                <a16:creationId xmlns:a16="http://schemas.microsoft.com/office/drawing/2014/main" id="{299DBEE6-E712-B7BF-8A9F-CE1D2F46054F}"/>
              </a:ext>
            </a:extLst>
          </p:cNvPr>
          <p:cNvPicPr>
            <a:picLocks noChangeAspect="1"/>
          </p:cNvPicPr>
          <p:nvPr/>
        </p:nvPicPr>
        <p:blipFill>
          <a:blip r:embed="rId3"/>
          <a:stretch>
            <a:fillRect/>
          </a:stretch>
        </p:blipFill>
        <p:spPr>
          <a:xfrm>
            <a:off x="1867986" y="1343231"/>
            <a:ext cx="925430" cy="2988039"/>
          </a:xfrm>
          <a:prstGeom prst="rect">
            <a:avLst/>
          </a:prstGeom>
          <a:effectLst>
            <a:reflection blurRad="6350" stA="52000" endA="300" endPos="14233" dir="5400000" sy="-100000" algn="bl" rotWithShape="0"/>
          </a:effectLst>
        </p:spPr>
      </p:pic>
      <p:pic>
        <p:nvPicPr>
          <p:cNvPr id="66" name="Picture 65">
            <a:extLst>
              <a:ext uri="{FF2B5EF4-FFF2-40B4-BE49-F238E27FC236}">
                <a16:creationId xmlns:a16="http://schemas.microsoft.com/office/drawing/2014/main" id="{24C3F9D7-5A08-A3E9-3487-66AC14EE20CA}"/>
              </a:ext>
            </a:extLst>
          </p:cNvPr>
          <p:cNvPicPr>
            <a:picLocks noChangeAspect="1"/>
          </p:cNvPicPr>
          <p:nvPr/>
        </p:nvPicPr>
        <p:blipFill>
          <a:blip r:embed="rId4"/>
          <a:stretch>
            <a:fillRect/>
          </a:stretch>
        </p:blipFill>
        <p:spPr>
          <a:xfrm>
            <a:off x="1977805" y="3719357"/>
            <a:ext cx="706820" cy="373062"/>
          </a:xfrm>
          <a:prstGeom prst="rect">
            <a:avLst/>
          </a:prstGeom>
        </p:spPr>
      </p:pic>
      <p:sp>
        <p:nvSpPr>
          <p:cNvPr id="81" name="Rectangle 80">
            <a:extLst>
              <a:ext uri="{FF2B5EF4-FFF2-40B4-BE49-F238E27FC236}">
                <a16:creationId xmlns:a16="http://schemas.microsoft.com/office/drawing/2014/main" id="{38D66FB1-66BC-A75C-F580-F39846B36EA0}"/>
              </a:ext>
            </a:extLst>
          </p:cNvPr>
          <p:cNvSpPr/>
          <p:nvPr/>
        </p:nvSpPr>
        <p:spPr>
          <a:xfrm>
            <a:off x="2615753" y="3718056"/>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55B6BCF-4748-01F4-62E0-C104C2E9450F}"/>
              </a:ext>
            </a:extLst>
          </p:cNvPr>
          <p:cNvPicPr>
            <a:picLocks noChangeAspect="1"/>
          </p:cNvPicPr>
          <p:nvPr/>
        </p:nvPicPr>
        <p:blipFill>
          <a:blip r:embed="rId3"/>
          <a:stretch>
            <a:fillRect/>
          </a:stretch>
        </p:blipFill>
        <p:spPr>
          <a:xfrm>
            <a:off x="3026513" y="1353617"/>
            <a:ext cx="925430" cy="2988039"/>
          </a:xfrm>
          <a:prstGeom prst="rect">
            <a:avLst/>
          </a:prstGeom>
          <a:effectLst>
            <a:reflection blurRad="6350" stA="52000" endA="300" endPos="14233" dir="5400000" sy="-100000" algn="bl" rotWithShape="0"/>
          </a:effectLst>
        </p:spPr>
      </p:pic>
      <p:sp>
        <p:nvSpPr>
          <p:cNvPr id="6" name="Rectangle 5">
            <a:extLst>
              <a:ext uri="{FF2B5EF4-FFF2-40B4-BE49-F238E27FC236}">
                <a16:creationId xmlns:a16="http://schemas.microsoft.com/office/drawing/2014/main" id="{82CEE62F-A3FF-679B-2E8B-50CF51C26A28}"/>
              </a:ext>
            </a:extLst>
          </p:cNvPr>
          <p:cNvSpPr/>
          <p:nvPr/>
        </p:nvSpPr>
        <p:spPr>
          <a:xfrm>
            <a:off x="3774280" y="3728442"/>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0ADE55-7998-77B2-5D0C-A89F5926C91F}"/>
              </a:ext>
            </a:extLst>
          </p:cNvPr>
          <p:cNvPicPr>
            <a:picLocks noChangeAspect="1"/>
          </p:cNvPicPr>
          <p:nvPr/>
        </p:nvPicPr>
        <p:blipFill>
          <a:blip r:embed="rId3"/>
          <a:stretch>
            <a:fillRect/>
          </a:stretch>
        </p:blipFill>
        <p:spPr>
          <a:xfrm>
            <a:off x="678715" y="1343231"/>
            <a:ext cx="925430" cy="2988039"/>
          </a:xfrm>
          <a:prstGeom prst="rect">
            <a:avLst/>
          </a:prstGeom>
          <a:effectLst>
            <a:reflection blurRad="6350" stA="52000" endA="300" endPos="14233" dir="5400000" sy="-100000" algn="bl" rotWithShape="0"/>
          </a:effectLst>
        </p:spPr>
      </p:pic>
      <p:sp>
        <p:nvSpPr>
          <p:cNvPr id="9" name="Rectangle 8">
            <a:extLst>
              <a:ext uri="{FF2B5EF4-FFF2-40B4-BE49-F238E27FC236}">
                <a16:creationId xmlns:a16="http://schemas.microsoft.com/office/drawing/2014/main" id="{69F759FC-D1C1-7E45-4B6B-2E24E716F2F4}"/>
              </a:ext>
            </a:extLst>
          </p:cNvPr>
          <p:cNvSpPr/>
          <p:nvPr/>
        </p:nvSpPr>
        <p:spPr>
          <a:xfrm>
            <a:off x="1426482" y="3718056"/>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NVX2" descr="400NVX2-SE">
            <a:extLst>
              <a:ext uri="{FF2B5EF4-FFF2-40B4-BE49-F238E27FC236}">
                <a16:creationId xmlns:a16="http://schemas.microsoft.com/office/drawing/2014/main" id="{56DF9E07-80FA-A4CF-1018-5571CA1510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213" y="4017951"/>
            <a:ext cx="758105" cy="128420"/>
          </a:xfrm>
          <a:prstGeom prst="rect">
            <a:avLst/>
          </a:prstGeom>
        </p:spPr>
      </p:pic>
      <p:grpSp>
        <p:nvGrpSpPr>
          <p:cNvPr id="12" name="Group 11">
            <a:extLst>
              <a:ext uri="{FF2B5EF4-FFF2-40B4-BE49-F238E27FC236}">
                <a16:creationId xmlns:a16="http://schemas.microsoft.com/office/drawing/2014/main" id="{2D28F85F-DE61-F526-F013-887BCDD1A1E2}"/>
              </a:ext>
            </a:extLst>
          </p:cNvPr>
          <p:cNvGrpSpPr/>
          <p:nvPr/>
        </p:nvGrpSpPr>
        <p:grpSpPr>
          <a:xfrm>
            <a:off x="3085033" y="3287596"/>
            <a:ext cx="759083" cy="853391"/>
            <a:chOff x="6743078" y="1270570"/>
            <a:chExt cx="1589696" cy="1776102"/>
          </a:xfrm>
        </p:grpSpPr>
        <p:pic>
          <p:nvPicPr>
            <p:cNvPr id="13" name="NVX2" descr="400NVX2-SE">
              <a:extLst>
                <a:ext uri="{FF2B5EF4-FFF2-40B4-BE49-F238E27FC236}">
                  <a16:creationId xmlns:a16="http://schemas.microsoft.com/office/drawing/2014/main" id="{1486A305-6434-82A8-D21B-33DA20ED0A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43078" y="1270570"/>
              <a:ext cx="1585392" cy="268560"/>
            </a:xfrm>
            <a:prstGeom prst="rect">
              <a:avLst/>
            </a:prstGeom>
          </p:spPr>
        </p:pic>
        <p:pic>
          <p:nvPicPr>
            <p:cNvPr id="14" name="Picture 13">
              <a:extLst>
                <a:ext uri="{FF2B5EF4-FFF2-40B4-BE49-F238E27FC236}">
                  <a16:creationId xmlns:a16="http://schemas.microsoft.com/office/drawing/2014/main" id="{3F22A2F3-6304-ED0F-8639-DD03BC0BCFFD}"/>
                </a:ext>
              </a:extLst>
            </p:cNvPr>
            <p:cNvPicPr>
              <a:picLocks noChangeAspect="1"/>
            </p:cNvPicPr>
            <p:nvPr/>
          </p:nvPicPr>
          <p:blipFill>
            <a:blip r:embed="rId6"/>
            <a:stretch>
              <a:fillRect/>
            </a:stretch>
          </p:blipFill>
          <p:spPr>
            <a:xfrm>
              <a:off x="6750989" y="1537756"/>
              <a:ext cx="1572718" cy="300679"/>
            </a:xfrm>
            <a:prstGeom prst="rect">
              <a:avLst/>
            </a:prstGeom>
          </p:spPr>
        </p:pic>
        <p:pic>
          <p:nvPicPr>
            <p:cNvPr id="15" name="Picture 14">
              <a:extLst>
                <a:ext uri="{FF2B5EF4-FFF2-40B4-BE49-F238E27FC236}">
                  <a16:creationId xmlns:a16="http://schemas.microsoft.com/office/drawing/2014/main" id="{07BACB00-2D17-24B3-BC61-9C722EC44498}"/>
                </a:ext>
              </a:extLst>
            </p:cNvPr>
            <p:cNvPicPr>
              <a:picLocks noChangeAspect="1"/>
            </p:cNvPicPr>
            <p:nvPr/>
          </p:nvPicPr>
          <p:blipFill>
            <a:blip r:embed="rId6"/>
            <a:stretch>
              <a:fillRect/>
            </a:stretch>
          </p:blipFill>
          <p:spPr>
            <a:xfrm>
              <a:off x="6750989" y="1841883"/>
              <a:ext cx="1572718" cy="300679"/>
            </a:xfrm>
            <a:prstGeom prst="rect">
              <a:avLst/>
            </a:prstGeom>
          </p:spPr>
        </p:pic>
        <p:pic>
          <p:nvPicPr>
            <p:cNvPr id="16" name="Picture 15">
              <a:extLst>
                <a:ext uri="{FF2B5EF4-FFF2-40B4-BE49-F238E27FC236}">
                  <a16:creationId xmlns:a16="http://schemas.microsoft.com/office/drawing/2014/main" id="{81508C03-8ECE-69AB-6801-DB9146A8E4AC}"/>
                </a:ext>
              </a:extLst>
            </p:cNvPr>
            <p:cNvPicPr>
              <a:picLocks noChangeAspect="1"/>
            </p:cNvPicPr>
            <p:nvPr/>
          </p:nvPicPr>
          <p:blipFill>
            <a:blip r:embed="rId6"/>
            <a:stretch>
              <a:fillRect/>
            </a:stretch>
          </p:blipFill>
          <p:spPr>
            <a:xfrm>
              <a:off x="6755752" y="2142562"/>
              <a:ext cx="1572718" cy="300679"/>
            </a:xfrm>
            <a:prstGeom prst="rect">
              <a:avLst/>
            </a:prstGeom>
          </p:spPr>
        </p:pic>
        <p:pic>
          <p:nvPicPr>
            <p:cNvPr id="17" name="Picture 16">
              <a:extLst>
                <a:ext uri="{FF2B5EF4-FFF2-40B4-BE49-F238E27FC236}">
                  <a16:creationId xmlns:a16="http://schemas.microsoft.com/office/drawing/2014/main" id="{D65BE6E6-2E43-C579-AEDC-A5A89D855551}"/>
                </a:ext>
              </a:extLst>
            </p:cNvPr>
            <p:cNvPicPr>
              <a:picLocks noChangeAspect="1"/>
            </p:cNvPicPr>
            <p:nvPr/>
          </p:nvPicPr>
          <p:blipFill>
            <a:blip r:embed="rId6"/>
            <a:stretch>
              <a:fillRect/>
            </a:stretch>
          </p:blipFill>
          <p:spPr>
            <a:xfrm>
              <a:off x="6755752" y="2446689"/>
              <a:ext cx="1572718" cy="300679"/>
            </a:xfrm>
            <a:prstGeom prst="rect">
              <a:avLst/>
            </a:prstGeom>
          </p:spPr>
        </p:pic>
        <p:pic>
          <p:nvPicPr>
            <p:cNvPr id="18" name="Picture 17">
              <a:extLst>
                <a:ext uri="{FF2B5EF4-FFF2-40B4-BE49-F238E27FC236}">
                  <a16:creationId xmlns:a16="http://schemas.microsoft.com/office/drawing/2014/main" id="{F7242557-DC82-3345-3597-436A8ABA7FE5}"/>
                </a:ext>
              </a:extLst>
            </p:cNvPr>
            <p:cNvPicPr>
              <a:picLocks noChangeAspect="1"/>
            </p:cNvPicPr>
            <p:nvPr/>
          </p:nvPicPr>
          <p:blipFill>
            <a:blip r:embed="rId6"/>
            <a:stretch>
              <a:fillRect/>
            </a:stretch>
          </p:blipFill>
          <p:spPr>
            <a:xfrm>
              <a:off x="6760056" y="2745993"/>
              <a:ext cx="1572718" cy="300679"/>
            </a:xfrm>
            <a:prstGeom prst="rect">
              <a:avLst/>
            </a:prstGeom>
          </p:spPr>
        </p:pic>
      </p:grpSp>
      <p:sp>
        <p:nvSpPr>
          <p:cNvPr id="64" name="TextBox 63">
            <a:extLst>
              <a:ext uri="{FF2B5EF4-FFF2-40B4-BE49-F238E27FC236}">
                <a16:creationId xmlns:a16="http://schemas.microsoft.com/office/drawing/2014/main" id="{31008D7B-7AE5-474D-5A5C-1233F578FB8D}"/>
              </a:ext>
            </a:extLst>
          </p:cNvPr>
          <p:cNvSpPr txBox="1"/>
          <p:nvPr/>
        </p:nvSpPr>
        <p:spPr>
          <a:xfrm>
            <a:off x="631599" y="1849330"/>
            <a:ext cx="1019662" cy="937949"/>
          </a:xfrm>
          <a:prstGeom prst="rect">
            <a:avLst/>
          </a:prstGeom>
          <a:solidFill>
            <a:schemeClr val="bg1">
              <a:alpha val="77551"/>
            </a:schemeClr>
          </a:solidFill>
        </p:spPr>
        <p:txBody>
          <a:bodyPr wrap="square" anchor="ctr">
            <a:spAutoFit/>
          </a:bodyPr>
          <a:lstStyle/>
          <a:p>
            <a:pPr algn="ctr">
              <a:lnSpc>
                <a:spcPts val="3519"/>
              </a:lnSpc>
            </a:pPr>
            <a:r>
              <a:rPr lang="en-US" sz="1800" b="1" dirty="0">
                <a:solidFill>
                  <a:schemeClr val="accent1"/>
                </a:solidFill>
              </a:rPr>
              <a:t>90GB/s</a:t>
            </a:r>
          </a:p>
          <a:p>
            <a:pPr algn="ctr">
              <a:lnSpc>
                <a:spcPts val="3519"/>
              </a:lnSpc>
            </a:pPr>
            <a:r>
              <a:rPr lang="en-US" sz="1800" b="1" dirty="0">
                <a:solidFill>
                  <a:schemeClr val="accent1"/>
                </a:solidFill>
              </a:rPr>
              <a:t>500TB</a:t>
            </a:r>
            <a:r>
              <a:rPr lang="en-US" sz="1800" b="1" dirty="0">
                <a:solidFill>
                  <a:srgbClr val="009C00"/>
                </a:solidFill>
              </a:rPr>
              <a:t> </a:t>
            </a:r>
            <a:endParaRPr lang="en-US" sz="1800" b="1" dirty="0">
              <a:solidFill>
                <a:schemeClr val="accent1"/>
              </a:solidFill>
            </a:endParaRPr>
          </a:p>
        </p:txBody>
      </p:sp>
      <p:sp>
        <p:nvSpPr>
          <p:cNvPr id="19" name="TextBox 18">
            <a:extLst>
              <a:ext uri="{FF2B5EF4-FFF2-40B4-BE49-F238E27FC236}">
                <a16:creationId xmlns:a16="http://schemas.microsoft.com/office/drawing/2014/main" id="{45C453A1-C0B7-D884-B5DB-F5DDB861A2BD}"/>
              </a:ext>
            </a:extLst>
          </p:cNvPr>
          <p:cNvSpPr txBox="1"/>
          <p:nvPr/>
        </p:nvSpPr>
        <p:spPr>
          <a:xfrm>
            <a:off x="1839899" y="1857278"/>
            <a:ext cx="1019662" cy="937949"/>
          </a:xfrm>
          <a:prstGeom prst="rect">
            <a:avLst/>
          </a:prstGeom>
          <a:solidFill>
            <a:schemeClr val="bg1">
              <a:alpha val="77551"/>
            </a:schemeClr>
          </a:solidFill>
        </p:spPr>
        <p:txBody>
          <a:bodyPr wrap="square" anchor="ctr">
            <a:spAutoFit/>
          </a:bodyPr>
          <a:lstStyle/>
          <a:p>
            <a:pPr algn="ctr">
              <a:lnSpc>
                <a:spcPts val="3519"/>
              </a:lnSpc>
            </a:pPr>
            <a:r>
              <a:rPr lang="en-US" sz="1800" b="1" dirty="0">
                <a:solidFill>
                  <a:schemeClr val="accent1"/>
                </a:solidFill>
              </a:rPr>
              <a:t>90GB/s</a:t>
            </a:r>
          </a:p>
          <a:p>
            <a:pPr algn="ctr">
              <a:lnSpc>
                <a:spcPts val="3519"/>
              </a:lnSpc>
            </a:pPr>
            <a:r>
              <a:rPr lang="en-US" sz="1800" b="1" dirty="0">
                <a:solidFill>
                  <a:schemeClr val="accent1"/>
                </a:solidFill>
              </a:rPr>
              <a:t>2PB</a:t>
            </a:r>
            <a:r>
              <a:rPr lang="en-US" sz="1800" b="1" dirty="0">
                <a:solidFill>
                  <a:srgbClr val="009C00"/>
                </a:solidFill>
              </a:rPr>
              <a:t> </a:t>
            </a:r>
            <a:endParaRPr lang="en-US" sz="1800" b="1" dirty="0">
              <a:solidFill>
                <a:schemeClr val="accent1"/>
              </a:solidFill>
            </a:endParaRPr>
          </a:p>
        </p:txBody>
      </p:sp>
      <p:sp>
        <p:nvSpPr>
          <p:cNvPr id="20" name="TextBox 19">
            <a:extLst>
              <a:ext uri="{FF2B5EF4-FFF2-40B4-BE49-F238E27FC236}">
                <a16:creationId xmlns:a16="http://schemas.microsoft.com/office/drawing/2014/main" id="{0994C8D4-3D4E-1D40-DE3C-156AC3DADA91}"/>
              </a:ext>
            </a:extLst>
          </p:cNvPr>
          <p:cNvSpPr txBox="1"/>
          <p:nvPr/>
        </p:nvSpPr>
        <p:spPr>
          <a:xfrm>
            <a:off x="3019422" y="1859715"/>
            <a:ext cx="1019662" cy="937949"/>
          </a:xfrm>
          <a:prstGeom prst="rect">
            <a:avLst/>
          </a:prstGeom>
          <a:solidFill>
            <a:schemeClr val="bg1">
              <a:alpha val="77551"/>
            </a:schemeClr>
          </a:solidFill>
        </p:spPr>
        <p:txBody>
          <a:bodyPr wrap="square" anchor="ctr">
            <a:spAutoFit/>
          </a:bodyPr>
          <a:lstStyle/>
          <a:p>
            <a:pPr algn="ctr">
              <a:lnSpc>
                <a:spcPts val="3519"/>
              </a:lnSpc>
            </a:pPr>
            <a:r>
              <a:rPr lang="en-US" sz="1800" b="1" dirty="0">
                <a:solidFill>
                  <a:schemeClr val="accent1"/>
                </a:solidFill>
              </a:rPr>
              <a:t>90GB/s</a:t>
            </a:r>
          </a:p>
          <a:p>
            <a:pPr algn="ctr">
              <a:lnSpc>
                <a:spcPts val="3519"/>
              </a:lnSpc>
            </a:pPr>
            <a:r>
              <a:rPr lang="en-US" sz="1800" b="1" dirty="0">
                <a:solidFill>
                  <a:schemeClr val="accent1"/>
                </a:solidFill>
              </a:rPr>
              <a:t>5.5PB</a:t>
            </a:r>
            <a:r>
              <a:rPr lang="en-US" sz="1800" b="1" dirty="0">
                <a:solidFill>
                  <a:srgbClr val="009C00"/>
                </a:solidFill>
              </a:rPr>
              <a:t> </a:t>
            </a:r>
            <a:endParaRPr lang="en-US" sz="1800" b="1" dirty="0">
              <a:solidFill>
                <a:schemeClr val="accent1"/>
              </a:solidFill>
            </a:endParaRPr>
          </a:p>
        </p:txBody>
      </p:sp>
      <p:pic>
        <p:nvPicPr>
          <p:cNvPr id="21" name="Picture 20">
            <a:extLst>
              <a:ext uri="{FF2B5EF4-FFF2-40B4-BE49-F238E27FC236}">
                <a16:creationId xmlns:a16="http://schemas.microsoft.com/office/drawing/2014/main" id="{11C4BC51-EA97-E38F-7E90-3C552E824524}"/>
              </a:ext>
            </a:extLst>
          </p:cNvPr>
          <p:cNvPicPr>
            <a:picLocks noChangeAspect="1"/>
          </p:cNvPicPr>
          <p:nvPr/>
        </p:nvPicPr>
        <p:blipFill>
          <a:blip r:embed="rId3"/>
          <a:stretch>
            <a:fillRect/>
          </a:stretch>
        </p:blipFill>
        <p:spPr>
          <a:xfrm>
            <a:off x="4198945" y="1353617"/>
            <a:ext cx="925430" cy="2988039"/>
          </a:xfrm>
          <a:prstGeom prst="rect">
            <a:avLst/>
          </a:prstGeom>
          <a:effectLst>
            <a:reflection blurRad="6350" stA="52000" endA="300" endPos="14233" dir="5400000" sy="-100000" algn="bl" rotWithShape="0"/>
          </a:effectLst>
        </p:spPr>
      </p:pic>
      <p:sp>
        <p:nvSpPr>
          <p:cNvPr id="22" name="Rectangle 21">
            <a:extLst>
              <a:ext uri="{FF2B5EF4-FFF2-40B4-BE49-F238E27FC236}">
                <a16:creationId xmlns:a16="http://schemas.microsoft.com/office/drawing/2014/main" id="{560C974B-CCA8-28DC-013A-E8D5CCDC3843}"/>
              </a:ext>
            </a:extLst>
          </p:cNvPr>
          <p:cNvSpPr/>
          <p:nvPr/>
        </p:nvSpPr>
        <p:spPr>
          <a:xfrm>
            <a:off x="4946712" y="3728442"/>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134FD70-4EE6-ECD1-CB21-6A8A9984C9FC}"/>
              </a:ext>
            </a:extLst>
          </p:cNvPr>
          <p:cNvSpPr txBox="1"/>
          <p:nvPr/>
        </p:nvSpPr>
        <p:spPr>
          <a:xfrm>
            <a:off x="4191854" y="1859715"/>
            <a:ext cx="1019662" cy="937949"/>
          </a:xfrm>
          <a:prstGeom prst="rect">
            <a:avLst/>
          </a:prstGeom>
          <a:solidFill>
            <a:schemeClr val="bg1">
              <a:alpha val="77551"/>
            </a:schemeClr>
          </a:solidFill>
        </p:spPr>
        <p:txBody>
          <a:bodyPr wrap="square" anchor="ctr">
            <a:spAutoFit/>
          </a:bodyPr>
          <a:lstStyle/>
          <a:p>
            <a:pPr algn="ctr">
              <a:lnSpc>
                <a:spcPts val="3519"/>
              </a:lnSpc>
            </a:pPr>
            <a:r>
              <a:rPr lang="en-US" sz="1800" b="1" dirty="0">
                <a:solidFill>
                  <a:schemeClr val="accent1"/>
                </a:solidFill>
              </a:rPr>
              <a:t>900GB/s</a:t>
            </a:r>
          </a:p>
          <a:p>
            <a:pPr algn="ctr">
              <a:lnSpc>
                <a:spcPts val="3519"/>
              </a:lnSpc>
            </a:pPr>
            <a:r>
              <a:rPr lang="en-US" sz="1800" b="1" dirty="0">
                <a:solidFill>
                  <a:schemeClr val="accent1"/>
                </a:solidFill>
              </a:rPr>
              <a:t>5PB</a:t>
            </a:r>
            <a:r>
              <a:rPr lang="en-US" sz="1800" b="1" dirty="0">
                <a:solidFill>
                  <a:srgbClr val="009C00"/>
                </a:solidFill>
              </a:rPr>
              <a:t> </a:t>
            </a:r>
            <a:endParaRPr lang="en-US" sz="1800" b="1" dirty="0">
              <a:solidFill>
                <a:schemeClr val="accent1"/>
              </a:solidFill>
            </a:endParaRPr>
          </a:p>
        </p:txBody>
      </p:sp>
      <p:pic>
        <p:nvPicPr>
          <p:cNvPr id="31" name="NVX2" descr="400NVX2-SE">
            <a:extLst>
              <a:ext uri="{FF2B5EF4-FFF2-40B4-BE49-F238E27FC236}">
                <a16:creationId xmlns:a16="http://schemas.microsoft.com/office/drawing/2014/main" id="{216BACC1-90E3-E6EC-FD32-B75B8AE6EA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8116" y="4012567"/>
            <a:ext cx="758105" cy="128420"/>
          </a:xfrm>
          <a:prstGeom prst="rect">
            <a:avLst/>
          </a:prstGeom>
        </p:spPr>
      </p:pic>
      <p:pic>
        <p:nvPicPr>
          <p:cNvPr id="32" name="NVX2" descr="400NVX2-SE">
            <a:extLst>
              <a:ext uri="{FF2B5EF4-FFF2-40B4-BE49-F238E27FC236}">
                <a16:creationId xmlns:a16="http://schemas.microsoft.com/office/drawing/2014/main" id="{5F4976E6-434F-A69E-FCB8-8C1ADCD189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6969" y="3884147"/>
            <a:ext cx="758105" cy="128420"/>
          </a:xfrm>
          <a:prstGeom prst="rect">
            <a:avLst/>
          </a:prstGeom>
        </p:spPr>
      </p:pic>
      <p:sp>
        <p:nvSpPr>
          <p:cNvPr id="33" name="Rectangle 32">
            <a:extLst>
              <a:ext uri="{FF2B5EF4-FFF2-40B4-BE49-F238E27FC236}">
                <a16:creationId xmlns:a16="http://schemas.microsoft.com/office/drawing/2014/main" id="{51071B7F-EE92-1D3B-B829-D3EAF90C9035}"/>
              </a:ext>
            </a:extLst>
          </p:cNvPr>
          <p:cNvSpPr/>
          <p:nvPr/>
        </p:nvSpPr>
        <p:spPr>
          <a:xfrm>
            <a:off x="4942309" y="3471602"/>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VX2" descr="400NVX2-SE">
            <a:extLst>
              <a:ext uri="{FF2B5EF4-FFF2-40B4-BE49-F238E27FC236}">
                <a16:creationId xmlns:a16="http://schemas.microsoft.com/office/drawing/2014/main" id="{1A0527C2-EFE8-BEFA-1667-FDB531855F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3713" y="3755727"/>
            <a:ext cx="758105" cy="128420"/>
          </a:xfrm>
          <a:prstGeom prst="rect">
            <a:avLst/>
          </a:prstGeom>
        </p:spPr>
      </p:pic>
      <p:pic>
        <p:nvPicPr>
          <p:cNvPr id="35" name="NVX2" descr="400NVX2-SE">
            <a:extLst>
              <a:ext uri="{FF2B5EF4-FFF2-40B4-BE49-F238E27FC236}">
                <a16:creationId xmlns:a16="http://schemas.microsoft.com/office/drawing/2014/main" id="{49FA1858-989D-01C7-3652-7BFDEBBB4D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2566" y="3627307"/>
            <a:ext cx="758105" cy="128420"/>
          </a:xfrm>
          <a:prstGeom prst="rect">
            <a:avLst/>
          </a:prstGeom>
        </p:spPr>
      </p:pic>
      <p:sp>
        <p:nvSpPr>
          <p:cNvPr id="36" name="Rectangle 35">
            <a:extLst>
              <a:ext uri="{FF2B5EF4-FFF2-40B4-BE49-F238E27FC236}">
                <a16:creationId xmlns:a16="http://schemas.microsoft.com/office/drawing/2014/main" id="{57683EDF-0BA5-5654-D4E1-FF4418C3535F}"/>
              </a:ext>
            </a:extLst>
          </p:cNvPr>
          <p:cNvSpPr/>
          <p:nvPr/>
        </p:nvSpPr>
        <p:spPr>
          <a:xfrm>
            <a:off x="4938960" y="3215263"/>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NVX2" descr="400NVX2-SE">
            <a:extLst>
              <a:ext uri="{FF2B5EF4-FFF2-40B4-BE49-F238E27FC236}">
                <a16:creationId xmlns:a16="http://schemas.microsoft.com/office/drawing/2014/main" id="{9267B3C5-1C6C-E80E-C613-E841115A07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0364" y="3499388"/>
            <a:ext cx="758105" cy="128420"/>
          </a:xfrm>
          <a:prstGeom prst="rect">
            <a:avLst/>
          </a:prstGeom>
        </p:spPr>
      </p:pic>
      <p:pic>
        <p:nvPicPr>
          <p:cNvPr id="38" name="NVX2" descr="400NVX2-SE">
            <a:extLst>
              <a:ext uri="{FF2B5EF4-FFF2-40B4-BE49-F238E27FC236}">
                <a16:creationId xmlns:a16="http://schemas.microsoft.com/office/drawing/2014/main" id="{8A79BB98-A2A3-BBCB-A82A-4780773532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9217" y="3370968"/>
            <a:ext cx="758105" cy="128420"/>
          </a:xfrm>
          <a:prstGeom prst="rect">
            <a:avLst/>
          </a:prstGeom>
        </p:spPr>
      </p:pic>
      <p:pic>
        <p:nvPicPr>
          <p:cNvPr id="39" name="NVX2" descr="400NVX2-SE">
            <a:extLst>
              <a:ext uri="{FF2B5EF4-FFF2-40B4-BE49-F238E27FC236}">
                <a16:creationId xmlns:a16="http://schemas.microsoft.com/office/drawing/2014/main" id="{2E9D95FB-EB31-6540-D56A-5010EABBA7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5961" y="3242548"/>
            <a:ext cx="758105" cy="128420"/>
          </a:xfrm>
          <a:prstGeom prst="rect">
            <a:avLst/>
          </a:prstGeom>
        </p:spPr>
      </p:pic>
      <p:pic>
        <p:nvPicPr>
          <p:cNvPr id="40" name="NVX2" descr="400NVX2-SE">
            <a:extLst>
              <a:ext uri="{FF2B5EF4-FFF2-40B4-BE49-F238E27FC236}">
                <a16:creationId xmlns:a16="http://schemas.microsoft.com/office/drawing/2014/main" id="{7B3D19F5-02E6-F739-D03B-D7A983458A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4814" y="3114128"/>
            <a:ext cx="758105" cy="128420"/>
          </a:xfrm>
          <a:prstGeom prst="rect">
            <a:avLst/>
          </a:prstGeom>
        </p:spPr>
      </p:pic>
      <p:sp>
        <p:nvSpPr>
          <p:cNvPr id="41" name="Rectangle 40">
            <a:extLst>
              <a:ext uri="{FF2B5EF4-FFF2-40B4-BE49-F238E27FC236}">
                <a16:creationId xmlns:a16="http://schemas.microsoft.com/office/drawing/2014/main" id="{A00A40CC-2E79-78EC-69E8-31207EB26C68}"/>
              </a:ext>
            </a:extLst>
          </p:cNvPr>
          <p:cNvSpPr/>
          <p:nvPr/>
        </p:nvSpPr>
        <p:spPr>
          <a:xfrm>
            <a:off x="4937813" y="2965286"/>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NVX2" descr="400NVX2-SE">
            <a:extLst>
              <a:ext uri="{FF2B5EF4-FFF2-40B4-BE49-F238E27FC236}">
                <a16:creationId xmlns:a16="http://schemas.microsoft.com/office/drawing/2014/main" id="{A23D8C1E-0278-5876-7E9A-A8C1A92AA7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4814" y="2992571"/>
            <a:ext cx="758105" cy="128420"/>
          </a:xfrm>
          <a:prstGeom prst="rect">
            <a:avLst/>
          </a:prstGeom>
        </p:spPr>
      </p:pic>
      <p:pic>
        <p:nvPicPr>
          <p:cNvPr id="43" name="NVX2" descr="400NVX2-SE">
            <a:extLst>
              <a:ext uri="{FF2B5EF4-FFF2-40B4-BE49-F238E27FC236}">
                <a16:creationId xmlns:a16="http://schemas.microsoft.com/office/drawing/2014/main" id="{873F64CC-A435-581B-79E4-3DB7E431DA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3667" y="2864151"/>
            <a:ext cx="758105" cy="128420"/>
          </a:xfrm>
          <a:prstGeom prst="rect">
            <a:avLst/>
          </a:prstGeom>
        </p:spPr>
      </p:pic>
      <p:pic>
        <p:nvPicPr>
          <p:cNvPr id="44" name="Picture 43">
            <a:extLst>
              <a:ext uri="{FF2B5EF4-FFF2-40B4-BE49-F238E27FC236}">
                <a16:creationId xmlns:a16="http://schemas.microsoft.com/office/drawing/2014/main" id="{1BF8C89C-13E2-88FF-87DC-051A3023C129}"/>
              </a:ext>
            </a:extLst>
          </p:cNvPr>
          <p:cNvPicPr>
            <a:picLocks noChangeAspect="1"/>
          </p:cNvPicPr>
          <p:nvPr/>
        </p:nvPicPr>
        <p:blipFill>
          <a:blip r:embed="rId3"/>
          <a:stretch>
            <a:fillRect/>
          </a:stretch>
        </p:blipFill>
        <p:spPr>
          <a:xfrm>
            <a:off x="5371377" y="1354268"/>
            <a:ext cx="925430" cy="2988039"/>
          </a:xfrm>
          <a:prstGeom prst="rect">
            <a:avLst/>
          </a:prstGeom>
          <a:effectLst>
            <a:reflection blurRad="6350" stA="52000" endA="300" endPos="14233" dir="5400000" sy="-100000" algn="bl" rotWithShape="0"/>
          </a:effectLst>
        </p:spPr>
      </p:pic>
      <p:sp>
        <p:nvSpPr>
          <p:cNvPr id="46" name="TextBox 45">
            <a:extLst>
              <a:ext uri="{FF2B5EF4-FFF2-40B4-BE49-F238E27FC236}">
                <a16:creationId xmlns:a16="http://schemas.microsoft.com/office/drawing/2014/main" id="{6ED011B6-3383-151B-7740-5F0263C0B25F}"/>
              </a:ext>
            </a:extLst>
          </p:cNvPr>
          <p:cNvSpPr txBox="1"/>
          <p:nvPr/>
        </p:nvSpPr>
        <p:spPr>
          <a:xfrm>
            <a:off x="5364286" y="1860366"/>
            <a:ext cx="1019662" cy="937949"/>
          </a:xfrm>
          <a:prstGeom prst="rect">
            <a:avLst/>
          </a:prstGeom>
          <a:solidFill>
            <a:schemeClr val="bg1">
              <a:alpha val="77551"/>
            </a:schemeClr>
          </a:solidFill>
        </p:spPr>
        <p:txBody>
          <a:bodyPr wrap="square" anchor="ctr">
            <a:spAutoFit/>
          </a:bodyPr>
          <a:lstStyle/>
          <a:p>
            <a:pPr algn="ctr">
              <a:lnSpc>
                <a:spcPts val="3519"/>
              </a:lnSpc>
            </a:pPr>
            <a:r>
              <a:rPr lang="en-US" sz="1800" b="1" dirty="0">
                <a:solidFill>
                  <a:schemeClr val="accent1"/>
                </a:solidFill>
              </a:rPr>
              <a:t>270GB/s</a:t>
            </a:r>
          </a:p>
          <a:p>
            <a:pPr algn="ctr">
              <a:lnSpc>
                <a:spcPts val="3519"/>
              </a:lnSpc>
            </a:pPr>
            <a:r>
              <a:rPr lang="en-US" sz="1800" b="1" dirty="0">
                <a:solidFill>
                  <a:schemeClr val="accent1"/>
                </a:solidFill>
              </a:rPr>
              <a:t>6PB</a:t>
            </a:r>
            <a:r>
              <a:rPr lang="en-US" sz="1800" b="1" dirty="0">
                <a:solidFill>
                  <a:srgbClr val="009C00"/>
                </a:solidFill>
              </a:rPr>
              <a:t> </a:t>
            </a:r>
            <a:endParaRPr lang="en-US" sz="1800" b="1" dirty="0">
              <a:solidFill>
                <a:schemeClr val="accent1"/>
              </a:solidFill>
            </a:endParaRPr>
          </a:p>
        </p:txBody>
      </p:sp>
      <p:pic>
        <p:nvPicPr>
          <p:cNvPr id="60" name="Picture 59">
            <a:extLst>
              <a:ext uri="{FF2B5EF4-FFF2-40B4-BE49-F238E27FC236}">
                <a16:creationId xmlns:a16="http://schemas.microsoft.com/office/drawing/2014/main" id="{EADBD7D4-92A1-C7CC-F03D-1419613E654D}"/>
              </a:ext>
            </a:extLst>
          </p:cNvPr>
          <p:cNvPicPr>
            <a:picLocks noChangeAspect="1"/>
          </p:cNvPicPr>
          <p:nvPr/>
        </p:nvPicPr>
        <p:blipFill>
          <a:blip r:embed="rId4"/>
          <a:stretch>
            <a:fillRect/>
          </a:stretch>
        </p:blipFill>
        <p:spPr>
          <a:xfrm>
            <a:off x="5456895" y="3767832"/>
            <a:ext cx="706820" cy="373062"/>
          </a:xfrm>
          <a:prstGeom prst="rect">
            <a:avLst/>
          </a:prstGeom>
        </p:spPr>
      </p:pic>
      <p:sp>
        <p:nvSpPr>
          <p:cNvPr id="61" name="Rectangle 60">
            <a:extLst>
              <a:ext uri="{FF2B5EF4-FFF2-40B4-BE49-F238E27FC236}">
                <a16:creationId xmlns:a16="http://schemas.microsoft.com/office/drawing/2014/main" id="{0C3F89AE-D6EB-DB55-4AB8-805DA2FE4F7D}"/>
              </a:ext>
            </a:extLst>
          </p:cNvPr>
          <p:cNvSpPr/>
          <p:nvPr/>
        </p:nvSpPr>
        <p:spPr>
          <a:xfrm>
            <a:off x="6094843" y="3766531"/>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B6E330AF-C8F3-9A80-C947-98AE2AC2412E}"/>
              </a:ext>
            </a:extLst>
          </p:cNvPr>
          <p:cNvPicPr>
            <a:picLocks noChangeAspect="1"/>
          </p:cNvPicPr>
          <p:nvPr/>
        </p:nvPicPr>
        <p:blipFill>
          <a:blip r:embed="rId4"/>
          <a:stretch>
            <a:fillRect/>
          </a:stretch>
        </p:blipFill>
        <p:spPr>
          <a:xfrm>
            <a:off x="5456895" y="3400112"/>
            <a:ext cx="706820" cy="373062"/>
          </a:xfrm>
          <a:prstGeom prst="rect">
            <a:avLst/>
          </a:prstGeom>
        </p:spPr>
      </p:pic>
      <p:sp>
        <p:nvSpPr>
          <p:cNvPr id="63" name="Rectangle 62">
            <a:extLst>
              <a:ext uri="{FF2B5EF4-FFF2-40B4-BE49-F238E27FC236}">
                <a16:creationId xmlns:a16="http://schemas.microsoft.com/office/drawing/2014/main" id="{945FEE7A-24CE-D4B7-0070-4FB29EBE9E8B}"/>
              </a:ext>
            </a:extLst>
          </p:cNvPr>
          <p:cNvSpPr/>
          <p:nvPr/>
        </p:nvSpPr>
        <p:spPr>
          <a:xfrm>
            <a:off x="6094843" y="3398811"/>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70E4E31C-5DE5-2ED8-A2DF-5F5CC290879D}"/>
              </a:ext>
            </a:extLst>
          </p:cNvPr>
          <p:cNvPicPr>
            <a:picLocks noChangeAspect="1"/>
          </p:cNvPicPr>
          <p:nvPr/>
        </p:nvPicPr>
        <p:blipFill>
          <a:blip r:embed="rId4"/>
          <a:stretch>
            <a:fillRect/>
          </a:stretch>
        </p:blipFill>
        <p:spPr>
          <a:xfrm>
            <a:off x="5456895" y="3024448"/>
            <a:ext cx="706820" cy="373062"/>
          </a:xfrm>
          <a:prstGeom prst="rect">
            <a:avLst/>
          </a:prstGeom>
        </p:spPr>
      </p:pic>
      <p:sp>
        <p:nvSpPr>
          <p:cNvPr id="69" name="Rectangle 68">
            <a:extLst>
              <a:ext uri="{FF2B5EF4-FFF2-40B4-BE49-F238E27FC236}">
                <a16:creationId xmlns:a16="http://schemas.microsoft.com/office/drawing/2014/main" id="{129438E7-CCF8-D76F-F349-5DB4E7C6E2C4}"/>
              </a:ext>
            </a:extLst>
          </p:cNvPr>
          <p:cNvSpPr/>
          <p:nvPr/>
        </p:nvSpPr>
        <p:spPr>
          <a:xfrm>
            <a:off x="6094843" y="3023147"/>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ABD28E5A-C082-9CD0-B07A-1120A3A5C786}"/>
              </a:ext>
            </a:extLst>
          </p:cNvPr>
          <p:cNvPicPr>
            <a:picLocks noChangeAspect="1"/>
          </p:cNvPicPr>
          <p:nvPr/>
        </p:nvPicPr>
        <p:blipFill>
          <a:blip r:embed="rId3"/>
          <a:stretch>
            <a:fillRect/>
          </a:stretch>
        </p:blipFill>
        <p:spPr>
          <a:xfrm>
            <a:off x="6543454" y="1353617"/>
            <a:ext cx="925430" cy="2988039"/>
          </a:xfrm>
          <a:prstGeom prst="rect">
            <a:avLst/>
          </a:prstGeom>
          <a:effectLst>
            <a:reflection blurRad="6350" stA="52000" endA="300" endPos="14233" dir="5400000" sy="-100000" algn="bl" rotWithShape="0"/>
          </a:effectLst>
        </p:spPr>
      </p:pic>
      <p:grpSp>
        <p:nvGrpSpPr>
          <p:cNvPr id="87" name="Group 86">
            <a:extLst>
              <a:ext uri="{FF2B5EF4-FFF2-40B4-BE49-F238E27FC236}">
                <a16:creationId xmlns:a16="http://schemas.microsoft.com/office/drawing/2014/main" id="{C747454B-BB94-8672-6817-CC2A1B7EFFA9}"/>
              </a:ext>
            </a:extLst>
          </p:cNvPr>
          <p:cNvGrpSpPr/>
          <p:nvPr/>
        </p:nvGrpSpPr>
        <p:grpSpPr>
          <a:xfrm>
            <a:off x="6663367" y="1862271"/>
            <a:ext cx="716210" cy="387514"/>
            <a:chOff x="182946" y="1479880"/>
            <a:chExt cx="1919478" cy="986240"/>
          </a:xfrm>
        </p:grpSpPr>
        <p:pic>
          <p:nvPicPr>
            <p:cNvPr id="88" name="Picture 87" descr="The back of a car&#10;&#10;Description automatically generated with low confidence">
              <a:extLst>
                <a:ext uri="{FF2B5EF4-FFF2-40B4-BE49-F238E27FC236}">
                  <a16:creationId xmlns:a16="http://schemas.microsoft.com/office/drawing/2014/main" id="{05566F67-DF6D-AC5A-82C7-A357C219FC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042" y="1479880"/>
              <a:ext cx="1876467" cy="325140"/>
            </a:xfrm>
            <a:prstGeom prst="rect">
              <a:avLst/>
            </a:prstGeom>
          </p:spPr>
        </p:pic>
        <p:pic>
          <p:nvPicPr>
            <p:cNvPr id="89" name="Picture 88">
              <a:extLst>
                <a:ext uri="{FF2B5EF4-FFF2-40B4-BE49-F238E27FC236}">
                  <a16:creationId xmlns:a16="http://schemas.microsoft.com/office/drawing/2014/main" id="{F60AAD7C-2E6F-8DBC-BFE6-DA8AD0C03FDF}"/>
                </a:ext>
              </a:extLst>
            </p:cNvPr>
            <p:cNvPicPr>
              <a:picLocks noChangeAspect="1"/>
            </p:cNvPicPr>
            <p:nvPr/>
          </p:nvPicPr>
          <p:blipFill>
            <a:blip r:embed="rId7"/>
            <a:stretch>
              <a:fillRect/>
            </a:stretch>
          </p:blipFill>
          <p:spPr>
            <a:xfrm>
              <a:off x="209633" y="1798368"/>
              <a:ext cx="1876467" cy="325140"/>
            </a:xfrm>
            <a:prstGeom prst="rect">
              <a:avLst/>
            </a:prstGeom>
          </p:spPr>
        </p:pic>
        <p:pic>
          <p:nvPicPr>
            <p:cNvPr id="90" name="Picture 89">
              <a:extLst>
                <a:ext uri="{FF2B5EF4-FFF2-40B4-BE49-F238E27FC236}">
                  <a16:creationId xmlns:a16="http://schemas.microsoft.com/office/drawing/2014/main" id="{11E36DD5-901E-709F-83DE-BAC7865AC465}"/>
                </a:ext>
              </a:extLst>
            </p:cNvPr>
            <p:cNvPicPr>
              <a:picLocks noChangeAspect="1"/>
            </p:cNvPicPr>
            <p:nvPr/>
          </p:nvPicPr>
          <p:blipFill>
            <a:blip r:embed="rId7"/>
            <a:stretch>
              <a:fillRect/>
            </a:stretch>
          </p:blipFill>
          <p:spPr>
            <a:xfrm>
              <a:off x="207042" y="2124311"/>
              <a:ext cx="1876467" cy="325140"/>
            </a:xfrm>
            <a:prstGeom prst="rect">
              <a:avLst/>
            </a:prstGeom>
          </p:spPr>
        </p:pic>
        <p:pic>
          <p:nvPicPr>
            <p:cNvPr id="91" name="Picture 90" descr="A close-up of a digital clock&#10;&#10;Description automatically generated with medium confidence">
              <a:extLst>
                <a:ext uri="{FF2B5EF4-FFF2-40B4-BE49-F238E27FC236}">
                  <a16:creationId xmlns:a16="http://schemas.microsoft.com/office/drawing/2014/main" id="{6D163BEC-2B4C-AD17-2498-7920AA1D60AF}"/>
                </a:ext>
              </a:extLst>
            </p:cNvPr>
            <p:cNvPicPr>
              <a:picLocks noChangeAspect="1"/>
            </p:cNvPicPr>
            <p:nvPr/>
          </p:nvPicPr>
          <p:blipFill>
            <a:blip r:embed="rId8"/>
            <a:stretch>
              <a:fillRect/>
            </a:stretch>
          </p:blipFill>
          <p:spPr>
            <a:xfrm>
              <a:off x="184016" y="2103169"/>
              <a:ext cx="1918408" cy="362951"/>
            </a:xfrm>
            <a:prstGeom prst="rect">
              <a:avLst/>
            </a:prstGeom>
          </p:spPr>
        </p:pic>
        <p:pic>
          <p:nvPicPr>
            <p:cNvPr id="92" name="Picture 91" descr="A close-up of a digital clock&#10;&#10;Description automatically generated with medium confidence">
              <a:extLst>
                <a:ext uri="{FF2B5EF4-FFF2-40B4-BE49-F238E27FC236}">
                  <a16:creationId xmlns:a16="http://schemas.microsoft.com/office/drawing/2014/main" id="{18C499C3-28A7-8DAB-98FD-622EC774EA8C}"/>
                </a:ext>
              </a:extLst>
            </p:cNvPr>
            <p:cNvPicPr>
              <a:picLocks noChangeAspect="1"/>
            </p:cNvPicPr>
            <p:nvPr/>
          </p:nvPicPr>
          <p:blipFill>
            <a:blip r:embed="rId8"/>
            <a:stretch>
              <a:fillRect/>
            </a:stretch>
          </p:blipFill>
          <p:spPr>
            <a:xfrm>
              <a:off x="182946" y="1792075"/>
              <a:ext cx="1918408" cy="362951"/>
            </a:xfrm>
            <a:prstGeom prst="rect">
              <a:avLst/>
            </a:prstGeom>
          </p:spPr>
        </p:pic>
      </p:grpSp>
      <p:pic>
        <p:nvPicPr>
          <p:cNvPr id="93" name="Picture 92">
            <a:extLst>
              <a:ext uri="{FF2B5EF4-FFF2-40B4-BE49-F238E27FC236}">
                <a16:creationId xmlns:a16="http://schemas.microsoft.com/office/drawing/2014/main" id="{7475091F-3C7F-3124-1B12-D0CAA42E69B3}"/>
              </a:ext>
            </a:extLst>
          </p:cNvPr>
          <p:cNvPicPr>
            <a:picLocks noChangeAspect="1"/>
          </p:cNvPicPr>
          <p:nvPr/>
        </p:nvPicPr>
        <p:blipFill>
          <a:blip r:embed="rId4"/>
          <a:stretch>
            <a:fillRect/>
          </a:stretch>
        </p:blipFill>
        <p:spPr>
          <a:xfrm>
            <a:off x="6664555" y="1863051"/>
            <a:ext cx="706820" cy="373062"/>
          </a:xfrm>
          <a:prstGeom prst="rect">
            <a:avLst/>
          </a:prstGeom>
        </p:spPr>
      </p:pic>
      <p:pic>
        <p:nvPicPr>
          <p:cNvPr id="94" name="Picture 93">
            <a:extLst>
              <a:ext uri="{FF2B5EF4-FFF2-40B4-BE49-F238E27FC236}">
                <a16:creationId xmlns:a16="http://schemas.microsoft.com/office/drawing/2014/main" id="{7B54AEEE-E540-41D1-3257-E3445F59C7D7}"/>
              </a:ext>
            </a:extLst>
          </p:cNvPr>
          <p:cNvPicPr>
            <a:picLocks noChangeAspect="1"/>
          </p:cNvPicPr>
          <p:nvPr/>
        </p:nvPicPr>
        <p:blipFill>
          <a:blip r:embed="rId4"/>
          <a:stretch>
            <a:fillRect/>
          </a:stretch>
        </p:blipFill>
        <p:spPr>
          <a:xfrm>
            <a:off x="6660336" y="2237415"/>
            <a:ext cx="706820" cy="373062"/>
          </a:xfrm>
          <a:prstGeom prst="rect">
            <a:avLst/>
          </a:prstGeom>
        </p:spPr>
      </p:pic>
      <p:grpSp>
        <p:nvGrpSpPr>
          <p:cNvPr id="95" name="Group 94">
            <a:extLst>
              <a:ext uri="{FF2B5EF4-FFF2-40B4-BE49-F238E27FC236}">
                <a16:creationId xmlns:a16="http://schemas.microsoft.com/office/drawing/2014/main" id="{78502AA9-22CE-346B-F158-270A0FC4AD34}"/>
              </a:ext>
            </a:extLst>
          </p:cNvPr>
          <p:cNvGrpSpPr/>
          <p:nvPr/>
        </p:nvGrpSpPr>
        <p:grpSpPr>
          <a:xfrm>
            <a:off x="6661487" y="2605871"/>
            <a:ext cx="716210" cy="387514"/>
            <a:chOff x="182946" y="1479880"/>
            <a:chExt cx="1919478" cy="986240"/>
          </a:xfrm>
        </p:grpSpPr>
        <p:pic>
          <p:nvPicPr>
            <p:cNvPr id="96" name="Picture 95" descr="The back of a car&#10;&#10;Description automatically generated with low confidence">
              <a:extLst>
                <a:ext uri="{FF2B5EF4-FFF2-40B4-BE49-F238E27FC236}">
                  <a16:creationId xmlns:a16="http://schemas.microsoft.com/office/drawing/2014/main" id="{17ACC806-E127-DA95-5871-5D26981CC0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042" y="1479880"/>
              <a:ext cx="1876467" cy="325140"/>
            </a:xfrm>
            <a:prstGeom prst="rect">
              <a:avLst/>
            </a:prstGeom>
          </p:spPr>
        </p:pic>
        <p:pic>
          <p:nvPicPr>
            <p:cNvPr id="97" name="Picture 96">
              <a:extLst>
                <a:ext uri="{FF2B5EF4-FFF2-40B4-BE49-F238E27FC236}">
                  <a16:creationId xmlns:a16="http://schemas.microsoft.com/office/drawing/2014/main" id="{4D597460-1C0A-680B-9691-CAD6C0D329FC}"/>
                </a:ext>
              </a:extLst>
            </p:cNvPr>
            <p:cNvPicPr>
              <a:picLocks noChangeAspect="1"/>
            </p:cNvPicPr>
            <p:nvPr/>
          </p:nvPicPr>
          <p:blipFill>
            <a:blip r:embed="rId7"/>
            <a:stretch>
              <a:fillRect/>
            </a:stretch>
          </p:blipFill>
          <p:spPr>
            <a:xfrm>
              <a:off x="209633" y="1798368"/>
              <a:ext cx="1876467" cy="325140"/>
            </a:xfrm>
            <a:prstGeom prst="rect">
              <a:avLst/>
            </a:prstGeom>
          </p:spPr>
        </p:pic>
        <p:pic>
          <p:nvPicPr>
            <p:cNvPr id="98" name="Picture 97">
              <a:extLst>
                <a:ext uri="{FF2B5EF4-FFF2-40B4-BE49-F238E27FC236}">
                  <a16:creationId xmlns:a16="http://schemas.microsoft.com/office/drawing/2014/main" id="{0523BD69-E36A-FEE6-58C5-F8332958D535}"/>
                </a:ext>
              </a:extLst>
            </p:cNvPr>
            <p:cNvPicPr>
              <a:picLocks noChangeAspect="1"/>
            </p:cNvPicPr>
            <p:nvPr/>
          </p:nvPicPr>
          <p:blipFill>
            <a:blip r:embed="rId7"/>
            <a:stretch>
              <a:fillRect/>
            </a:stretch>
          </p:blipFill>
          <p:spPr>
            <a:xfrm>
              <a:off x="207042" y="2124311"/>
              <a:ext cx="1876467" cy="325140"/>
            </a:xfrm>
            <a:prstGeom prst="rect">
              <a:avLst/>
            </a:prstGeom>
          </p:spPr>
        </p:pic>
        <p:pic>
          <p:nvPicPr>
            <p:cNvPr id="99" name="Picture 98" descr="A close-up of a digital clock&#10;&#10;Description automatically generated with medium confidence">
              <a:extLst>
                <a:ext uri="{FF2B5EF4-FFF2-40B4-BE49-F238E27FC236}">
                  <a16:creationId xmlns:a16="http://schemas.microsoft.com/office/drawing/2014/main" id="{A1DC9DEB-69A3-A44B-5277-F881FFC0525C}"/>
                </a:ext>
              </a:extLst>
            </p:cNvPr>
            <p:cNvPicPr>
              <a:picLocks noChangeAspect="1"/>
            </p:cNvPicPr>
            <p:nvPr/>
          </p:nvPicPr>
          <p:blipFill>
            <a:blip r:embed="rId8"/>
            <a:stretch>
              <a:fillRect/>
            </a:stretch>
          </p:blipFill>
          <p:spPr>
            <a:xfrm>
              <a:off x="184016" y="2103169"/>
              <a:ext cx="1918408" cy="362951"/>
            </a:xfrm>
            <a:prstGeom prst="rect">
              <a:avLst/>
            </a:prstGeom>
          </p:spPr>
        </p:pic>
        <p:pic>
          <p:nvPicPr>
            <p:cNvPr id="100" name="Picture 99" descr="A close-up of a digital clock&#10;&#10;Description automatically generated with medium confidence">
              <a:extLst>
                <a:ext uri="{FF2B5EF4-FFF2-40B4-BE49-F238E27FC236}">
                  <a16:creationId xmlns:a16="http://schemas.microsoft.com/office/drawing/2014/main" id="{4FBE0D9E-907C-CE1D-E1A1-B4FF17E4C381}"/>
                </a:ext>
              </a:extLst>
            </p:cNvPr>
            <p:cNvPicPr>
              <a:picLocks noChangeAspect="1"/>
            </p:cNvPicPr>
            <p:nvPr/>
          </p:nvPicPr>
          <p:blipFill>
            <a:blip r:embed="rId8"/>
            <a:stretch>
              <a:fillRect/>
            </a:stretch>
          </p:blipFill>
          <p:spPr>
            <a:xfrm>
              <a:off x="182946" y="1792075"/>
              <a:ext cx="1918408" cy="362951"/>
            </a:xfrm>
            <a:prstGeom prst="rect">
              <a:avLst/>
            </a:prstGeom>
          </p:spPr>
        </p:pic>
      </p:grpSp>
      <p:pic>
        <p:nvPicPr>
          <p:cNvPr id="101" name="Picture 100">
            <a:extLst>
              <a:ext uri="{FF2B5EF4-FFF2-40B4-BE49-F238E27FC236}">
                <a16:creationId xmlns:a16="http://schemas.microsoft.com/office/drawing/2014/main" id="{677BE8F4-3B3C-894E-39F3-64F2208DC482}"/>
              </a:ext>
            </a:extLst>
          </p:cNvPr>
          <p:cNvPicPr>
            <a:picLocks noChangeAspect="1"/>
          </p:cNvPicPr>
          <p:nvPr/>
        </p:nvPicPr>
        <p:blipFill>
          <a:blip r:embed="rId4"/>
          <a:stretch>
            <a:fillRect/>
          </a:stretch>
        </p:blipFill>
        <p:spPr>
          <a:xfrm>
            <a:off x="6662675" y="2606651"/>
            <a:ext cx="706820" cy="373062"/>
          </a:xfrm>
          <a:prstGeom prst="rect">
            <a:avLst/>
          </a:prstGeom>
        </p:spPr>
      </p:pic>
      <p:pic>
        <p:nvPicPr>
          <p:cNvPr id="102" name="Picture 101">
            <a:extLst>
              <a:ext uri="{FF2B5EF4-FFF2-40B4-BE49-F238E27FC236}">
                <a16:creationId xmlns:a16="http://schemas.microsoft.com/office/drawing/2014/main" id="{98A2727C-2F52-7B32-B490-06B2EEAED7DA}"/>
              </a:ext>
            </a:extLst>
          </p:cNvPr>
          <p:cNvPicPr>
            <a:picLocks noChangeAspect="1"/>
          </p:cNvPicPr>
          <p:nvPr/>
        </p:nvPicPr>
        <p:blipFill>
          <a:blip r:embed="rId4"/>
          <a:stretch>
            <a:fillRect/>
          </a:stretch>
        </p:blipFill>
        <p:spPr>
          <a:xfrm>
            <a:off x="6658456" y="2981015"/>
            <a:ext cx="706820" cy="373062"/>
          </a:xfrm>
          <a:prstGeom prst="rect">
            <a:avLst/>
          </a:prstGeom>
        </p:spPr>
      </p:pic>
      <p:grpSp>
        <p:nvGrpSpPr>
          <p:cNvPr id="103" name="Group 102">
            <a:extLst>
              <a:ext uri="{FF2B5EF4-FFF2-40B4-BE49-F238E27FC236}">
                <a16:creationId xmlns:a16="http://schemas.microsoft.com/office/drawing/2014/main" id="{E2874DB3-2363-EC72-13BE-8D603027A345}"/>
              </a:ext>
            </a:extLst>
          </p:cNvPr>
          <p:cNvGrpSpPr/>
          <p:nvPr/>
        </p:nvGrpSpPr>
        <p:grpSpPr>
          <a:xfrm>
            <a:off x="6656304" y="3354599"/>
            <a:ext cx="716210" cy="387514"/>
            <a:chOff x="182946" y="1479880"/>
            <a:chExt cx="1919478" cy="986240"/>
          </a:xfrm>
        </p:grpSpPr>
        <p:pic>
          <p:nvPicPr>
            <p:cNvPr id="104" name="Picture 103" descr="The back of a car&#10;&#10;Description automatically generated with low confidence">
              <a:extLst>
                <a:ext uri="{FF2B5EF4-FFF2-40B4-BE49-F238E27FC236}">
                  <a16:creationId xmlns:a16="http://schemas.microsoft.com/office/drawing/2014/main" id="{0153CF6C-CD2A-B480-B554-A8CD414832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042" y="1479880"/>
              <a:ext cx="1876467" cy="325140"/>
            </a:xfrm>
            <a:prstGeom prst="rect">
              <a:avLst/>
            </a:prstGeom>
          </p:spPr>
        </p:pic>
        <p:pic>
          <p:nvPicPr>
            <p:cNvPr id="105" name="Picture 104">
              <a:extLst>
                <a:ext uri="{FF2B5EF4-FFF2-40B4-BE49-F238E27FC236}">
                  <a16:creationId xmlns:a16="http://schemas.microsoft.com/office/drawing/2014/main" id="{3AE7E91E-5777-744F-1DD1-7C421EAF8BAC}"/>
                </a:ext>
              </a:extLst>
            </p:cNvPr>
            <p:cNvPicPr>
              <a:picLocks noChangeAspect="1"/>
            </p:cNvPicPr>
            <p:nvPr/>
          </p:nvPicPr>
          <p:blipFill>
            <a:blip r:embed="rId7"/>
            <a:stretch>
              <a:fillRect/>
            </a:stretch>
          </p:blipFill>
          <p:spPr>
            <a:xfrm>
              <a:off x="209633" y="1798368"/>
              <a:ext cx="1876467" cy="325140"/>
            </a:xfrm>
            <a:prstGeom prst="rect">
              <a:avLst/>
            </a:prstGeom>
          </p:spPr>
        </p:pic>
        <p:pic>
          <p:nvPicPr>
            <p:cNvPr id="106" name="Picture 105">
              <a:extLst>
                <a:ext uri="{FF2B5EF4-FFF2-40B4-BE49-F238E27FC236}">
                  <a16:creationId xmlns:a16="http://schemas.microsoft.com/office/drawing/2014/main" id="{E2594420-F25F-ADB6-8C6C-8F5D7ED3E6E3}"/>
                </a:ext>
              </a:extLst>
            </p:cNvPr>
            <p:cNvPicPr>
              <a:picLocks noChangeAspect="1"/>
            </p:cNvPicPr>
            <p:nvPr/>
          </p:nvPicPr>
          <p:blipFill>
            <a:blip r:embed="rId7"/>
            <a:stretch>
              <a:fillRect/>
            </a:stretch>
          </p:blipFill>
          <p:spPr>
            <a:xfrm>
              <a:off x="207042" y="2124311"/>
              <a:ext cx="1876467" cy="325140"/>
            </a:xfrm>
            <a:prstGeom prst="rect">
              <a:avLst/>
            </a:prstGeom>
          </p:spPr>
        </p:pic>
        <p:pic>
          <p:nvPicPr>
            <p:cNvPr id="107" name="Picture 106" descr="A close-up of a digital clock&#10;&#10;Description automatically generated with medium confidence">
              <a:extLst>
                <a:ext uri="{FF2B5EF4-FFF2-40B4-BE49-F238E27FC236}">
                  <a16:creationId xmlns:a16="http://schemas.microsoft.com/office/drawing/2014/main" id="{052BC68B-AAFC-7291-3495-5983BDBD57F3}"/>
                </a:ext>
              </a:extLst>
            </p:cNvPr>
            <p:cNvPicPr>
              <a:picLocks noChangeAspect="1"/>
            </p:cNvPicPr>
            <p:nvPr/>
          </p:nvPicPr>
          <p:blipFill>
            <a:blip r:embed="rId8"/>
            <a:stretch>
              <a:fillRect/>
            </a:stretch>
          </p:blipFill>
          <p:spPr>
            <a:xfrm>
              <a:off x="184016" y="2103169"/>
              <a:ext cx="1918408" cy="362951"/>
            </a:xfrm>
            <a:prstGeom prst="rect">
              <a:avLst/>
            </a:prstGeom>
          </p:spPr>
        </p:pic>
        <p:pic>
          <p:nvPicPr>
            <p:cNvPr id="108" name="Picture 107" descr="A close-up of a digital clock&#10;&#10;Description automatically generated with medium confidence">
              <a:extLst>
                <a:ext uri="{FF2B5EF4-FFF2-40B4-BE49-F238E27FC236}">
                  <a16:creationId xmlns:a16="http://schemas.microsoft.com/office/drawing/2014/main" id="{0A50E60A-B0FF-1A86-E321-9D0025B96814}"/>
                </a:ext>
              </a:extLst>
            </p:cNvPr>
            <p:cNvPicPr>
              <a:picLocks noChangeAspect="1"/>
            </p:cNvPicPr>
            <p:nvPr/>
          </p:nvPicPr>
          <p:blipFill>
            <a:blip r:embed="rId8"/>
            <a:stretch>
              <a:fillRect/>
            </a:stretch>
          </p:blipFill>
          <p:spPr>
            <a:xfrm>
              <a:off x="182946" y="1792075"/>
              <a:ext cx="1918408" cy="362951"/>
            </a:xfrm>
            <a:prstGeom prst="rect">
              <a:avLst/>
            </a:prstGeom>
          </p:spPr>
        </p:pic>
      </p:grpSp>
      <p:pic>
        <p:nvPicPr>
          <p:cNvPr id="109" name="Picture 108">
            <a:extLst>
              <a:ext uri="{FF2B5EF4-FFF2-40B4-BE49-F238E27FC236}">
                <a16:creationId xmlns:a16="http://schemas.microsoft.com/office/drawing/2014/main" id="{3661F030-9D87-D6FA-437A-57032DDF016E}"/>
              </a:ext>
            </a:extLst>
          </p:cNvPr>
          <p:cNvPicPr>
            <a:picLocks noChangeAspect="1"/>
          </p:cNvPicPr>
          <p:nvPr/>
        </p:nvPicPr>
        <p:blipFill>
          <a:blip r:embed="rId4"/>
          <a:stretch>
            <a:fillRect/>
          </a:stretch>
        </p:blipFill>
        <p:spPr>
          <a:xfrm>
            <a:off x="6657492" y="3355379"/>
            <a:ext cx="706820" cy="373062"/>
          </a:xfrm>
          <a:prstGeom prst="rect">
            <a:avLst/>
          </a:prstGeom>
        </p:spPr>
      </p:pic>
      <p:pic>
        <p:nvPicPr>
          <p:cNvPr id="110" name="Picture 109">
            <a:extLst>
              <a:ext uri="{FF2B5EF4-FFF2-40B4-BE49-F238E27FC236}">
                <a16:creationId xmlns:a16="http://schemas.microsoft.com/office/drawing/2014/main" id="{8CC8DBEF-BA33-BFD5-64FF-0870DC6BCF53}"/>
              </a:ext>
            </a:extLst>
          </p:cNvPr>
          <p:cNvPicPr>
            <a:picLocks noChangeAspect="1"/>
          </p:cNvPicPr>
          <p:nvPr/>
        </p:nvPicPr>
        <p:blipFill>
          <a:blip r:embed="rId4"/>
          <a:stretch>
            <a:fillRect/>
          </a:stretch>
        </p:blipFill>
        <p:spPr>
          <a:xfrm>
            <a:off x="6653273" y="3729743"/>
            <a:ext cx="706820" cy="373062"/>
          </a:xfrm>
          <a:prstGeom prst="rect">
            <a:avLst/>
          </a:prstGeom>
        </p:spPr>
      </p:pic>
      <p:pic>
        <p:nvPicPr>
          <p:cNvPr id="111" name="Picture 110">
            <a:extLst>
              <a:ext uri="{FF2B5EF4-FFF2-40B4-BE49-F238E27FC236}">
                <a16:creationId xmlns:a16="http://schemas.microsoft.com/office/drawing/2014/main" id="{8E1D55FF-AFE4-2F70-C328-76D785084F89}"/>
              </a:ext>
            </a:extLst>
          </p:cNvPr>
          <p:cNvPicPr>
            <a:picLocks noChangeAspect="1"/>
          </p:cNvPicPr>
          <p:nvPr/>
        </p:nvPicPr>
        <p:blipFill>
          <a:blip r:embed="rId4"/>
          <a:stretch>
            <a:fillRect/>
          </a:stretch>
        </p:blipFill>
        <p:spPr>
          <a:xfrm>
            <a:off x="6667148" y="1496560"/>
            <a:ext cx="706820" cy="373062"/>
          </a:xfrm>
          <a:prstGeom prst="rect">
            <a:avLst/>
          </a:prstGeom>
        </p:spPr>
      </p:pic>
      <p:sp>
        <p:nvSpPr>
          <p:cNvPr id="112" name="Rectangle 111">
            <a:extLst>
              <a:ext uri="{FF2B5EF4-FFF2-40B4-BE49-F238E27FC236}">
                <a16:creationId xmlns:a16="http://schemas.microsoft.com/office/drawing/2014/main" id="{6066C2AE-F53B-3DD6-F920-F3285C92767D}"/>
              </a:ext>
            </a:extLst>
          </p:cNvPr>
          <p:cNvSpPr/>
          <p:nvPr/>
        </p:nvSpPr>
        <p:spPr>
          <a:xfrm>
            <a:off x="7291221" y="3728442"/>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CE1D5A12-660E-B0D6-A1F1-8E5CF3C55E77}"/>
              </a:ext>
            </a:extLst>
          </p:cNvPr>
          <p:cNvSpPr/>
          <p:nvPr/>
        </p:nvSpPr>
        <p:spPr>
          <a:xfrm>
            <a:off x="7287080" y="3364316"/>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37612137-CCEA-B01A-A402-9CE34CEC5231}"/>
              </a:ext>
            </a:extLst>
          </p:cNvPr>
          <p:cNvSpPr/>
          <p:nvPr/>
        </p:nvSpPr>
        <p:spPr>
          <a:xfrm>
            <a:off x="7288299" y="2986144"/>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DCF0615-3E1B-FCF4-A067-82AC9AAC3EE6}"/>
              </a:ext>
            </a:extLst>
          </p:cNvPr>
          <p:cNvSpPr/>
          <p:nvPr/>
        </p:nvSpPr>
        <p:spPr>
          <a:xfrm>
            <a:off x="7287080" y="2608680"/>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9C8CEC4-D05A-C5FD-BEB0-1982CE3AD9BC}"/>
              </a:ext>
            </a:extLst>
          </p:cNvPr>
          <p:cNvSpPr/>
          <p:nvPr/>
        </p:nvSpPr>
        <p:spPr>
          <a:xfrm>
            <a:off x="7287080" y="2243384"/>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A20ED37-8F08-E977-24B4-679D659ACFBE}"/>
              </a:ext>
            </a:extLst>
          </p:cNvPr>
          <p:cNvSpPr/>
          <p:nvPr/>
        </p:nvSpPr>
        <p:spPr>
          <a:xfrm>
            <a:off x="7294476" y="1876202"/>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3F9FAB2B-62EC-B73B-3711-E2DCA8BF7665}"/>
              </a:ext>
            </a:extLst>
          </p:cNvPr>
          <p:cNvSpPr/>
          <p:nvPr/>
        </p:nvSpPr>
        <p:spPr>
          <a:xfrm>
            <a:off x="7305047" y="1504365"/>
            <a:ext cx="69836" cy="120003"/>
          </a:xfrm>
          <a:prstGeom prst="rect">
            <a:avLst/>
          </a:prstGeom>
          <a:noFill/>
          <a:ln w="3175">
            <a:solidFill>
              <a:schemeClr val="tx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776DE531-5E45-2338-4E36-F5C7F1FA3D13}"/>
              </a:ext>
            </a:extLst>
          </p:cNvPr>
          <p:cNvSpPr txBox="1"/>
          <p:nvPr/>
        </p:nvSpPr>
        <p:spPr>
          <a:xfrm>
            <a:off x="6529249" y="1867663"/>
            <a:ext cx="1019662" cy="937949"/>
          </a:xfrm>
          <a:prstGeom prst="rect">
            <a:avLst/>
          </a:prstGeom>
          <a:solidFill>
            <a:schemeClr val="bg1">
              <a:alpha val="77551"/>
            </a:schemeClr>
          </a:solidFill>
        </p:spPr>
        <p:txBody>
          <a:bodyPr wrap="square" anchor="ctr">
            <a:spAutoFit/>
          </a:bodyPr>
          <a:lstStyle/>
          <a:p>
            <a:pPr algn="ctr">
              <a:lnSpc>
                <a:spcPts val="3519"/>
              </a:lnSpc>
            </a:pPr>
            <a:r>
              <a:rPr lang="en-US" sz="1800" b="1" dirty="0">
                <a:solidFill>
                  <a:schemeClr val="accent1"/>
                </a:solidFill>
              </a:rPr>
              <a:t>630GB/s</a:t>
            </a:r>
          </a:p>
          <a:p>
            <a:pPr algn="ctr">
              <a:lnSpc>
                <a:spcPts val="3519"/>
              </a:lnSpc>
            </a:pPr>
            <a:r>
              <a:rPr lang="en-US" sz="1800" b="1" dirty="0">
                <a:solidFill>
                  <a:schemeClr val="accent1"/>
                </a:solidFill>
              </a:rPr>
              <a:t>14PB</a:t>
            </a:r>
            <a:r>
              <a:rPr lang="en-US" sz="1800" b="1" dirty="0">
                <a:solidFill>
                  <a:srgbClr val="009C00"/>
                </a:solidFill>
              </a:rPr>
              <a:t> </a:t>
            </a:r>
            <a:endParaRPr lang="en-US" sz="1800" b="1" dirty="0">
              <a:solidFill>
                <a:schemeClr val="accent1"/>
              </a:solidFill>
            </a:endParaRPr>
          </a:p>
        </p:txBody>
      </p:sp>
      <p:pic>
        <p:nvPicPr>
          <p:cNvPr id="120" name="Picture 119">
            <a:extLst>
              <a:ext uri="{FF2B5EF4-FFF2-40B4-BE49-F238E27FC236}">
                <a16:creationId xmlns:a16="http://schemas.microsoft.com/office/drawing/2014/main" id="{32D6AAFE-45EE-A766-7697-29280EEA70DF}"/>
              </a:ext>
            </a:extLst>
          </p:cNvPr>
          <p:cNvPicPr>
            <a:picLocks noChangeAspect="1"/>
          </p:cNvPicPr>
          <p:nvPr/>
        </p:nvPicPr>
        <p:blipFill>
          <a:blip r:embed="rId3"/>
          <a:stretch>
            <a:fillRect/>
          </a:stretch>
        </p:blipFill>
        <p:spPr>
          <a:xfrm>
            <a:off x="7803382" y="1356754"/>
            <a:ext cx="925430" cy="2988039"/>
          </a:xfrm>
          <a:prstGeom prst="rect">
            <a:avLst/>
          </a:prstGeom>
          <a:effectLst>
            <a:reflection blurRad="6350" stA="52000" endA="300" endPos="14233" dir="5400000" sy="-100000" algn="bl" rotWithShape="0"/>
          </a:effectLst>
        </p:spPr>
      </p:pic>
      <p:pic>
        <p:nvPicPr>
          <p:cNvPr id="121" name="Picture 120" descr="A picture containing text, light&#10;&#10;Description automatically generated">
            <a:extLst>
              <a:ext uri="{FF2B5EF4-FFF2-40B4-BE49-F238E27FC236}">
                <a16:creationId xmlns:a16="http://schemas.microsoft.com/office/drawing/2014/main" id="{AC95C568-83E3-6CDE-00FF-4BCE71D11BB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896484" y="1488570"/>
            <a:ext cx="705267" cy="2643684"/>
          </a:xfrm>
          <a:prstGeom prst="rect">
            <a:avLst/>
          </a:prstGeom>
        </p:spPr>
      </p:pic>
      <p:sp>
        <p:nvSpPr>
          <p:cNvPr id="122" name="TextBox 121">
            <a:extLst>
              <a:ext uri="{FF2B5EF4-FFF2-40B4-BE49-F238E27FC236}">
                <a16:creationId xmlns:a16="http://schemas.microsoft.com/office/drawing/2014/main" id="{E3A3A1AE-057D-BFE8-A09D-CAEF68063E67}"/>
              </a:ext>
            </a:extLst>
          </p:cNvPr>
          <p:cNvSpPr txBox="1"/>
          <p:nvPr/>
        </p:nvSpPr>
        <p:spPr>
          <a:xfrm>
            <a:off x="7807207" y="1835211"/>
            <a:ext cx="1019662" cy="937949"/>
          </a:xfrm>
          <a:prstGeom prst="rect">
            <a:avLst/>
          </a:prstGeom>
          <a:solidFill>
            <a:schemeClr val="bg1">
              <a:alpha val="77551"/>
            </a:schemeClr>
          </a:solidFill>
        </p:spPr>
        <p:txBody>
          <a:bodyPr wrap="square" anchor="ctr">
            <a:spAutoFit/>
          </a:bodyPr>
          <a:lstStyle/>
          <a:p>
            <a:pPr algn="ctr">
              <a:lnSpc>
                <a:spcPts val="3519"/>
              </a:lnSpc>
            </a:pPr>
            <a:r>
              <a:rPr lang="en-US" sz="1800" b="1" dirty="0">
                <a:solidFill>
                  <a:schemeClr val="accent1"/>
                </a:solidFill>
              </a:rPr>
              <a:t>90GB/s</a:t>
            </a:r>
          </a:p>
          <a:p>
            <a:pPr algn="ctr">
              <a:lnSpc>
                <a:spcPts val="3519"/>
              </a:lnSpc>
            </a:pPr>
            <a:r>
              <a:rPr lang="en-US" sz="1800" b="1" dirty="0">
                <a:solidFill>
                  <a:schemeClr val="accent1"/>
                </a:solidFill>
              </a:rPr>
              <a:t>19PB</a:t>
            </a:r>
            <a:r>
              <a:rPr lang="en-US" sz="1800" b="1" dirty="0">
                <a:solidFill>
                  <a:srgbClr val="009C00"/>
                </a:solidFill>
              </a:rPr>
              <a:t> </a:t>
            </a:r>
            <a:endParaRPr lang="en-US" sz="1800" b="1" dirty="0">
              <a:solidFill>
                <a:schemeClr val="accent1"/>
              </a:solidFill>
            </a:endParaRPr>
          </a:p>
        </p:txBody>
      </p:sp>
      <p:sp>
        <p:nvSpPr>
          <p:cNvPr id="5" name="Rectangle 4">
            <a:extLst>
              <a:ext uri="{FF2B5EF4-FFF2-40B4-BE49-F238E27FC236}">
                <a16:creationId xmlns:a16="http://schemas.microsoft.com/office/drawing/2014/main" id="{0205893A-B388-F693-B9E7-A1F7FDC975E3}"/>
              </a:ext>
            </a:extLst>
          </p:cNvPr>
          <p:cNvSpPr/>
          <p:nvPr/>
        </p:nvSpPr>
        <p:spPr>
          <a:xfrm>
            <a:off x="1867985" y="1191117"/>
            <a:ext cx="925431" cy="210170"/>
          </a:xfrm>
          <a:prstGeom prst="rect">
            <a:avLst/>
          </a:prstGeom>
          <a:gradFill>
            <a:gsLst>
              <a:gs pos="0">
                <a:schemeClr val="bg1">
                  <a:lumMod val="95000"/>
                </a:schemeClr>
              </a:gs>
              <a:gs pos="100000">
                <a:schemeClr val="bg2"/>
              </a:gs>
            </a:gsLst>
            <a:lin ang="5400000" scaled="1"/>
          </a:gradFill>
          <a:ln>
            <a:solidFill>
              <a:schemeClr val="tx2">
                <a:alpha val="15155"/>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QLC</a:t>
            </a:r>
          </a:p>
        </p:txBody>
      </p:sp>
      <p:sp>
        <p:nvSpPr>
          <p:cNvPr id="8" name="Rectangle 7">
            <a:extLst>
              <a:ext uri="{FF2B5EF4-FFF2-40B4-BE49-F238E27FC236}">
                <a16:creationId xmlns:a16="http://schemas.microsoft.com/office/drawing/2014/main" id="{61020EE3-F0A2-8609-17A9-D00B691EFE8E}"/>
              </a:ext>
            </a:extLst>
          </p:cNvPr>
          <p:cNvSpPr/>
          <p:nvPr/>
        </p:nvSpPr>
        <p:spPr>
          <a:xfrm>
            <a:off x="3019422" y="1205968"/>
            <a:ext cx="925431" cy="210170"/>
          </a:xfrm>
          <a:prstGeom prst="rect">
            <a:avLst/>
          </a:prstGeom>
          <a:gradFill>
            <a:gsLst>
              <a:gs pos="0">
                <a:schemeClr val="bg1">
                  <a:lumMod val="95000"/>
                </a:schemeClr>
              </a:gs>
              <a:gs pos="100000">
                <a:schemeClr val="bg2"/>
              </a:gs>
            </a:gsLst>
            <a:lin ang="5400000" scaled="1"/>
          </a:gradFill>
          <a:ln>
            <a:solidFill>
              <a:schemeClr val="tx2">
                <a:alpha val="15155"/>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QLC</a:t>
            </a:r>
          </a:p>
        </p:txBody>
      </p:sp>
      <p:sp>
        <p:nvSpPr>
          <p:cNvPr id="11" name="Rectangle 10">
            <a:extLst>
              <a:ext uri="{FF2B5EF4-FFF2-40B4-BE49-F238E27FC236}">
                <a16:creationId xmlns:a16="http://schemas.microsoft.com/office/drawing/2014/main" id="{95A867ED-F4D5-A61C-D5C9-923B6F07493E}"/>
              </a:ext>
            </a:extLst>
          </p:cNvPr>
          <p:cNvSpPr/>
          <p:nvPr/>
        </p:nvSpPr>
        <p:spPr>
          <a:xfrm>
            <a:off x="4198945" y="1197699"/>
            <a:ext cx="925431" cy="210170"/>
          </a:xfrm>
          <a:prstGeom prst="rect">
            <a:avLst/>
          </a:prstGeom>
          <a:gradFill>
            <a:gsLst>
              <a:gs pos="0">
                <a:schemeClr val="bg1">
                  <a:lumMod val="95000"/>
                </a:schemeClr>
              </a:gs>
              <a:gs pos="100000">
                <a:schemeClr val="bg2"/>
              </a:gs>
            </a:gsLst>
            <a:lin ang="5400000" scaled="1"/>
          </a:gradFill>
          <a:ln>
            <a:solidFill>
              <a:schemeClr val="tx2">
                <a:alpha val="15155"/>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TLC</a:t>
            </a:r>
          </a:p>
        </p:txBody>
      </p:sp>
      <p:sp>
        <p:nvSpPr>
          <p:cNvPr id="23" name="Rectangle 22">
            <a:extLst>
              <a:ext uri="{FF2B5EF4-FFF2-40B4-BE49-F238E27FC236}">
                <a16:creationId xmlns:a16="http://schemas.microsoft.com/office/drawing/2014/main" id="{CEA2FCF2-0D90-DDA0-E524-5969C0B96400}"/>
              </a:ext>
            </a:extLst>
          </p:cNvPr>
          <p:cNvSpPr/>
          <p:nvPr/>
        </p:nvSpPr>
        <p:spPr>
          <a:xfrm>
            <a:off x="5379015" y="1197699"/>
            <a:ext cx="925431" cy="210170"/>
          </a:xfrm>
          <a:prstGeom prst="rect">
            <a:avLst/>
          </a:prstGeom>
          <a:gradFill>
            <a:gsLst>
              <a:gs pos="0">
                <a:schemeClr val="bg1">
                  <a:lumMod val="95000"/>
                </a:schemeClr>
              </a:gs>
              <a:gs pos="100000">
                <a:schemeClr val="bg2"/>
              </a:gs>
            </a:gsLst>
            <a:lin ang="5400000" scaled="1"/>
          </a:gradFill>
          <a:ln>
            <a:solidFill>
              <a:schemeClr val="tx2">
                <a:alpha val="15155"/>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QLC</a:t>
            </a:r>
          </a:p>
        </p:txBody>
      </p:sp>
      <p:sp>
        <p:nvSpPr>
          <p:cNvPr id="24" name="Rectangle 23">
            <a:extLst>
              <a:ext uri="{FF2B5EF4-FFF2-40B4-BE49-F238E27FC236}">
                <a16:creationId xmlns:a16="http://schemas.microsoft.com/office/drawing/2014/main" id="{21FE5E0A-77E8-5508-96EA-6EC671FE1BBE}"/>
              </a:ext>
            </a:extLst>
          </p:cNvPr>
          <p:cNvSpPr/>
          <p:nvPr/>
        </p:nvSpPr>
        <p:spPr>
          <a:xfrm>
            <a:off x="6530452" y="1212550"/>
            <a:ext cx="925431" cy="210170"/>
          </a:xfrm>
          <a:prstGeom prst="rect">
            <a:avLst/>
          </a:prstGeom>
          <a:gradFill>
            <a:gsLst>
              <a:gs pos="0">
                <a:schemeClr val="bg1">
                  <a:lumMod val="95000"/>
                </a:schemeClr>
              </a:gs>
              <a:gs pos="100000">
                <a:schemeClr val="bg2"/>
              </a:gs>
            </a:gsLst>
            <a:lin ang="5400000" scaled="1"/>
          </a:gradFill>
          <a:ln>
            <a:solidFill>
              <a:schemeClr val="tx2">
                <a:alpha val="15155"/>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QLC</a:t>
            </a:r>
          </a:p>
        </p:txBody>
      </p:sp>
      <p:sp>
        <p:nvSpPr>
          <p:cNvPr id="25" name="Rectangle 24">
            <a:extLst>
              <a:ext uri="{FF2B5EF4-FFF2-40B4-BE49-F238E27FC236}">
                <a16:creationId xmlns:a16="http://schemas.microsoft.com/office/drawing/2014/main" id="{BAC13E51-B958-A374-462B-071DBA8FE539}"/>
              </a:ext>
            </a:extLst>
          </p:cNvPr>
          <p:cNvSpPr/>
          <p:nvPr/>
        </p:nvSpPr>
        <p:spPr>
          <a:xfrm>
            <a:off x="7790381" y="1212550"/>
            <a:ext cx="925431" cy="210170"/>
          </a:xfrm>
          <a:prstGeom prst="rect">
            <a:avLst/>
          </a:prstGeom>
          <a:gradFill>
            <a:gsLst>
              <a:gs pos="0">
                <a:schemeClr val="bg1">
                  <a:lumMod val="95000"/>
                </a:schemeClr>
              </a:gs>
              <a:gs pos="100000">
                <a:schemeClr val="bg2"/>
              </a:gs>
            </a:gsLst>
            <a:lin ang="5400000" scaled="1"/>
          </a:gradFill>
          <a:ln>
            <a:solidFill>
              <a:schemeClr val="tx2">
                <a:alpha val="15155"/>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Hybrid</a:t>
            </a:r>
          </a:p>
        </p:txBody>
      </p:sp>
      <p:sp>
        <p:nvSpPr>
          <p:cNvPr id="26" name="Rectangle 25">
            <a:extLst>
              <a:ext uri="{FF2B5EF4-FFF2-40B4-BE49-F238E27FC236}">
                <a16:creationId xmlns:a16="http://schemas.microsoft.com/office/drawing/2014/main" id="{2F78F0F0-D602-F437-5B70-F1222E2D17A8}"/>
              </a:ext>
            </a:extLst>
          </p:cNvPr>
          <p:cNvSpPr/>
          <p:nvPr/>
        </p:nvSpPr>
        <p:spPr>
          <a:xfrm>
            <a:off x="667467" y="1186965"/>
            <a:ext cx="925431" cy="210170"/>
          </a:xfrm>
          <a:prstGeom prst="rect">
            <a:avLst/>
          </a:prstGeom>
          <a:gradFill>
            <a:gsLst>
              <a:gs pos="0">
                <a:schemeClr val="bg1">
                  <a:lumMod val="95000"/>
                </a:schemeClr>
              </a:gs>
              <a:gs pos="100000">
                <a:schemeClr val="bg2"/>
              </a:gs>
            </a:gsLst>
            <a:lin ang="5400000" scaled="1"/>
          </a:gradFill>
          <a:ln>
            <a:solidFill>
              <a:schemeClr val="tx2">
                <a:alpha val="15155"/>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TLC</a:t>
            </a:r>
          </a:p>
        </p:txBody>
      </p:sp>
    </p:spTree>
    <p:extLst>
      <p:ext uri="{BB962C8B-B14F-4D97-AF65-F5344CB8AC3E}">
        <p14:creationId xmlns:p14="http://schemas.microsoft.com/office/powerpoint/2010/main" val="3853216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E97125-727C-F449-3EB0-BFD3664F16F5}"/>
              </a:ext>
            </a:extLst>
          </p:cNvPr>
          <p:cNvSpPr>
            <a:spLocks noGrp="1"/>
          </p:cNvSpPr>
          <p:nvPr>
            <p:ph type="body" sz="quarter" idx="11"/>
          </p:nvPr>
        </p:nvSpPr>
        <p:spPr/>
        <p:txBody>
          <a:bodyPr/>
          <a:lstStyle/>
          <a:p>
            <a:r>
              <a:rPr lang="en-US" dirty="0"/>
              <a:t>With DDN Analyze Live Workloads and Full History</a:t>
            </a:r>
          </a:p>
        </p:txBody>
      </p:sp>
      <p:pic>
        <p:nvPicPr>
          <p:cNvPr id="12" name="Picture 11">
            <a:extLst>
              <a:ext uri="{FF2B5EF4-FFF2-40B4-BE49-F238E27FC236}">
                <a16:creationId xmlns:a16="http://schemas.microsoft.com/office/drawing/2014/main" id="{88BCF365-8997-8273-CFC2-7C366D7307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112" y="1175586"/>
            <a:ext cx="4033699" cy="3379785"/>
          </a:xfrm>
          <a:prstGeom prst="rect">
            <a:avLst/>
          </a:prstGeom>
        </p:spPr>
      </p:pic>
      <p:pic>
        <p:nvPicPr>
          <p:cNvPr id="4" name="jobstat_first">
            <a:hlinkClick r:id="" action="ppaction://media"/>
            <a:extLst>
              <a:ext uri="{FF2B5EF4-FFF2-40B4-BE49-F238E27FC236}">
                <a16:creationId xmlns:a16="http://schemas.microsoft.com/office/drawing/2014/main" id="{B8FEDD82-5595-52AE-59C7-604B8E468BC0}"/>
              </a:ext>
            </a:extLst>
          </p:cNvPr>
          <p:cNvPicPr>
            <a:picLocks noChangeAspect="1"/>
          </p:cNvPicPr>
          <p:nvPr>
            <a:videoFile r:link="rId1"/>
            <p:extLst>
              <p:ext uri="{DAA4B4D4-6D71-4841-9C94-3DE7FCFB9230}">
                <p14:media xmlns:p14="http://schemas.microsoft.com/office/powerpoint/2010/main" r:embed="rId2">
                  <p14:trim st="8031" end="11645"/>
                </p14:media>
              </p:ext>
            </p:extLst>
          </p:nvPr>
        </p:nvPicPr>
        <p:blipFill>
          <a:blip r:embed="rId5"/>
          <a:stretch>
            <a:fillRect/>
          </a:stretch>
        </p:blipFill>
        <p:spPr>
          <a:xfrm>
            <a:off x="789019" y="1285079"/>
            <a:ext cx="3876763" cy="2309413"/>
          </a:xfrm>
          <a:prstGeom prst="rect">
            <a:avLst/>
          </a:prstGeom>
        </p:spPr>
      </p:pic>
      <p:pic>
        <p:nvPicPr>
          <p:cNvPr id="5" name="Picture 4">
            <a:extLst>
              <a:ext uri="{FF2B5EF4-FFF2-40B4-BE49-F238E27FC236}">
                <a16:creationId xmlns:a16="http://schemas.microsoft.com/office/drawing/2014/main" id="{AB375966-70A5-C56D-BD23-085B1917DC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2799" y="1175586"/>
            <a:ext cx="4033699" cy="3379785"/>
          </a:xfrm>
          <a:prstGeom prst="rect">
            <a:avLst/>
          </a:prstGeom>
        </p:spPr>
      </p:pic>
      <p:pic>
        <p:nvPicPr>
          <p:cNvPr id="7" name="Picture 6">
            <a:extLst>
              <a:ext uri="{FF2B5EF4-FFF2-40B4-BE49-F238E27FC236}">
                <a16:creationId xmlns:a16="http://schemas.microsoft.com/office/drawing/2014/main" id="{B4B03ABB-B9F6-D865-1290-BE004C198406}"/>
              </a:ext>
            </a:extLst>
          </p:cNvPr>
          <p:cNvPicPr>
            <a:picLocks noChangeAspect="1"/>
          </p:cNvPicPr>
          <p:nvPr/>
        </p:nvPicPr>
        <p:blipFill>
          <a:blip r:embed="rId6"/>
          <a:stretch>
            <a:fillRect/>
          </a:stretch>
        </p:blipFill>
        <p:spPr>
          <a:xfrm>
            <a:off x="5045702" y="1343770"/>
            <a:ext cx="3720611" cy="2250721"/>
          </a:xfrm>
          <a:prstGeom prst="rect">
            <a:avLst/>
          </a:prstGeom>
        </p:spPr>
      </p:pic>
      <p:sp>
        <p:nvSpPr>
          <p:cNvPr id="10" name="Right Arrow 9">
            <a:extLst>
              <a:ext uri="{FF2B5EF4-FFF2-40B4-BE49-F238E27FC236}">
                <a16:creationId xmlns:a16="http://schemas.microsoft.com/office/drawing/2014/main" id="{439C9FEA-C922-E9AD-C938-195488F55C15}"/>
              </a:ext>
            </a:extLst>
          </p:cNvPr>
          <p:cNvSpPr/>
          <p:nvPr/>
        </p:nvSpPr>
        <p:spPr>
          <a:xfrm>
            <a:off x="172679" y="3100213"/>
            <a:ext cx="2658421" cy="391067"/>
          </a:xfrm>
          <a:prstGeom prst="rightArrow">
            <a:avLst>
              <a:gd name="adj1" fmla="val 100000"/>
              <a:gd name="adj2" fmla="val 50000"/>
            </a:avLst>
          </a:prstGeom>
          <a:gradFill>
            <a:gsLst>
              <a:gs pos="0">
                <a:schemeClr val="bg1">
                  <a:lumMod val="75000"/>
                </a:schemeClr>
              </a:gs>
              <a:gs pos="100000">
                <a:schemeClr val="bg2"/>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Real Time Job Monitoring</a:t>
            </a:r>
          </a:p>
        </p:txBody>
      </p:sp>
      <p:sp>
        <p:nvSpPr>
          <p:cNvPr id="11" name="Right Arrow 10">
            <a:extLst>
              <a:ext uri="{FF2B5EF4-FFF2-40B4-BE49-F238E27FC236}">
                <a16:creationId xmlns:a16="http://schemas.microsoft.com/office/drawing/2014/main" id="{5730DAB4-5359-0A3F-3111-FB5EF1856991}"/>
              </a:ext>
            </a:extLst>
          </p:cNvPr>
          <p:cNvSpPr/>
          <p:nvPr/>
        </p:nvSpPr>
        <p:spPr>
          <a:xfrm>
            <a:off x="3389600" y="3673343"/>
            <a:ext cx="2658421" cy="391067"/>
          </a:xfrm>
          <a:prstGeom prst="rightArrow">
            <a:avLst>
              <a:gd name="adj1" fmla="val 100000"/>
              <a:gd name="adj2" fmla="val 50000"/>
            </a:avLst>
          </a:prstGeom>
          <a:gradFill>
            <a:gsLst>
              <a:gs pos="0">
                <a:schemeClr val="bg1">
                  <a:lumMod val="75000"/>
                </a:schemeClr>
              </a:gs>
              <a:gs pos="100000">
                <a:schemeClr val="bg2"/>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Historical Job Analysis</a:t>
            </a:r>
            <a:r>
              <a:rPr lang="en-US" baseline="30000" dirty="0">
                <a:solidFill>
                  <a:schemeClr val="tx1"/>
                </a:solidFill>
              </a:rPr>
              <a:t>1</a:t>
            </a:r>
            <a:endParaRPr lang="en-US" dirty="0">
              <a:solidFill>
                <a:schemeClr val="tx1"/>
              </a:solidFill>
            </a:endParaRPr>
          </a:p>
        </p:txBody>
      </p:sp>
      <p:sp>
        <p:nvSpPr>
          <p:cNvPr id="13" name="TextBox 12">
            <a:extLst>
              <a:ext uri="{FF2B5EF4-FFF2-40B4-BE49-F238E27FC236}">
                <a16:creationId xmlns:a16="http://schemas.microsoft.com/office/drawing/2014/main" id="{70F2E4D1-E19C-72DA-8245-7195E64AC1E8}"/>
              </a:ext>
            </a:extLst>
          </p:cNvPr>
          <p:cNvSpPr txBox="1"/>
          <p:nvPr/>
        </p:nvSpPr>
        <p:spPr>
          <a:xfrm>
            <a:off x="6641134" y="4735729"/>
            <a:ext cx="2265364" cy="300082"/>
          </a:xfrm>
          <a:prstGeom prst="rect">
            <a:avLst/>
          </a:prstGeom>
          <a:noFill/>
        </p:spPr>
        <p:txBody>
          <a:bodyPr wrap="none" rtlCol="0">
            <a:spAutoFit/>
          </a:bodyPr>
          <a:lstStyle/>
          <a:p>
            <a:r>
              <a:rPr lang="en-US" dirty="0"/>
              <a:t>1 – DDN Insight 4.3 – H1 2023</a:t>
            </a:r>
          </a:p>
        </p:txBody>
      </p:sp>
      <p:sp>
        <p:nvSpPr>
          <p:cNvPr id="14" name="TextBox 13">
            <a:extLst>
              <a:ext uri="{FF2B5EF4-FFF2-40B4-BE49-F238E27FC236}">
                <a16:creationId xmlns:a16="http://schemas.microsoft.com/office/drawing/2014/main" id="{EF44D3B5-949C-E82A-4C8E-08745CE3654C}"/>
              </a:ext>
            </a:extLst>
          </p:cNvPr>
          <p:cNvSpPr txBox="1"/>
          <p:nvPr/>
        </p:nvSpPr>
        <p:spPr>
          <a:xfrm>
            <a:off x="3464188" y="4744528"/>
            <a:ext cx="1332416" cy="300082"/>
          </a:xfrm>
          <a:prstGeom prst="rect">
            <a:avLst/>
          </a:prstGeom>
          <a:noFill/>
        </p:spPr>
        <p:txBody>
          <a:bodyPr wrap="none" rtlCol="0">
            <a:spAutoFit/>
          </a:bodyPr>
          <a:lstStyle/>
          <a:p>
            <a:r>
              <a:rPr lang="en-US" b="1" dirty="0"/>
              <a:t>DDN NDA ONLY</a:t>
            </a:r>
          </a:p>
        </p:txBody>
      </p:sp>
    </p:spTree>
    <p:extLst>
      <p:ext uri="{BB962C8B-B14F-4D97-AF65-F5344CB8AC3E}">
        <p14:creationId xmlns:p14="http://schemas.microsoft.com/office/powerpoint/2010/main" val="130401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E97125-727C-F449-3EB0-BFD3664F16F5}"/>
              </a:ext>
            </a:extLst>
          </p:cNvPr>
          <p:cNvSpPr>
            <a:spLocks noGrp="1"/>
          </p:cNvSpPr>
          <p:nvPr>
            <p:ph type="body" sz="quarter" idx="11"/>
          </p:nvPr>
        </p:nvSpPr>
        <p:spPr/>
        <p:txBody>
          <a:bodyPr/>
          <a:lstStyle/>
          <a:p>
            <a:r>
              <a:rPr lang="en-US" dirty="0"/>
              <a:t>Prometheus Exporters Enable Open Integration</a:t>
            </a:r>
          </a:p>
        </p:txBody>
      </p:sp>
      <p:pic>
        <p:nvPicPr>
          <p:cNvPr id="12" name="Picture 11">
            <a:extLst>
              <a:ext uri="{FF2B5EF4-FFF2-40B4-BE49-F238E27FC236}">
                <a16:creationId xmlns:a16="http://schemas.microsoft.com/office/drawing/2014/main" id="{88BCF365-8997-8273-CFC2-7C366D730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112" y="1175586"/>
            <a:ext cx="4033699" cy="3379785"/>
          </a:xfrm>
          <a:prstGeom prst="rect">
            <a:avLst/>
          </a:prstGeom>
        </p:spPr>
      </p:pic>
      <p:pic>
        <p:nvPicPr>
          <p:cNvPr id="5" name="Picture 4">
            <a:extLst>
              <a:ext uri="{FF2B5EF4-FFF2-40B4-BE49-F238E27FC236}">
                <a16:creationId xmlns:a16="http://schemas.microsoft.com/office/drawing/2014/main" id="{AB375966-70A5-C56D-BD23-085B1917DC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2799" y="1175586"/>
            <a:ext cx="4033699" cy="3379785"/>
          </a:xfrm>
          <a:prstGeom prst="rect">
            <a:avLst/>
          </a:prstGeom>
        </p:spPr>
      </p:pic>
      <p:pic>
        <p:nvPicPr>
          <p:cNvPr id="2" name="Picture 1">
            <a:extLst>
              <a:ext uri="{FF2B5EF4-FFF2-40B4-BE49-F238E27FC236}">
                <a16:creationId xmlns:a16="http://schemas.microsoft.com/office/drawing/2014/main" id="{074F6A2A-D568-FF33-1255-18FEC9D03D0F}"/>
              </a:ext>
            </a:extLst>
          </p:cNvPr>
          <p:cNvPicPr>
            <a:picLocks noChangeAspect="1"/>
          </p:cNvPicPr>
          <p:nvPr/>
        </p:nvPicPr>
        <p:blipFill>
          <a:blip r:embed="rId3"/>
          <a:stretch>
            <a:fillRect/>
          </a:stretch>
        </p:blipFill>
        <p:spPr>
          <a:xfrm>
            <a:off x="821618" y="1319804"/>
            <a:ext cx="3750381" cy="2233483"/>
          </a:xfrm>
          <a:prstGeom prst="rect">
            <a:avLst/>
          </a:prstGeom>
        </p:spPr>
      </p:pic>
      <p:pic>
        <p:nvPicPr>
          <p:cNvPr id="6" name="Picture 5">
            <a:extLst>
              <a:ext uri="{FF2B5EF4-FFF2-40B4-BE49-F238E27FC236}">
                <a16:creationId xmlns:a16="http://schemas.microsoft.com/office/drawing/2014/main" id="{6AE68526-167C-AD29-225A-570015F3091B}"/>
              </a:ext>
            </a:extLst>
          </p:cNvPr>
          <p:cNvPicPr>
            <a:picLocks noChangeAspect="1"/>
          </p:cNvPicPr>
          <p:nvPr/>
        </p:nvPicPr>
        <p:blipFill>
          <a:blip r:embed="rId4"/>
          <a:stretch>
            <a:fillRect/>
          </a:stretch>
        </p:blipFill>
        <p:spPr>
          <a:xfrm>
            <a:off x="5045702" y="1319804"/>
            <a:ext cx="3706807" cy="2233483"/>
          </a:xfrm>
          <a:prstGeom prst="rect">
            <a:avLst/>
          </a:prstGeom>
        </p:spPr>
      </p:pic>
      <p:sp>
        <p:nvSpPr>
          <p:cNvPr id="10" name="Right Arrow 9">
            <a:extLst>
              <a:ext uri="{FF2B5EF4-FFF2-40B4-BE49-F238E27FC236}">
                <a16:creationId xmlns:a16="http://schemas.microsoft.com/office/drawing/2014/main" id="{439C9FEA-C922-E9AD-C938-195488F55C15}"/>
              </a:ext>
            </a:extLst>
          </p:cNvPr>
          <p:cNvSpPr/>
          <p:nvPr/>
        </p:nvSpPr>
        <p:spPr>
          <a:xfrm>
            <a:off x="172679" y="3100213"/>
            <a:ext cx="2658421" cy="391067"/>
          </a:xfrm>
          <a:prstGeom prst="rightArrow">
            <a:avLst>
              <a:gd name="adj1" fmla="val 100000"/>
              <a:gd name="adj2" fmla="val 50000"/>
            </a:avLst>
          </a:prstGeom>
          <a:gradFill>
            <a:gsLst>
              <a:gs pos="0">
                <a:schemeClr val="bg1">
                  <a:lumMod val="75000"/>
                </a:schemeClr>
              </a:gs>
              <a:gs pos="100000">
                <a:schemeClr val="bg2"/>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Real Time Job Monitoring</a:t>
            </a:r>
          </a:p>
        </p:txBody>
      </p:sp>
      <p:sp>
        <p:nvSpPr>
          <p:cNvPr id="8" name="TextBox 7">
            <a:extLst>
              <a:ext uri="{FF2B5EF4-FFF2-40B4-BE49-F238E27FC236}">
                <a16:creationId xmlns:a16="http://schemas.microsoft.com/office/drawing/2014/main" id="{E8A193E7-5DAB-BE85-8148-1E9191B332FC}"/>
              </a:ext>
            </a:extLst>
          </p:cNvPr>
          <p:cNvSpPr txBox="1"/>
          <p:nvPr/>
        </p:nvSpPr>
        <p:spPr>
          <a:xfrm>
            <a:off x="6230047" y="4756331"/>
            <a:ext cx="2725426" cy="300082"/>
          </a:xfrm>
          <a:prstGeom prst="rect">
            <a:avLst/>
          </a:prstGeom>
          <a:noFill/>
        </p:spPr>
        <p:txBody>
          <a:bodyPr wrap="none" rtlCol="0">
            <a:spAutoFit/>
          </a:bodyPr>
          <a:lstStyle/>
          <a:p>
            <a:r>
              <a:rPr lang="en-US" dirty="0"/>
              <a:t>Preview Available Now, GA H1 2024</a:t>
            </a:r>
          </a:p>
        </p:txBody>
      </p:sp>
      <p:sp>
        <p:nvSpPr>
          <p:cNvPr id="9" name="TextBox 8">
            <a:extLst>
              <a:ext uri="{FF2B5EF4-FFF2-40B4-BE49-F238E27FC236}">
                <a16:creationId xmlns:a16="http://schemas.microsoft.com/office/drawing/2014/main" id="{EA697D80-E9E6-0EF9-4952-835F8DFAAF22}"/>
              </a:ext>
            </a:extLst>
          </p:cNvPr>
          <p:cNvSpPr txBox="1"/>
          <p:nvPr/>
        </p:nvSpPr>
        <p:spPr>
          <a:xfrm>
            <a:off x="3464188" y="4744528"/>
            <a:ext cx="1332416" cy="300082"/>
          </a:xfrm>
          <a:prstGeom prst="rect">
            <a:avLst/>
          </a:prstGeom>
          <a:noFill/>
        </p:spPr>
        <p:txBody>
          <a:bodyPr wrap="none" rtlCol="0">
            <a:spAutoFit/>
          </a:bodyPr>
          <a:lstStyle/>
          <a:p>
            <a:r>
              <a:rPr lang="en-US" b="1" dirty="0"/>
              <a:t>DDN NDA ONLY</a:t>
            </a:r>
          </a:p>
        </p:txBody>
      </p:sp>
    </p:spTree>
    <p:extLst>
      <p:ext uri="{BB962C8B-B14F-4D97-AF65-F5344CB8AC3E}">
        <p14:creationId xmlns:p14="http://schemas.microsoft.com/office/powerpoint/2010/main" val="382458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6;p5">
            <a:extLst>
              <a:ext uri="{FF2B5EF4-FFF2-40B4-BE49-F238E27FC236}">
                <a16:creationId xmlns:a16="http://schemas.microsoft.com/office/drawing/2014/main" id="{3C2A522E-D35A-E85F-D81E-7B67003B62DB}"/>
              </a:ext>
            </a:extLst>
          </p:cNvPr>
          <p:cNvSpPr txBox="1"/>
          <p:nvPr/>
        </p:nvSpPr>
        <p:spPr>
          <a:xfrm>
            <a:off x="4980436" y="3584874"/>
            <a:ext cx="3857447" cy="346090"/>
          </a:xfrm>
          <a:prstGeom prst="rect">
            <a:avLst/>
          </a:prstGeom>
          <a:noFill/>
          <a:ln>
            <a:noFill/>
          </a:ln>
        </p:spPr>
        <p:txBody>
          <a:bodyPr spcFirstLastPara="1" wrap="square" lIns="68569" tIns="34275" rIns="68569" bIns="34275" anchor="t" anchorCtr="0">
            <a:spAutoFit/>
          </a:bodyPr>
          <a:lstStyle/>
          <a:p>
            <a:r>
              <a:rPr lang="en-US" sz="1799">
                <a:solidFill>
                  <a:srgbClr val="000000"/>
                </a:solidFill>
                <a:latin typeface="Roboto"/>
                <a:ea typeface="Roboto"/>
                <a:cs typeface="Roboto"/>
                <a:sym typeface="Roboto"/>
              </a:rPr>
              <a:t>“</a:t>
            </a:r>
            <a:endParaRPr sz="1799">
              <a:solidFill>
                <a:schemeClr val="dk1"/>
              </a:solidFill>
              <a:latin typeface="Calibri"/>
              <a:ea typeface="Calibri"/>
              <a:cs typeface="Calibri"/>
              <a:sym typeface="Calibri"/>
            </a:endParaRPr>
          </a:p>
        </p:txBody>
      </p:sp>
      <p:pic>
        <p:nvPicPr>
          <p:cNvPr id="13" name="Picture 12" descr="A close-up of a computer server&#10;&#10;Description automatically generated with low confidence">
            <a:extLst>
              <a:ext uri="{FF2B5EF4-FFF2-40B4-BE49-F238E27FC236}">
                <a16:creationId xmlns:a16="http://schemas.microsoft.com/office/drawing/2014/main" id="{82F5F225-5B1F-D2D9-463E-FF4461D86C60}"/>
              </a:ext>
            </a:extLst>
          </p:cNvPr>
          <p:cNvPicPr>
            <a:picLocks noChangeAspect="1"/>
          </p:cNvPicPr>
          <p:nvPr/>
        </p:nvPicPr>
        <p:blipFill>
          <a:blip r:embed="rId2"/>
          <a:stretch>
            <a:fillRect/>
          </a:stretch>
        </p:blipFill>
        <p:spPr>
          <a:xfrm>
            <a:off x="1152940" y="1345480"/>
            <a:ext cx="6527210" cy="3671556"/>
          </a:xfrm>
          <a:prstGeom prst="rect">
            <a:avLst/>
          </a:prstGeom>
        </p:spPr>
      </p:pic>
      <p:sp>
        <p:nvSpPr>
          <p:cNvPr id="14" name="TextBox 13">
            <a:extLst>
              <a:ext uri="{FF2B5EF4-FFF2-40B4-BE49-F238E27FC236}">
                <a16:creationId xmlns:a16="http://schemas.microsoft.com/office/drawing/2014/main" id="{473FC455-9B5D-E9D4-3433-AF3C5728ECC6}"/>
              </a:ext>
            </a:extLst>
          </p:cNvPr>
          <p:cNvSpPr txBox="1"/>
          <p:nvPr/>
        </p:nvSpPr>
        <p:spPr>
          <a:xfrm>
            <a:off x="503896" y="560650"/>
            <a:ext cx="7825298" cy="784830"/>
          </a:xfrm>
          <a:prstGeom prst="rect">
            <a:avLst/>
          </a:prstGeom>
          <a:noFill/>
        </p:spPr>
        <p:txBody>
          <a:bodyPr wrap="square" rtlCol="0">
            <a:spAutoFit/>
          </a:bodyPr>
          <a:lstStyle/>
          <a:p>
            <a:pPr algn="ctr"/>
            <a:r>
              <a:rPr lang="en-US" sz="2250" b="1" dirty="0">
                <a:solidFill>
                  <a:srgbClr val="C00000"/>
                </a:solidFill>
              </a:rPr>
              <a:t>DDN Makes the Storage Which Drives Advances in AI, HPC, Life Sciences, Finance, Autonomous Cars at Any Scale</a:t>
            </a:r>
            <a:endParaRPr lang="en-US" sz="1800" b="1" dirty="0">
              <a:solidFill>
                <a:srgbClr val="C00000"/>
              </a:solidFill>
            </a:endParaRPr>
          </a:p>
        </p:txBody>
      </p:sp>
      <p:sp>
        <p:nvSpPr>
          <p:cNvPr id="15" name="TextBox 14">
            <a:extLst>
              <a:ext uri="{FF2B5EF4-FFF2-40B4-BE49-F238E27FC236}">
                <a16:creationId xmlns:a16="http://schemas.microsoft.com/office/drawing/2014/main" id="{25CC5763-3913-657E-8292-7E4FDD0997DD}"/>
              </a:ext>
            </a:extLst>
          </p:cNvPr>
          <p:cNvSpPr txBox="1"/>
          <p:nvPr/>
        </p:nvSpPr>
        <p:spPr>
          <a:xfrm>
            <a:off x="305614" y="4507166"/>
            <a:ext cx="8294829" cy="369332"/>
          </a:xfrm>
          <a:prstGeom prst="rect">
            <a:avLst/>
          </a:prstGeom>
          <a:noFill/>
        </p:spPr>
        <p:txBody>
          <a:bodyPr wrap="square" rtlCol="0">
            <a:spAutoFit/>
          </a:bodyPr>
          <a:lstStyle/>
          <a:p>
            <a:pPr algn="ctr"/>
            <a:r>
              <a:rPr lang="en-US" sz="1800" b="1" dirty="0">
                <a:solidFill>
                  <a:schemeClr val="bg1"/>
                </a:solidFill>
              </a:rPr>
              <a:t>10X Faster. 10X More Capacity. 10X Less Power and Footprint</a:t>
            </a:r>
          </a:p>
        </p:txBody>
      </p:sp>
    </p:spTree>
    <p:extLst>
      <p:ext uri="{BB962C8B-B14F-4D97-AF65-F5344CB8AC3E}">
        <p14:creationId xmlns:p14="http://schemas.microsoft.com/office/powerpoint/2010/main" val="888287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98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A07BF-103C-BC2D-F73D-D44326D1234D}"/>
              </a:ext>
            </a:extLst>
          </p:cNvPr>
          <p:cNvSpPr>
            <a:spLocks noGrp="1"/>
          </p:cNvSpPr>
          <p:nvPr>
            <p:ph type="body" idx="15"/>
          </p:nvPr>
        </p:nvSpPr>
        <p:spPr>
          <a:xfrm>
            <a:off x="575110" y="1819492"/>
            <a:ext cx="7739148" cy="2619252"/>
          </a:xfrm>
        </p:spPr>
        <p:txBody>
          <a:bodyPr>
            <a:normAutofit/>
          </a:bodyPr>
          <a:lstStyle/>
          <a:p>
            <a:pPr marL="19685"/>
            <a:endParaRPr lang="en-US" sz="1600" dirty="0">
              <a:solidFill>
                <a:srgbClr val="1F2323"/>
              </a:solidFill>
              <a:latin typeface="+mn-lt"/>
              <a:ea typeface="Source Sans Pro"/>
            </a:endParaRPr>
          </a:p>
          <a:p>
            <a:pPr marL="285750" marR="0" lvl="0" indent="-285750">
              <a:spcBef>
                <a:spcPts val="0"/>
              </a:spcBef>
              <a:spcAft>
                <a:spcPts val="550"/>
              </a:spcAft>
              <a:buFont typeface="Arial" panose="020B0604020202020204" pitchFamily="34" charset="0"/>
              <a:buChar char="•"/>
            </a:pPr>
            <a:r>
              <a:rPr lang="en-GB" sz="1600" dirty="0">
                <a:solidFill>
                  <a:srgbClr val="C00000"/>
                </a:solidFill>
                <a:latin typeface="+mn-lt"/>
                <a:ea typeface="Times New Roman" panose="02020603050405020304" pitchFamily="18" charset="0"/>
                <a:cs typeface="Calibri" panose="020F0502020204030204" pitchFamily="34" charset="0"/>
              </a:rPr>
              <a:t>Revolutionizes </a:t>
            </a:r>
            <a:r>
              <a:rPr lang="en-GB" sz="1600" dirty="0">
                <a:solidFill>
                  <a:srgbClr val="C00000"/>
                </a:solidFill>
                <a:effectLst/>
                <a:latin typeface="+mn-lt"/>
                <a:ea typeface="Times New Roman" panose="02020603050405020304" pitchFamily="18" charset="0"/>
                <a:cs typeface="Calibri" panose="020F0502020204030204" pitchFamily="34" charset="0"/>
              </a:rPr>
              <a:t>chatbots</a:t>
            </a:r>
          </a:p>
          <a:p>
            <a:pPr marL="285750" marR="0" lvl="0" indent="-285750">
              <a:spcBef>
                <a:spcPts val="0"/>
              </a:spcBef>
              <a:spcAft>
                <a:spcPts val="550"/>
              </a:spcAft>
              <a:buFont typeface="Arial" panose="020B0604020202020204" pitchFamily="34" charset="0"/>
              <a:buChar char="•"/>
            </a:pPr>
            <a:r>
              <a:rPr lang="en-GB" sz="1600" dirty="0">
                <a:solidFill>
                  <a:srgbClr val="C00000"/>
                </a:solidFill>
                <a:latin typeface="+mn-lt"/>
                <a:ea typeface="Times New Roman" panose="02020603050405020304" pitchFamily="18" charset="0"/>
                <a:cs typeface="Calibri" panose="020F0502020204030204" pitchFamily="34" charset="0"/>
              </a:rPr>
              <a:t>Drives value in </a:t>
            </a:r>
            <a:r>
              <a:rPr lang="en-GB" sz="1600" dirty="0">
                <a:solidFill>
                  <a:srgbClr val="C00000"/>
                </a:solidFill>
                <a:effectLst/>
                <a:latin typeface="+mn-lt"/>
                <a:ea typeface="Times New Roman" panose="02020603050405020304" pitchFamily="18" charset="0"/>
                <a:cs typeface="Calibri" panose="020F0502020204030204" pitchFamily="34" charset="0"/>
              </a:rPr>
              <a:t>financial services </a:t>
            </a:r>
          </a:p>
          <a:p>
            <a:pPr marL="285750" marR="0" lvl="0" indent="-285750">
              <a:spcBef>
                <a:spcPts val="0"/>
              </a:spcBef>
              <a:spcAft>
                <a:spcPts val="550"/>
              </a:spcAft>
              <a:buFont typeface="Arial" panose="020B0604020202020204" pitchFamily="34" charset="0"/>
              <a:buChar char="•"/>
            </a:pPr>
            <a:r>
              <a:rPr lang="en-GB" sz="1600" dirty="0">
                <a:solidFill>
                  <a:srgbClr val="C00000"/>
                </a:solidFill>
                <a:effectLst/>
                <a:latin typeface="+mn-lt"/>
                <a:ea typeface="Times New Roman" panose="02020603050405020304" pitchFamily="18" charset="0"/>
                <a:cs typeface="Calibri" panose="020F0502020204030204" pitchFamily="34" charset="0"/>
              </a:rPr>
              <a:t>Powers autonomous driving</a:t>
            </a:r>
            <a:endParaRPr lang="en-US" sz="1600" dirty="0">
              <a:effectLst/>
              <a:latin typeface="+mn-lt"/>
              <a:ea typeface="Times New Roman" panose="02020603050405020304" pitchFamily="18" charset="0"/>
              <a:cs typeface="Calibri" panose="020F0502020204030204" pitchFamily="34" charset="0"/>
            </a:endParaRPr>
          </a:p>
          <a:p>
            <a:pPr marL="285750" marR="0" lvl="0" indent="-285750">
              <a:spcBef>
                <a:spcPts val="0"/>
              </a:spcBef>
              <a:spcAft>
                <a:spcPts val="550"/>
              </a:spcAft>
              <a:buFont typeface="Arial" panose="020B0604020202020204" pitchFamily="34" charset="0"/>
              <a:buChar char="•"/>
              <a:tabLst>
                <a:tab pos="457200" algn="l"/>
              </a:tabLst>
            </a:pPr>
            <a:r>
              <a:rPr lang="en-GB" sz="1600" dirty="0">
                <a:solidFill>
                  <a:srgbClr val="C00000"/>
                </a:solidFill>
                <a:effectLst/>
                <a:latin typeface="+mn-lt"/>
                <a:ea typeface="Times New Roman" panose="02020603050405020304" pitchFamily="18" charset="0"/>
                <a:cs typeface="Times New Roman" panose="02020603050405020304" pitchFamily="18" charset="0"/>
              </a:rPr>
              <a:t>Enhances personalized health</a:t>
            </a:r>
            <a:endParaRPr lang="en-US" sz="1600" dirty="0">
              <a:effectLst/>
              <a:latin typeface="+mn-lt"/>
              <a:ea typeface="Times New Roman" panose="02020603050405020304" pitchFamily="18" charset="0"/>
              <a:cs typeface="Times New Roman" panose="02020603050405020304" pitchFamily="18" charset="0"/>
            </a:endParaRPr>
          </a:p>
          <a:p>
            <a:pPr marL="285750" marR="0" lvl="0" indent="-285750">
              <a:spcBef>
                <a:spcPts val="0"/>
              </a:spcBef>
              <a:spcAft>
                <a:spcPts val="550"/>
              </a:spcAft>
              <a:buFont typeface="Arial" panose="020B0604020202020204" pitchFamily="34" charset="0"/>
              <a:buChar char="•"/>
              <a:tabLst>
                <a:tab pos="457200" algn="l"/>
              </a:tabLst>
            </a:pPr>
            <a:r>
              <a:rPr lang="en-US" sz="1600" dirty="0">
                <a:solidFill>
                  <a:srgbClr val="C00000"/>
                </a:solidFill>
                <a:latin typeface="+mn-lt"/>
                <a:ea typeface="Times New Roman" panose="02020603050405020304" pitchFamily="18" charset="0"/>
                <a:cs typeface="Times New Roman" panose="02020603050405020304" pitchFamily="18" charset="0"/>
              </a:rPr>
              <a:t>C</a:t>
            </a:r>
            <a:r>
              <a:rPr lang="en-US" sz="1600" dirty="0">
                <a:solidFill>
                  <a:srgbClr val="C00000"/>
                </a:solidFill>
                <a:effectLst/>
                <a:latin typeface="+mn-lt"/>
                <a:ea typeface="Times New Roman" panose="02020603050405020304" pitchFamily="18" charset="0"/>
                <a:cs typeface="Times New Roman" panose="02020603050405020304" pitchFamily="18" charset="0"/>
              </a:rPr>
              <a:t>reates dynamic experiences in gaming</a:t>
            </a:r>
            <a:endParaRPr lang="en-US" sz="1600" dirty="0">
              <a:effectLst/>
              <a:latin typeface="+mn-lt"/>
              <a:ea typeface="Times New Roman" panose="02020603050405020304" pitchFamily="18" charset="0"/>
              <a:cs typeface="Times New Roman" panose="02020603050405020304" pitchFamily="18" charset="0"/>
            </a:endParaRPr>
          </a:p>
          <a:p>
            <a:pPr marL="305435" indent="-285750">
              <a:buFont typeface="Arial" panose="020B0604020202020204" pitchFamily="34" charset="0"/>
              <a:buChar char="•"/>
            </a:pPr>
            <a:endParaRPr lang="en-US" sz="1600" dirty="0">
              <a:latin typeface="+mn-lt"/>
            </a:endParaRPr>
          </a:p>
        </p:txBody>
      </p:sp>
      <p:sp>
        <p:nvSpPr>
          <p:cNvPr id="3" name="Text Placeholder 2">
            <a:extLst>
              <a:ext uri="{FF2B5EF4-FFF2-40B4-BE49-F238E27FC236}">
                <a16:creationId xmlns:a16="http://schemas.microsoft.com/office/drawing/2014/main" id="{7BF6237F-E8D7-4537-AF37-6F2C7C6A4F96}"/>
              </a:ext>
            </a:extLst>
          </p:cNvPr>
          <p:cNvSpPr>
            <a:spLocks noGrp="1"/>
          </p:cNvSpPr>
          <p:nvPr>
            <p:ph type="body" sz="quarter" idx="11"/>
          </p:nvPr>
        </p:nvSpPr>
        <p:spPr/>
        <p:txBody>
          <a:bodyPr/>
          <a:lstStyle/>
          <a:p>
            <a:r>
              <a:rPr lang="en-US" dirty="0">
                <a:latin typeface="Source Sans Pro"/>
                <a:ea typeface="Source Sans Pro"/>
              </a:rPr>
              <a:t>Our Era is Being Reshaped by Accelerated Computing</a:t>
            </a:r>
            <a:endParaRPr lang="en-US" dirty="0">
              <a:solidFill>
                <a:schemeClr val="tx1"/>
              </a:solidFill>
              <a:latin typeface="Source Sans Pro"/>
              <a:ea typeface="Source Sans Pro"/>
            </a:endParaRPr>
          </a:p>
        </p:txBody>
      </p:sp>
      <p:sp>
        <p:nvSpPr>
          <p:cNvPr id="8" name="TextBox 7">
            <a:extLst>
              <a:ext uri="{FF2B5EF4-FFF2-40B4-BE49-F238E27FC236}">
                <a16:creationId xmlns:a16="http://schemas.microsoft.com/office/drawing/2014/main" id="{6D0E4576-EC99-39AB-239B-34993DF58CDB}"/>
              </a:ext>
            </a:extLst>
          </p:cNvPr>
          <p:cNvSpPr txBox="1"/>
          <p:nvPr/>
        </p:nvSpPr>
        <p:spPr>
          <a:xfrm>
            <a:off x="7321863" y="4719234"/>
            <a:ext cx="1630575" cy="246221"/>
          </a:xfrm>
          <a:prstGeom prst="rect">
            <a:avLst/>
          </a:prstGeom>
          <a:noFill/>
        </p:spPr>
        <p:txBody>
          <a:bodyPr wrap="none" rtlCol="0">
            <a:spAutoFit/>
          </a:bodyPr>
          <a:lstStyle/>
          <a:p>
            <a:r>
              <a:rPr lang="en-US" sz="1000" dirty="0"/>
              <a:t>ARK invest: Big Ideas 2023</a:t>
            </a:r>
          </a:p>
        </p:txBody>
      </p:sp>
      <p:sp>
        <p:nvSpPr>
          <p:cNvPr id="10" name="TextBox 9">
            <a:extLst>
              <a:ext uri="{FF2B5EF4-FFF2-40B4-BE49-F238E27FC236}">
                <a16:creationId xmlns:a16="http://schemas.microsoft.com/office/drawing/2014/main" id="{0CCC3AA8-2722-B247-809B-8110F4E7CD81}"/>
              </a:ext>
            </a:extLst>
          </p:cNvPr>
          <p:cNvSpPr txBox="1"/>
          <p:nvPr/>
        </p:nvSpPr>
        <p:spPr>
          <a:xfrm>
            <a:off x="6572214" y="1781855"/>
            <a:ext cx="1912955" cy="2092881"/>
          </a:xfrm>
          <a:prstGeom prst="rect">
            <a:avLst/>
          </a:prstGeom>
          <a:noFill/>
        </p:spPr>
        <p:txBody>
          <a:bodyPr wrap="square">
            <a:spAutoFit/>
          </a:bodyPr>
          <a:lstStyle/>
          <a:p>
            <a:r>
              <a:rPr lang="en-US" sz="1000" dirty="0"/>
              <a:t>Adaptive Robotics</a:t>
            </a:r>
          </a:p>
          <a:p>
            <a:r>
              <a:rPr lang="en-US" sz="1000" dirty="0"/>
              <a:t>3D Printing</a:t>
            </a:r>
          </a:p>
          <a:p>
            <a:r>
              <a:rPr lang="en-US" sz="1000" dirty="0"/>
              <a:t>Precision Therapies</a:t>
            </a:r>
          </a:p>
          <a:p>
            <a:r>
              <a:rPr lang="en-US" sz="1000" dirty="0"/>
              <a:t>Programmable Biology</a:t>
            </a:r>
          </a:p>
          <a:p>
            <a:r>
              <a:rPr lang="en-US" sz="1000" dirty="0"/>
              <a:t>Reusable Rockets</a:t>
            </a:r>
          </a:p>
          <a:p>
            <a:r>
              <a:rPr lang="en-US" sz="1000" dirty="0"/>
              <a:t>Smart contracts</a:t>
            </a:r>
          </a:p>
          <a:p>
            <a:r>
              <a:rPr lang="en-US" sz="1000" dirty="0"/>
              <a:t>Next Gen Cloud</a:t>
            </a:r>
          </a:p>
          <a:p>
            <a:r>
              <a:rPr lang="en-US" sz="1000" dirty="0"/>
              <a:t>Intelligent Devices</a:t>
            </a:r>
          </a:p>
          <a:p>
            <a:r>
              <a:rPr lang="en-US" sz="1000" dirty="0"/>
              <a:t>Cryptocurrencies</a:t>
            </a:r>
          </a:p>
          <a:p>
            <a:r>
              <a:rPr lang="en-US" sz="1000" dirty="0" err="1"/>
              <a:t>Multiomic</a:t>
            </a:r>
            <a:r>
              <a:rPr lang="en-US" sz="1000" dirty="0"/>
              <a:t> Technologies</a:t>
            </a:r>
          </a:p>
          <a:p>
            <a:r>
              <a:rPr lang="en-US" sz="1000" dirty="0"/>
              <a:t>Autonomous Mobility</a:t>
            </a:r>
          </a:p>
          <a:p>
            <a:r>
              <a:rPr lang="en-US" sz="1000" dirty="0"/>
              <a:t>Advanced Battery Systems</a:t>
            </a:r>
          </a:p>
          <a:p>
            <a:r>
              <a:rPr lang="en-US" sz="1000" dirty="0"/>
              <a:t>Digital Wallets</a:t>
            </a:r>
          </a:p>
        </p:txBody>
      </p:sp>
      <p:pic>
        <p:nvPicPr>
          <p:cNvPr id="6" name="Picture 5">
            <a:extLst>
              <a:ext uri="{FF2B5EF4-FFF2-40B4-BE49-F238E27FC236}">
                <a16:creationId xmlns:a16="http://schemas.microsoft.com/office/drawing/2014/main" id="{852ADB8F-1894-9A7A-4757-9CDACB2DEB28}"/>
              </a:ext>
            </a:extLst>
          </p:cNvPr>
          <p:cNvPicPr>
            <a:picLocks noChangeAspect="1"/>
          </p:cNvPicPr>
          <p:nvPr/>
        </p:nvPicPr>
        <p:blipFill>
          <a:blip r:embed="rId3">
            <a:alphaModFix/>
          </a:blip>
          <a:stretch>
            <a:fillRect/>
          </a:stretch>
        </p:blipFill>
        <p:spPr>
          <a:xfrm>
            <a:off x="5271234" y="1305237"/>
            <a:ext cx="3681204" cy="2991748"/>
          </a:xfrm>
          <a:prstGeom prst="rect">
            <a:avLst/>
          </a:prstGeom>
        </p:spPr>
      </p:pic>
    </p:spTree>
    <p:extLst>
      <p:ext uri="{BB962C8B-B14F-4D97-AF65-F5344CB8AC3E}">
        <p14:creationId xmlns:p14="http://schemas.microsoft.com/office/powerpoint/2010/main" val="151130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hape&#10;&#10;Description automatically generated">
            <a:extLst>
              <a:ext uri="{FF2B5EF4-FFF2-40B4-BE49-F238E27FC236}">
                <a16:creationId xmlns:a16="http://schemas.microsoft.com/office/drawing/2014/main" id="{6BB84FC3-5416-6CAD-20CE-086E5A02E641}"/>
              </a:ext>
            </a:extLst>
          </p:cNvPr>
          <p:cNvPicPr>
            <a:picLocks noGrp="1" noChangeAspect="1"/>
          </p:cNvPicPr>
          <p:nvPr>
            <p:ph type="pic" sz="quarter" idx="15"/>
          </p:nvPr>
        </p:nvPicPr>
        <p:blipFill>
          <a:blip r:embed="rId3"/>
          <a:srcRect t="33578" b="33578"/>
          <a:stretch>
            <a:fillRect/>
          </a:stretch>
        </p:blipFill>
        <p:spPr>
          <a:xfrm>
            <a:off x="5814991" y="1039426"/>
            <a:ext cx="2627060" cy="431712"/>
          </a:xfrm>
        </p:spPr>
      </p:pic>
      <p:pic>
        <p:nvPicPr>
          <p:cNvPr id="6" name="Picture Placeholder 5" descr="A person in a suit&#10;&#10;Description automatically generated with medium confidence">
            <a:extLst>
              <a:ext uri="{FF2B5EF4-FFF2-40B4-BE49-F238E27FC236}">
                <a16:creationId xmlns:a16="http://schemas.microsoft.com/office/drawing/2014/main" id="{2EA0CA6C-E61A-08A1-4C59-729E19E78CE7}"/>
              </a:ext>
            </a:extLst>
          </p:cNvPr>
          <p:cNvPicPr>
            <a:picLocks noGrp="1" noChangeAspect="1"/>
          </p:cNvPicPr>
          <p:nvPr>
            <p:ph type="pic" sz="quarter" idx="10"/>
          </p:nvPr>
        </p:nvPicPr>
        <p:blipFill rotWithShape="1">
          <a:blip r:embed="rId4"/>
          <a:srcRect t="3698" b="23115"/>
          <a:stretch/>
        </p:blipFill>
        <p:spPr>
          <a:xfrm>
            <a:off x="951074" y="602586"/>
            <a:ext cx="3384567" cy="3657600"/>
          </a:xfrm>
        </p:spPr>
      </p:pic>
      <p:sp>
        <p:nvSpPr>
          <p:cNvPr id="3" name="Text Placeholder 2">
            <a:extLst>
              <a:ext uri="{FF2B5EF4-FFF2-40B4-BE49-F238E27FC236}">
                <a16:creationId xmlns:a16="http://schemas.microsoft.com/office/drawing/2014/main" id="{362CEC35-F41B-BE4B-A5F5-939CCB2B005A}"/>
              </a:ext>
            </a:extLst>
          </p:cNvPr>
          <p:cNvSpPr>
            <a:spLocks noGrp="1"/>
          </p:cNvSpPr>
          <p:nvPr>
            <p:ph type="body" idx="1"/>
          </p:nvPr>
        </p:nvSpPr>
        <p:spPr>
          <a:xfrm>
            <a:off x="4379977" y="2294107"/>
            <a:ext cx="4062075" cy="1595698"/>
          </a:xfrm>
        </p:spPr>
        <p:txBody>
          <a:bodyPr>
            <a:normAutofit fontScale="92500"/>
          </a:bodyPr>
          <a:lstStyle/>
          <a:p>
            <a:r>
              <a:rPr lang="en-US" sz="2400" dirty="0">
                <a:latin typeface="Source Sans Pro Black" panose="020B0503030403020204" pitchFamily="34" charset="0"/>
              </a:rPr>
              <a:t>I have a very simple statement for you; NVIDIA uses DDN.</a:t>
            </a:r>
          </a:p>
          <a:p>
            <a:r>
              <a:rPr lang="en-US" sz="1400" dirty="0"/>
              <a:t>~ </a:t>
            </a:r>
            <a:r>
              <a:rPr lang="en-US" sz="1400" dirty="0" err="1"/>
              <a:t>Manuvir</a:t>
            </a:r>
            <a:r>
              <a:rPr lang="en-US" sz="1400" dirty="0"/>
              <a:t> Das | Head of Enterprise Computing | NVIDIA</a:t>
            </a:r>
          </a:p>
        </p:txBody>
      </p:sp>
      <p:sp>
        <p:nvSpPr>
          <p:cNvPr id="5" name="TextBox 4">
            <a:extLst>
              <a:ext uri="{FF2B5EF4-FFF2-40B4-BE49-F238E27FC236}">
                <a16:creationId xmlns:a16="http://schemas.microsoft.com/office/drawing/2014/main" id="{84ADA57D-2887-4D3C-B6A7-5EB0F83F25C6}"/>
              </a:ext>
            </a:extLst>
          </p:cNvPr>
          <p:cNvSpPr txBox="1"/>
          <p:nvPr/>
        </p:nvSpPr>
        <p:spPr>
          <a:xfrm>
            <a:off x="1227318" y="4694196"/>
            <a:ext cx="1873883" cy="253838"/>
          </a:xfrm>
          <a:prstGeom prst="rect">
            <a:avLst/>
          </a:prstGeom>
          <a:noFill/>
        </p:spPr>
        <p:txBody>
          <a:bodyPr wrap="square" rtlCol="0">
            <a:spAutoFit/>
          </a:bodyPr>
          <a:lstStyle/>
          <a:p>
            <a:r>
              <a:rPr lang="en-US" sz="1050" dirty="0"/>
              <a:t>DDN Confidential - NDA</a:t>
            </a:r>
          </a:p>
        </p:txBody>
      </p:sp>
      <p:pic>
        <p:nvPicPr>
          <p:cNvPr id="4" name="Picture 3" descr="A red and black logo&#10;&#10;Description automatically generated with low confidence">
            <a:extLst>
              <a:ext uri="{FF2B5EF4-FFF2-40B4-BE49-F238E27FC236}">
                <a16:creationId xmlns:a16="http://schemas.microsoft.com/office/drawing/2014/main" id="{BB29F2CD-EF87-252B-13C5-4F92034BD32E}"/>
              </a:ext>
            </a:extLst>
          </p:cNvPr>
          <p:cNvPicPr>
            <a:picLocks noChangeAspect="1"/>
          </p:cNvPicPr>
          <p:nvPr/>
        </p:nvPicPr>
        <p:blipFill>
          <a:blip r:embed="rId5"/>
          <a:stretch>
            <a:fillRect/>
          </a:stretch>
        </p:blipFill>
        <p:spPr>
          <a:xfrm>
            <a:off x="4021978" y="981527"/>
            <a:ext cx="1554480" cy="547511"/>
          </a:xfrm>
          <a:prstGeom prst="rect">
            <a:avLst/>
          </a:prstGeom>
        </p:spPr>
      </p:pic>
      <p:cxnSp>
        <p:nvCxnSpPr>
          <p:cNvPr id="9" name="Straight Connector 8">
            <a:extLst>
              <a:ext uri="{FF2B5EF4-FFF2-40B4-BE49-F238E27FC236}">
                <a16:creationId xmlns:a16="http://schemas.microsoft.com/office/drawing/2014/main" id="{B9BE49ED-45D8-B2F4-6A98-4BBD16FD27BE}"/>
              </a:ext>
            </a:extLst>
          </p:cNvPr>
          <p:cNvCxnSpPr>
            <a:cxnSpLocks/>
          </p:cNvCxnSpPr>
          <p:nvPr/>
        </p:nvCxnSpPr>
        <p:spPr>
          <a:xfrm>
            <a:off x="5814991" y="906051"/>
            <a:ext cx="0" cy="622987"/>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847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6CDC4B-CB58-262D-69D7-8E03F7762676}"/>
              </a:ext>
            </a:extLst>
          </p:cNvPr>
          <p:cNvSpPr>
            <a:spLocks noGrp="1"/>
          </p:cNvSpPr>
          <p:nvPr>
            <p:ph type="body" idx="15"/>
          </p:nvPr>
        </p:nvSpPr>
        <p:spPr>
          <a:xfrm>
            <a:off x="575109" y="1451872"/>
            <a:ext cx="6016130" cy="2848894"/>
          </a:xfrm>
        </p:spPr>
        <p:txBody>
          <a:bodyPr>
            <a:normAutofit/>
          </a:bodyPr>
          <a:lstStyle/>
          <a:p>
            <a:pPr marL="305990" indent="-285750">
              <a:lnSpc>
                <a:spcPct val="150000"/>
              </a:lnSpc>
              <a:buFont typeface="Arial" panose="020B0604020202020204" pitchFamily="34" charset="0"/>
              <a:buChar char="•"/>
            </a:pPr>
            <a:r>
              <a:rPr lang="en-US" sz="1600" dirty="0"/>
              <a:t>Optimization of AI Models, GPUs, Network, Data Centre</a:t>
            </a:r>
          </a:p>
          <a:p>
            <a:pPr marL="305990" indent="-285750">
              <a:lnSpc>
                <a:spcPct val="150000"/>
              </a:lnSpc>
              <a:buFont typeface="Arial" panose="020B0604020202020204" pitchFamily="34" charset="0"/>
              <a:buChar char="•"/>
            </a:pPr>
            <a:r>
              <a:rPr lang="en-US" sz="1600" dirty="0"/>
              <a:t>Data Management, Data Movement and Storage at Scale</a:t>
            </a:r>
          </a:p>
          <a:p>
            <a:pPr marL="305990" indent="-285750">
              <a:lnSpc>
                <a:spcPct val="150000"/>
              </a:lnSpc>
              <a:buFont typeface="Arial" panose="020B0604020202020204" pitchFamily="34" charset="0"/>
              <a:buChar char="•"/>
            </a:pPr>
            <a:r>
              <a:rPr lang="en-US" sz="1600" dirty="0"/>
              <a:t>Power Efficiency, Footprint, Workflow Acceleration</a:t>
            </a:r>
            <a:endParaRPr lang="en-US" dirty="0"/>
          </a:p>
          <a:p>
            <a:endParaRPr lang="en-US" dirty="0"/>
          </a:p>
          <a:p>
            <a:endParaRPr lang="en-US" dirty="0"/>
          </a:p>
        </p:txBody>
      </p:sp>
      <p:sp>
        <p:nvSpPr>
          <p:cNvPr id="3" name="Text Placeholder 2">
            <a:extLst>
              <a:ext uri="{FF2B5EF4-FFF2-40B4-BE49-F238E27FC236}">
                <a16:creationId xmlns:a16="http://schemas.microsoft.com/office/drawing/2014/main" id="{0EE1094D-D432-525D-8628-11B2D1EA85B6}"/>
              </a:ext>
            </a:extLst>
          </p:cNvPr>
          <p:cNvSpPr>
            <a:spLocks noGrp="1"/>
          </p:cNvSpPr>
          <p:nvPr>
            <p:ph type="body" sz="quarter" idx="11"/>
          </p:nvPr>
        </p:nvSpPr>
        <p:spPr/>
        <p:txBody>
          <a:bodyPr/>
          <a:lstStyle/>
          <a:p>
            <a:r>
              <a:rPr lang="en-US" dirty="0"/>
              <a:t>Accelerated Computing Requires a Full Stack</a:t>
            </a:r>
          </a:p>
        </p:txBody>
      </p:sp>
      <p:sp>
        <p:nvSpPr>
          <p:cNvPr id="5" name="Google Shape;106;p5">
            <a:extLst>
              <a:ext uri="{FF2B5EF4-FFF2-40B4-BE49-F238E27FC236}">
                <a16:creationId xmlns:a16="http://schemas.microsoft.com/office/drawing/2014/main" id="{3C2A522E-D35A-E85F-D81E-7B67003B62DB}"/>
              </a:ext>
            </a:extLst>
          </p:cNvPr>
          <p:cNvSpPr txBox="1"/>
          <p:nvPr/>
        </p:nvSpPr>
        <p:spPr>
          <a:xfrm>
            <a:off x="4980436" y="3584874"/>
            <a:ext cx="3857447" cy="346090"/>
          </a:xfrm>
          <a:prstGeom prst="rect">
            <a:avLst/>
          </a:prstGeom>
          <a:noFill/>
          <a:ln>
            <a:noFill/>
          </a:ln>
        </p:spPr>
        <p:txBody>
          <a:bodyPr spcFirstLastPara="1" wrap="square" lIns="68569" tIns="34275" rIns="68569" bIns="34275" anchor="t" anchorCtr="0">
            <a:spAutoFit/>
          </a:bodyPr>
          <a:lstStyle/>
          <a:p>
            <a:r>
              <a:rPr lang="en-US" sz="1799">
                <a:solidFill>
                  <a:srgbClr val="000000"/>
                </a:solidFill>
                <a:latin typeface="Roboto"/>
                <a:ea typeface="Roboto"/>
                <a:cs typeface="Roboto"/>
                <a:sym typeface="Roboto"/>
              </a:rPr>
              <a:t>“</a:t>
            </a:r>
            <a:endParaRPr sz="1799">
              <a:solidFill>
                <a:schemeClr val="dk1"/>
              </a:solidFill>
              <a:latin typeface="Calibri"/>
              <a:ea typeface="Calibri"/>
              <a:cs typeface="Calibri"/>
              <a:sym typeface="Calibri"/>
            </a:endParaRPr>
          </a:p>
        </p:txBody>
      </p:sp>
      <p:pic>
        <p:nvPicPr>
          <p:cNvPr id="6" name="Google Shape;107;p5" descr="A person wearing glasses&#10;&#10;Description automatically generated with medium confidence">
            <a:extLst>
              <a:ext uri="{FF2B5EF4-FFF2-40B4-BE49-F238E27FC236}">
                <a16:creationId xmlns:a16="http://schemas.microsoft.com/office/drawing/2014/main" id="{442F1141-0097-EAC4-9935-88DCB0EBAF06}"/>
              </a:ext>
            </a:extLst>
          </p:cNvPr>
          <p:cNvPicPr preferRelativeResize="0"/>
          <p:nvPr/>
        </p:nvPicPr>
        <p:blipFill rotWithShape="1">
          <a:blip r:embed="rId3">
            <a:alphaModFix/>
          </a:blip>
          <a:srcRect/>
          <a:stretch/>
        </p:blipFill>
        <p:spPr>
          <a:xfrm>
            <a:off x="6738976" y="1225316"/>
            <a:ext cx="2209418" cy="3030953"/>
          </a:xfrm>
          <a:prstGeom prst="rect">
            <a:avLst/>
          </a:prstGeom>
          <a:noFill/>
          <a:ln>
            <a:noFill/>
          </a:ln>
        </p:spPr>
      </p:pic>
      <p:pic>
        <p:nvPicPr>
          <p:cNvPr id="8" name="Google Shape;109;p5">
            <a:extLst>
              <a:ext uri="{FF2B5EF4-FFF2-40B4-BE49-F238E27FC236}">
                <a16:creationId xmlns:a16="http://schemas.microsoft.com/office/drawing/2014/main" id="{61F74EC0-5664-8918-21BA-397E49513398}"/>
              </a:ext>
            </a:extLst>
          </p:cNvPr>
          <p:cNvPicPr preferRelativeResize="0"/>
          <p:nvPr/>
        </p:nvPicPr>
        <p:blipFill rotWithShape="1">
          <a:blip r:embed="rId4">
            <a:alphaModFix/>
          </a:blip>
          <a:srcRect/>
          <a:stretch/>
        </p:blipFill>
        <p:spPr>
          <a:xfrm>
            <a:off x="3895429" y="3151092"/>
            <a:ext cx="3797991" cy="1237909"/>
          </a:xfrm>
          <a:prstGeom prst="rect">
            <a:avLst/>
          </a:prstGeom>
          <a:noFill/>
          <a:ln>
            <a:noFill/>
          </a:ln>
        </p:spPr>
      </p:pic>
      <p:sp>
        <p:nvSpPr>
          <p:cNvPr id="9" name="Google Shape;110;p5">
            <a:extLst>
              <a:ext uri="{FF2B5EF4-FFF2-40B4-BE49-F238E27FC236}">
                <a16:creationId xmlns:a16="http://schemas.microsoft.com/office/drawing/2014/main" id="{DB7941A2-085D-C207-8BDA-784533ACD6F8}"/>
              </a:ext>
            </a:extLst>
          </p:cNvPr>
          <p:cNvSpPr txBox="1"/>
          <p:nvPr/>
        </p:nvSpPr>
        <p:spPr>
          <a:xfrm>
            <a:off x="4009618" y="3222384"/>
            <a:ext cx="3569612" cy="930994"/>
          </a:xfrm>
          <a:prstGeom prst="rect">
            <a:avLst/>
          </a:prstGeom>
          <a:noFill/>
          <a:ln>
            <a:noFill/>
          </a:ln>
        </p:spPr>
        <p:txBody>
          <a:bodyPr spcFirstLastPara="1" wrap="square" lIns="68569" tIns="34275" rIns="68569" bIns="34275" anchor="t" anchorCtr="0">
            <a:spAutoFit/>
          </a:bodyPr>
          <a:lstStyle/>
          <a:p>
            <a:r>
              <a:rPr lang="en-US" sz="1400" b="1" dirty="0">
                <a:solidFill>
                  <a:schemeClr val="lt1"/>
                </a:solidFill>
                <a:ea typeface="Calibri"/>
                <a:cs typeface="Calibri"/>
                <a:sym typeface="Calibri"/>
              </a:rPr>
              <a:t>So, nearly everybody who thinks about AI, they think about that chip, the accelerator chip and in fact, it misses the whole point nearly completely</a:t>
            </a:r>
            <a:endParaRPr sz="1400" b="1" dirty="0">
              <a:solidFill>
                <a:schemeClr val="lt1"/>
              </a:solidFill>
              <a:ea typeface="Calibri"/>
              <a:cs typeface="Calibri"/>
              <a:sym typeface="Calibri"/>
            </a:endParaRPr>
          </a:p>
        </p:txBody>
      </p:sp>
      <p:sp>
        <p:nvSpPr>
          <p:cNvPr id="4" name="TextBox 3">
            <a:extLst>
              <a:ext uri="{FF2B5EF4-FFF2-40B4-BE49-F238E27FC236}">
                <a16:creationId xmlns:a16="http://schemas.microsoft.com/office/drawing/2014/main" id="{45FBA3DB-3EA2-E200-4424-01E69260F21C}"/>
              </a:ext>
            </a:extLst>
          </p:cNvPr>
          <p:cNvSpPr txBox="1"/>
          <p:nvPr/>
        </p:nvSpPr>
        <p:spPr>
          <a:xfrm>
            <a:off x="5905661" y="4035898"/>
            <a:ext cx="1596912" cy="338554"/>
          </a:xfrm>
          <a:prstGeom prst="rect">
            <a:avLst/>
          </a:prstGeom>
          <a:noFill/>
        </p:spPr>
        <p:txBody>
          <a:bodyPr wrap="none" rtlCol="0">
            <a:spAutoFit/>
          </a:bodyPr>
          <a:lstStyle/>
          <a:p>
            <a:r>
              <a:rPr lang="en-US" sz="800" dirty="0">
                <a:solidFill>
                  <a:schemeClr val="bg1"/>
                </a:solidFill>
              </a:rPr>
              <a:t>- </a:t>
            </a:r>
            <a:r>
              <a:rPr lang="en-US" sz="800" b="1" dirty="0">
                <a:solidFill>
                  <a:schemeClr val="bg1"/>
                </a:solidFill>
              </a:rPr>
              <a:t>Jensen Huang</a:t>
            </a:r>
          </a:p>
          <a:p>
            <a:r>
              <a:rPr lang="en-US" sz="800" b="1" dirty="0">
                <a:solidFill>
                  <a:schemeClr val="bg1">
                    <a:lumMod val="85000"/>
                  </a:schemeClr>
                </a:solidFill>
              </a:rPr>
              <a:t>Chief Executive Officer | NVIDIA</a:t>
            </a:r>
          </a:p>
        </p:txBody>
      </p:sp>
    </p:spTree>
    <p:extLst>
      <p:ext uri="{BB962C8B-B14F-4D97-AF65-F5344CB8AC3E}">
        <p14:creationId xmlns:p14="http://schemas.microsoft.com/office/powerpoint/2010/main" val="1040953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1CCB27-5CFE-743D-9C3E-EF67DA88EBA5}"/>
              </a:ext>
            </a:extLst>
          </p:cNvPr>
          <p:cNvSpPr>
            <a:spLocks noGrp="1"/>
          </p:cNvSpPr>
          <p:nvPr>
            <p:ph type="body" idx="15"/>
          </p:nvPr>
        </p:nvSpPr>
        <p:spPr/>
        <p:txBody>
          <a:bodyPr/>
          <a:lstStyle/>
          <a:p>
            <a:r>
              <a:rPr lang="en-US"/>
              <a:t>- Analysis of over 23,000 Machine Learning Jobs</a:t>
            </a:r>
          </a:p>
        </p:txBody>
      </p:sp>
      <p:sp>
        <p:nvSpPr>
          <p:cNvPr id="3" name="Text Placeholder 2">
            <a:extLst>
              <a:ext uri="{FF2B5EF4-FFF2-40B4-BE49-F238E27FC236}">
                <a16:creationId xmlns:a16="http://schemas.microsoft.com/office/drawing/2014/main" id="{6D067BC6-3428-94D0-3981-A555BC6F6AA7}"/>
              </a:ext>
            </a:extLst>
          </p:cNvPr>
          <p:cNvSpPr>
            <a:spLocks noGrp="1"/>
          </p:cNvSpPr>
          <p:nvPr>
            <p:ph type="body" sz="quarter" idx="11"/>
          </p:nvPr>
        </p:nvSpPr>
        <p:spPr/>
        <p:txBody>
          <a:bodyPr/>
          <a:lstStyle/>
          <a:p>
            <a:r>
              <a:rPr lang="en-US"/>
              <a:t>Machine Learning is Write and Read Intensive</a:t>
            </a:r>
          </a:p>
        </p:txBody>
      </p:sp>
      <p:sp>
        <p:nvSpPr>
          <p:cNvPr id="2" name="Text Placeholder 1">
            <a:extLst>
              <a:ext uri="{FF2B5EF4-FFF2-40B4-BE49-F238E27FC236}">
                <a16:creationId xmlns:a16="http://schemas.microsoft.com/office/drawing/2014/main" id="{BFAF7994-03C1-A8C0-D6C1-492852637CF7}"/>
              </a:ext>
            </a:extLst>
          </p:cNvPr>
          <p:cNvSpPr>
            <a:spLocks noGrp="1"/>
          </p:cNvSpPr>
          <p:nvPr>
            <p:ph type="body" idx="4294967295"/>
          </p:nvPr>
        </p:nvSpPr>
        <p:spPr>
          <a:xfrm>
            <a:off x="633046" y="1870075"/>
            <a:ext cx="4134339" cy="2317750"/>
          </a:xfrm>
        </p:spPr>
        <p:txBody>
          <a:bodyPr>
            <a:normAutofit fontScale="92500" lnSpcReduction="10000"/>
          </a:bodyPr>
          <a:lstStyle/>
          <a:p>
            <a:r>
              <a:rPr lang="en-GB" dirty="0"/>
              <a:t>“Most ML jobs are perceived to be read-intensive with a lot of small reads while a few ML jobs also perform small writes.”</a:t>
            </a:r>
          </a:p>
          <a:p>
            <a:endParaRPr lang="en-GB" dirty="0"/>
          </a:p>
          <a:p>
            <a:r>
              <a:rPr lang="en-GB" dirty="0"/>
              <a:t>“Our study showed that ML workloads generate a </a:t>
            </a:r>
            <a:r>
              <a:rPr lang="en-GB" b="1" dirty="0"/>
              <a:t>large number of small file reads and writes</a:t>
            </a:r>
            <a:r>
              <a:rPr lang="en-GB" dirty="0"/>
              <a:t>…”</a:t>
            </a:r>
            <a:endParaRPr lang="en-US" dirty="0"/>
          </a:p>
        </p:txBody>
      </p:sp>
      <p:graphicFrame>
        <p:nvGraphicFramePr>
          <p:cNvPr id="5" name="Chart 4">
            <a:extLst>
              <a:ext uri="{FF2B5EF4-FFF2-40B4-BE49-F238E27FC236}">
                <a16:creationId xmlns:a16="http://schemas.microsoft.com/office/drawing/2014/main" id="{F50CBE14-5C9C-1D70-1031-B4E592C980C4}"/>
              </a:ext>
            </a:extLst>
          </p:cNvPr>
          <p:cNvGraphicFramePr>
            <a:graphicFrameLocks/>
          </p:cNvGraphicFramePr>
          <p:nvPr/>
        </p:nvGraphicFramePr>
        <p:xfrm>
          <a:off x="4463144" y="1055999"/>
          <a:ext cx="4296227" cy="337472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53F9237-511A-8191-00AE-ADC8C2ED9B06}"/>
              </a:ext>
            </a:extLst>
          </p:cNvPr>
          <p:cNvSpPr txBox="1"/>
          <p:nvPr/>
        </p:nvSpPr>
        <p:spPr>
          <a:xfrm>
            <a:off x="5492040" y="2502331"/>
            <a:ext cx="1146468" cy="300082"/>
          </a:xfrm>
          <a:prstGeom prst="rect">
            <a:avLst/>
          </a:prstGeom>
          <a:noFill/>
        </p:spPr>
        <p:txBody>
          <a:bodyPr wrap="none" rtlCol="0">
            <a:spAutoFit/>
          </a:bodyPr>
          <a:lstStyle/>
          <a:p>
            <a:r>
              <a:rPr lang="en-US" b="1">
                <a:solidFill>
                  <a:schemeClr val="bg1"/>
                </a:solidFill>
              </a:rPr>
              <a:t>Small Writes</a:t>
            </a:r>
          </a:p>
        </p:txBody>
      </p:sp>
      <p:sp>
        <p:nvSpPr>
          <p:cNvPr id="7" name="TextBox 6">
            <a:extLst>
              <a:ext uri="{FF2B5EF4-FFF2-40B4-BE49-F238E27FC236}">
                <a16:creationId xmlns:a16="http://schemas.microsoft.com/office/drawing/2014/main" id="{2EE2A2DE-0F0F-66B4-AA0E-29F3ECD0CC79}"/>
              </a:ext>
            </a:extLst>
          </p:cNvPr>
          <p:cNvSpPr txBox="1"/>
          <p:nvPr/>
        </p:nvSpPr>
        <p:spPr>
          <a:xfrm>
            <a:off x="6629007" y="2502331"/>
            <a:ext cx="1119217" cy="300082"/>
          </a:xfrm>
          <a:prstGeom prst="rect">
            <a:avLst/>
          </a:prstGeom>
          <a:noFill/>
        </p:spPr>
        <p:txBody>
          <a:bodyPr wrap="none" rtlCol="0">
            <a:spAutoFit/>
          </a:bodyPr>
          <a:lstStyle/>
          <a:p>
            <a:r>
              <a:rPr lang="en-US" b="1"/>
              <a:t>Small Reads</a:t>
            </a:r>
          </a:p>
        </p:txBody>
      </p:sp>
      <p:sp>
        <p:nvSpPr>
          <p:cNvPr id="8" name="TextBox 7">
            <a:extLst>
              <a:ext uri="{FF2B5EF4-FFF2-40B4-BE49-F238E27FC236}">
                <a16:creationId xmlns:a16="http://schemas.microsoft.com/office/drawing/2014/main" id="{5788B8FB-349C-CFBF-5FB8-118E81DF403D}"/>
              </a:ext>
            </a:extLst>
          </p:cNvPr>
          <p:cNvSpPr txBox="1"/>
          <p:nvPr/>
        </p:nvSpPr>
        <p:spPr>
          <a:xfrm>
            <a:off x="1822883" y="4685201"/>
            <a:ext cx="4806124" cy="415498"/>
          </a:xfrm>
          <a:prstGeom prst="rect">
            <a:avLst/>
          </a:prstGeom>
          <a:noFill/>
        </p:spPr>
        <p:txBody>
          <a:bodyPr wrap="none" rtlCol="0">
            <a:spAutoFit/>
          </a:bodyPr>
          <a:lstStyle/>
          <a:p>
            <a:r>
              <a:rPr lang="en-GB" sz="1050"/>
              <a:t>Characterizing Machine Learning I/O Workloads on Leadership Scale HPC Systems </a:t>
            </a:r>
          </a:p>
          <a:p>
            <a:r>
              <a:rPr lang="en-US" sz="1050"/>
              <a:t>https://</a:t>
            </a:r>
            <a:r>
              <a:rPr lang="en-US" sz="1050" err="1"/>
              <a:t>arnabkrpaul.github.io</a:t>
            </a:r>
            <a:r>
              <a:rPr lang="en-US" sz="1050"/>
              <a:t>/publications/mascots21.pdf</a:t>
            </a:r>
          </a:p>
        </p:txBody>
      </p:sp>
    </p:spTree>
    <p:extLst>
      <p:ext uri="{BB962C8B-B14F-4D97-AF65-F5344CB8AC3E}">
        <p14:creationId xmlns:p14="http://schemas.microsoft.com/office/powerpoint/2010/main" val="179012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6">
            <a:extLst>
              <a:ext uri="{FF2B5EF4-FFF2-40B4-BE49-F238E27FC236}">
                <a16:creationId xmlns:a16="http://schemas.microsoft.com/office/drawing/2014/main" id="{8D9CB6F4-EC9A-F61B-1333-7A97AC010AAF}"/>
              </a:ext>
            </a:extLst>
          </p:cNvPr>
          <p:cNvSpPr>
            <a:spLocks noGrp="1"/>
          </p:cNvSpPr>
          <p:nvPr>
            <p:ph type="body" idx="15"/>
          </p:nvPr>
        </p:nvSpPr>
        <p:spPr>
          <a:xfrm>
            <a:off x="575109" y="1298713"/>
            <a:ext cx="4497076" cy="3002053"/>
          </a:xfrm>
        </p:spPr>
        <p:txBody>
          <a:bodyPr>
            <a:normAutofit lnSpcReduction="10000"/>
          </a:bodyPr>
          <a:lstStyle/>
          <a:p>
            <a:pPr marL="305990" indent="-285750">
              <a:buFont typeface="Arial" panose="020B0604020202020204" pitchFamily="34" charset="0"/>
              <a:buChar char="•"/>
            </a:pPr>
            <a:r>
              <a:rPr lang="en-US" dirty="0"/>
              <a:t>A Storage System typically represents 5% of the 3 year Capex &amp; </a:t>
            </a:r>
            <a:r>
              <a:rPr lang="en-US" dirty="0" err="1"/>
              <a:t>Opex</a:t>
            </a:r>
            <a:r>
              <a:rPr lang="en-US" dirty="0"/>
              <a:t> budget of an AI system for Deep Learning/LLM training </a:t>
            </a:r>
          </a:p>
          <a:p>
            <a:pPr marL="305990" indent="-285750">
              <a:buFont typeface="Arial" panose="020B0604020202020204" pitchFamily="34" charset="0"/>
              <a:buChar char="•"/>
            </a:pPr>
            <a:endParaRPr lang="en-US" dirty="0"/>
          </a:p>
          <a:p>
            <a:pPr marL="305990" indent="-285750">
              <a:buFont typeface="Arial" panose="020B0604020202020204" pitchFamily="34" charset="0"/>
              <a:buChar char="•"/>
            </a:pPr>
            <a:r>
              <a:rPr lang="en-US" b="1" dirty="0"/>
              <a:t>IO Wait and associated elements of the training process can consume up to 43%</a:t>
            </a:r>
            <a:r>
              <a:rPr lang="en-US" b="1" baseline="30000" dirty="0"/>
              <a:t>1</a:t>
            </a:r>
            <a:r>
              <a:rPr lang="en-US" b="1" dirty="0"/>
              <a:t> of runtime</a:t>
            </a:r>
          </a:p>
          <a:p>
            <a:pPr marL="305990" indent="-285750">
              <a:buFont typeface="Arial" panose="020B0604020202020204" pitchFamily="34" charset="0"/>
              <a:buChar char="•"/>
            </a:pPr>
            <a:endParaRPr lang="en-US" dirty="0"/>
          </a:p>
          <a:p>
            <a:pPr marL="305990" indent="-285750">
              <a:buFont typeface="Arial" panose="020B0604020202020204" pitchFamily="34" charset="0"/>
              <a:buChar char="•"/>
            </a:pPr>
            <a:r>
              <a:rPr lang="en-US" dirty="0"/>
              <a:t>How can the efficiency architecture and consumption of storage resources impact overall productive output of this System?</a:t>
            </a:r>
          </a:p>
          <a:p>
            <a:pPr marL="305990" indent="-285750">
              <a:buFont typeface="Arial" panose="020B0604020202020204" pitchFamily="34" charset="0"/>
              <a:buChar char="•"/>
            </a:pPr>
            <a:endParaRPr lang="en-US" b="1" dirty="0"/>
          </a:p>
          <a:p>
            <a:pPr marL="305990" indent="-285750">
              <a:buFont typeface="Arial" panose="020B0604020202020204" pitchFamily="34" charset="0"/>
              <a:buChar char="•"/>
            </a:pPr>
            <a:endParaRPr lang="en-US" b="1" dirty="0"/>
          </a:p>
        </p:txBody>
      </p:sp>
      <p:sp>
        <p:nvSpPr>
          <p:cNvPr id="3" name="Text Placeholder 2">
            <a:extLst>
              <a:ext uri="{FF2B5EF4-FFF2-40B4-BE49-F238E27FC236}">
                <a16:creationId xmlns:a16="http://schemas.microsoft.com/office/drawing/2014/main" id="{34466596-EF59-3CE2-2C55-2679A0538457}"/>
              </a:ext>
            </a:extLst>
          </p:cNvPr>
          <p:cNvSpPr>
            <a:spLocks noGrp="1"/>
          </p:cNvSpPr>
          <p:nvPr>
            <p:ph type="body" sz="quarter" idx="11"/>
          </p:nvPr>
        </p:nvSpPr>
        <p:spPr/>
        <p:txBody>
          <a:bodyPr/>
          <a:lstStyle/>
          <a:p>
            <a:r>
              <a:rPr lang="en-US"/>
              <a:t>Spend is Large, Risks are High. How can Storage Help?</a:t>
            </a:r>
          </a:p>
        </p:txBody>
      </p:sp>
      <p:graphicFrame>
        <p:nvGraphicFramePr>
          <p:cNvPr id="9" name="Chart 8">
            <a:extLst>
              <a:ext uri="{FF2B5EF4-FFF2-40B4-BE49-F238E27FC236}">
                <a16:creationId xmlns:a16="http://schemas.microsoft.com/office/drawing/2014/main" id="{01A15A1D-BD39-C745-9F79-4B9CEE285868}"/>
              </a:ext>
            </a:extLst>
          </p:cNvPr>
          <p:cNvGraphicFramePr>
            <a:graphicFrameLocks/>
          </p:cNvGraphicFramePr>
          <p:nvPr/>
        </p:nvGraphicFramePr>
        <p:xfrm>
          <a:off x="4383629" y="1055530"/>
          <a:ext cx="5388428" cy="3532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8975F-3F0B-5813-30D9-0781CCF5E1C7}"/>
              </a:ext>
            </a:extLst>
          </p:cNvPr>
          <p:cNvSpPr txBox="1"/>
          <p:nvPr/>
        </p:nvSpPr>
        <p:spPr>
          <a:xfrm rot="1355386">
            <a:off x="5858634" y="2461048"/>
            <a:ext cx="577402" cy="230832"/>
          </a:xfrm>
          <a:prstGeom prst="rect">
            <a:avLst/>
          </a:prstGeom>
          <a:noFill/>
        </p:spPr>
        <p:txBody>
          <a:bodyPr wrap="none" rtlCol="0">
            <a:spAutoFit/>
          </a:bodyPr>
          <a:lstStyle/>
          <a:p>
            <a:r>
              <a:rPr lang="en-US" sz="900">
                <a:solidFill>
                  <a:schemeClr val="bg1"/>
                </a:solidFill>
              </a:rPr>
              <a:t>Support</a:t>
            </a:r>
            <a:endParaRPr lang="en-US">
              <a:solidFill>
                <a:schemeClr val="bg1"/>
              </a:solidFill>
            </a:endParaRPr>
          </a:p>
        </p:txBody>
      </p:sp>
      <p:sp>
        <p:nvSpPr>
          <p:cNvPr id="4" name="TextBox 3">
            <a:extLst>
              <a:ext uri="{FF2B5EF4-FFF2-40B4-BE49-F238E27FC236}">
                <a16:creationId xmlns:a16="http://schemas.microsoft.com/office/drawing/2014/main" id="{CDE2A830-594D-2826-60F8-7E9B0572F1F2}"/>
              </a:ext>
            </a:extLst>
          </p:cNvPr>
          <p:cNvSpPr txBox="1"/>
          <p:nvPr/>
        </p:nvSpPr>
        <p:spPr>
          <a:xfrm rot="995190">
            <a:off x="5806537" y="2574773"/>
            <a:ext cx="681597" cy="230832"/>
          </a:xfrm>
          <a:prstGeom prst="rect">
            <a:avLst/>
          </a:prstGeom>
          <a:noFill/>
        </p:spPr>
        <p:txBody>
          <a:bodyPr wrap="none" rtlCol="0">
            <a:spAutoFit/>
          </a:bodyPr>
          <a:lstStyle/>
          <a:p>
            <a:r>
              <a:rPr lang="en-US" sz="900">
                <a:solidFill>
                  <a:schemeClr val="bg1"/>
                </a:solidFill>
              </a:rPr>
              <a:t>Ancillaries</a:t>
            </a:r>
            <a:endParaRPr lang="en-US">
              <a:solidFill>
                <a:schemeClr val="bg1"/>
              </a:solidFill>
            </a:endParaRPr>
          </a:p>
        </p:txBody>
      </p:sp>
      <p:sp>
        <p:nvSpPr>
          <p:cNvPr id="5" name="TextBox 4">
            <a:extLst>
              <a:ext uri="{FF2B5EF4-FFF2-40B4-BE49-F238E27FC236}">
                <a16:creationId xmlns:a16="http://schemas.microsoft.com/office/drawing/2014/main" id="{BD793CDF-2BB5-D7E6-9706-7067CA0AE03D}"/>
              </a:ext>
            </a:extLst>
          </p:cNvPr>
          <p:cNvSpPr txBox="1"/>
          <p:nvPr/>
        </p:nvSpPr>
        <p:spPr>
          <a:xfrm>
            <a:off x="6232354" y="2008821"/>
            <a:ext cx="845489" cy="577081"/>
          </a:xfrm>
          <a:prstGeom prst="rect">
            <a:avLst/>
          </a:prstGeom>
          <a:noFill/>
        </p:spPr>
        <p:txBody>
          <a:bodyPr wrap="square" rtlCol="0">
            <a:spAutoFit/>
          </a:bodyPr>
          <a:lstStyle/>
          <a:p>
            <a:pPr algn="ctr"/>
            <a:r>
              <a:rPr lang="en-US" sz="1050">
                <a:solidFill>
                  <a:schemeClr val="bg1"/>
                </a:solidFill>
              </a:rPr>
              <a:t>Datacenter, Power &amp; Cooling</a:t>
            </a:r>
          </a:p>
        </p:txBody>
      </p:sp>
      <p:sp>
        <p:nvSpPr>
          <p:cNvPr id="6" name="TextBox 5">
            <a:extLst>
              <a:ext uri="{FF2B5EF4-FFF2-40B4-BE49-F238E27FC236}">
                <a16:creationId xmlns:a16="http://schemas.microsoft.com/office/drawing/2014/main" id="{9B83D7B4-3F27-35D6-B973-BDD3F4C32D9A}"/>
              </a:ext>
            </a:extLst>
          </p:cNvPr>
          <p:cNvSpPr txBox="1"/>
          <p:nvPr/>
        </p:nvSpPr>
        <p:spPr>
          <a:xfrm>
            <a:off x="6965952" y="3088428"/>
            <a:ext cx="1020887" cy="415498"/>
          </a:xfrm>
          <a:prstGeom prst="rect">
            <a:avLst/>
          </a:prstGeom>
          <a:noFill/>
        </p:spPr>
        <p:txBody>
          <a:bodyPr wrap="square" rtlCol="0">
            <a:spAutoFit/>
          </a:bodyPr>
          <a:lstStyle/>
          <a:p>
            <a:pPr algn="ctr"/>
            <a:r>
              <a:rPr lang="en-US" sz="1050">
                <a:solidFill>
                  <a:schemeClr val="bg1"/>
                </a:solidFill>
              </a:rPr>
              <a:t>GPU/IPU/CPU</a:t>
            </a:r>
          </a:p>
          <a:p>
            <a:pPr algn="ctr"/>
            <a:r>
              <a:rPr lang="en-US" sz="1050">
                <a:solidFill>
                  <a:schemeClr val="bg1"/>
                </a:solidFill>
              </a:rPr>
              <a:t>Infrastructure</a:t>
            </a:r>
          </a:p>
        </p:txBody>
      </p:sp>
      <p:sp>
        <p:nvSpPr>
          <p:cNvPr id="8" name="TextBox 7">
            <a:extLst>
              <a:ext uri="{FF2B5EF4-FFF2-40B4-BE49-F238E27FC236}">
                <a16:creationId xmlns:a16="http://schemas.microsoft.com/office/drawing/2014/main" id="{42E773B6-F6A9-21FB-F5A9-38279DAB9D3A}"/>
              </a:ext>
            </a:extLst>
          </p:cNvPr>
          <p:cNvSpPr txBox="1"/>
          <p:nvPr/>
        </p:nvSpPr>
        <p:spPr>
          <a:xfrm>
            <a:off x="5508625" y="2867206"/>
            <a:ext cx="1020887" cy="253916"/>
          </a:xfrm>
          <a:prstGeom prst="rect">
            <a:avLst/>
          </a:prstGeom>
          <a:noFill/>
        </p:spPr>
        <p:txBody>
          <a:bodyPr wrap="square" rtlCol="0">
            <a:spAutoFit/>
          </a:bodyPr>
          <a:lstStyle/>
          <a:p>
            <a:pPr algn="ctr"/>
            <a:r>
              <a:rPr lang="en-US" sz="1050" dirty="0">
                <a:solidFill>
                  <a:schemeClr val="bg1"/>
                </a:solidFill>
              </a:rPr>
              <a:t>Networking</a:t>
            </a:r>
          </a:p>
        </p:txBody>
      </p:sp>
      <p:sp>
        <p:nvSpPr>
          <p:cNvPr id="16" name="TextBox 15">
            <a:extLst>
              <a:ext uri="{FF2B5EF4-FFF2-40B4-BE49-F238E27FC236}">
                <a16:creationId xmlns:a16="http://schemas.microsoft.com/office/drawing/2014/main" id="{142CA95F-105E-46CF-F8CA-8D81D0649214}"/>
              </a:ext>
            </a:extLst>
          </p:cNvPr>
          <p:cNvSpPr txBox="1"/>
          <p:nvPr/>
        </p:nvSpPr>
        <p:spPr>
          <a:xfrm rot="20030072">
            <a:off x="5537909" y="3333200"/>
            <a:ext cx="1020887" cy="253916"/>
          </a:xfrm>
          <a:prstGeom prst="rect">
            <a:avLst/>
          </a:prstGeom>
          <a:noFill/>
        </p:spPr>
        <p:txBody>
          <a:bodyPr wrap="square" rtlCol="0">
            <a:spAutoFit/>
          </a:bodyPr>
          <a:lstStyle/>
          <a:p>
            <a:pPr algn="ctr"/>
            <a:r>
              <a:rPr lang="en-US" sz="1050">
                <a:solidFill>
                  <a:schemeClr val="bg1"/>
                </a:solidFill>
              </a:rPr>
              <a:t>Storage</a:t>
            </a:r>
          </a:p>
        </p:txBody>
      </p:sp>
      <p:sp>
        <p:nvSpPr>
          <p:cNvPr id="7" name="TextBox 6">
            <a:extLst>
              <a:ext uri="{FF2B5EF4-FFF2-40B4-BE49-F238E27FC236}">
                <a16:creationId xmlns:a16="http://schemas.microsoft.com/office/drawing/2014/main" id="{A5000E21-9F28-013C-EA51-7B2FEEBDF6E0}"/>
              </a:ext>
            </a:extLst>
          </p:cNvPr>
          <p:cNvSpPr txBox="1"/>
          <p:nvPr/>
        </p:nvSpPr>
        <p:spPr>
          <a:xfrm>
            <a:off x="6828817" y="4734128"/>
            <a:ext cx="1834156" cy="307777"/>
          </a:xfrm>
          <a:prstGeom prst="rect">
            <a:avLst/>
          </a:prstGeom>
          <a:noFill/>
        </p:spPr>
        <p:txBody>
          <a:bodyPr wrap="none" rtlCol="0">
            <a:spAutoFit/>
          </a:bodyPr>
          <a:lstStyle/>
          <a:p>
            <a:r>
              <a:rPr lang="en-US"/>
              <a:t>1 </a:t>
            </a:r>
            <a:r>
              <a:rPr lang="en-GB" sz="1400" b="0" i="0">
                <a:solidFill>
                  <a:srgbClr val="161616"/>
                </a:solidFill>
                <a:effectLst/>
                <a:latin typeface="+mn-lt"/>
              </a:rPr>
              <a:t> </a:t>
            </a:r>
            <a:r>
              <a:rPr lang="en-GB" sz="1400" b="0" i="0" u="none" strike="noStrike">
                <a:effectLst/>
                <a:latin typeface="+mn-lt"/>
                <a:hlinkClick r:id="rId3"/>
              </a:rPr>
              <a:t>(Maeng et al., 2021)</a:t>
            </a:r>
            <a:r>
              <a:rPr lang="en-GB" sz="1400" b="0" i="0">
                <a:solidFill>
                  <a:srgbClr val="161616"/>
                </a:solidFill>
                <a:effectLst/>
                <a:latin typeface="+mn-lt"/>
              </a:rPr>
              <a:t>.</a:t>
            </a:r>
            <a:endParaRPr lang="en-US"/>
          </a:p>
        </p:txBody>
      </p:sp>
    </p:spTree>
    <p:extLst>
      <p:ext uri="{BB962C8B-B14F-4D97-AF65-F5344CB8AC3E}">
        <p14:creationId xmlns:p14="http://schemas.microsoft.com/office/powerpoint/2010/main" val="32474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28C81648-49D0-5CF6-627B-38E93CC7D100}"/>
              </a:ext>
            </a:extLst>
          </p:cNvPr>
          <p:cNvSpPr>
            <a:spLocks noGrp="1"/>
          </p:cNvSpPr>
          <p:nvPr>
            <p:ph type="body" idx="15"/>
          </p:nvPr>
        </p:nvSpPr>
        <p:spPr>
          <a:xfrm>
            <a:off x="437248" y="1106684"/>
            <a:ext cx="8025334" cy="1033841"/>
          </a:xfrm>
        </p:spPr>
        <p:txBody>
          <a:bodyPr>
            <a:normAutofit fontScale="92500" lnSpcReduction="20000"/>
          </a:bodyPr>
          <a:lstStyle/>
          <a:p>
            <a:r>
              <a:rPr lang="en-US" dirty="0"/>
              <a:t>By reducing storage wait time for Load, hugely reducing wait time for checkpoints, and enabling more checkpointing to eliminate lost time of </a:t>
            </a:r>
            <a:r>
              <a:rPr lang="en-US" dirty="0" err="1"/>
              <a:t>recomputation</a:t>
            </a:r>
            <a:r>
              <a:rPr lang="en-US" dirty="0"/>
              <a:t>, DDN reduces data center runtime by 5-12%, delivering higher productivity to LLM’s and Generative AI.</a:t>
            </a:r>
          </a:p>
          <a:p>
            <a:r>
              <a:rPr lang="en-US" b="1" dirty="0"/>
              <a:t>Spend $1 on DDN, gain $2 in Infrastructure productivity</a:t>
            </a:r>
          </a:p>
        </p:txBody>
      </p:sp>
      <p:sp>
        <p:nvSpPr>
          <p:cNvPr id="3" name="Text Placeholder 2">
            <a:extLst>
              <a:ext uri="{FF2B5EF4-FFF2-40B4-BE49-F238E27FC236}">
                <a16:creationId xmlns:a16="http://schemas.microsoft.com/office/drawing/2014/main" id="{34466596-EF59-3CE2-2C55-2679A0538457}"/>
              </a:ext>
            </a:extLst>
          </p:cNvPr>
          <p:cNvSpPr>
            <a:spLocks noGrp="1"/>
          </p:cNvSpPr>
          <p:nvPr>
            <p:ph type="body" sz="quarter" idx="11"/>
          </p:nvPr>
        </p:nvSpPr>
        <p:spPr>
          <a:xfrm>
            <a:off x="421360" y="666858"/>
            <a:ext cx="8665995" cy="391066"/>
          </a:xfrm>
        </p:spPr>
        <p:txBody>
          <a:bodyPr/>
          <a:lstStyle/>
          <a:p>
            <a:r>
              <a:rPr lang="en-US" dirty="0"/>
              <a:t>DDN Increases AI Data Center Productivity Making the Storage Free</a:t>
            </a:r>
          </a:p>
        </p:txBody>
      </p:sp>
      <p:graphicFrame>
        <p:nvGraphicFramePr>
          <p:cNvPr id="4" name="Chart 3">
            <a:extLst>
              <a:ext uri="{FF2B5EF4-FFF2-40B4-BE49-F238E27FC236}">
                <a16:creationId xmlns:a16="http://schemas.microsoft.com/office/drawing/2014/main" id="{23DCB710-0C75-02DB-9A32-25A8C95D6011}"/>
              </a:ext>
            </a:extLst>
          </p:cNvPr>
          <p:cNvGraphicFramePr>
            <a:graphicFrameLocks/>
          </p:cNvGraphicFramePr>
          <p:nvPr/>
        </p:nvGraphicFramePr>
        <p:xfrm>
          <a:off x="809412" y="2269374"/>
          <a:ext cx="8025334" cy="2550874"/>
        </p:xfrm>
        <a:graphic>
          <a:graphicData uri="http://schemas.openxmlformats.org/drawingml/2006/chart">
            <c:chart xmlns:c="http://schemas.openxmlformats.org/drawingml/2006/chart" xmlns:r="http://schemas.openxmlformats.org/officeDocument/2006/relationships" r:id="rId2"/>
          </a:graphicData>
        </a:graphic>
      </p:graphicFrame>
      <p:sp>
        <p:nvSpPr>
          <p:cNvPr id="6" name="Left-right Arrow 5">
            <a:extLst>
              <a:ext uri="{FF2B5EF4-FFF2-40B4-BE49-F238E27FC236}">
                <a16:creationId xmlns:a16="http://schemas.microsoft.com/office/drawing/2014/main" id="{54913A74-C43A-2BC7-84DC-2BB927637601}"/>
              </a:ext>
            </a:extLst>
          </p:cNvPr>
          <p:cNvSpPr/>
          <p:nvPr/>
        </p:nvSpPr>
        <p:spPr>
          <a:xfrm>
            <a:off x="5734090" y="3004757"/>
            <a:ext cx="1787236" cy="423949"/>
          </a:xfrm>
          <a:prstGeom prst="leftRightArrow">
            <a:avLst/>
          </a:prstGeom>
          <a:gradFill>
            <a:gsLst>
              <a:gs pos="0">
                <a:schemeClr val="accent6"/>
              </a:gs>
              <a:gs pos="100000">
                <a:schemeClr val="accent2"/>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3B73C2-A922-F4E9-C3C3-1C90F47B76F9}"/>
              </a:ext>
            </a:extLst>
          </p:cNvPr>
          <p:cNvSpPr txBox="1"/>
          <p:nvPr/>
        </p:nvSpPr>
        <p:spPr>
          <a:xfrm>
            <a:off x="6192794" y="3066922"/>
            <a:ext cx="1091966" cy="300082"/>
          </a:xfrm>
          <a:prstGeom prst="rect">
            <a:avLst/>
          </a:prstGeom>
          <a:noFill/>
        </p:spPr>
        <p:txBody>
          <a:bodyPr wrap="none" rtlCol="0">
            <a:spAutoFit/>
          </a:bodyPr>
          <a:lstStyle/>
          <a:p>
            <a:r>
              <a:rPr lang="en-US" dirty="0">
                <a:solidFill>
                  <a:schemeClr val="bg1"/>
                </a:solidFill>
              </a:rPr>
              <a:t>5-25% faster</a:t>
            </a:r>
          </a:p>
        </p:txBody>
      </p:sp>
      <p:sp>
        <p:nvSpPr>
          <p:cNvPr id="11" name="Rectangle 10">
            <a:extLst>
              <a:ext uri="{FF2B5EF4-FFF2-40B4-BE49-F238E27FC236}">
                <a16:creationId xmlns:a16="http://schemas.microsoft.com/office/drawing/2014/main" id="{9C19F712-283C-7573-DECA-83BF6D704B59}"/>
              </a:ext>
            </a:extLst>
          </p:cNvPr>
          <p:cNvSpPr/>
          <p:nvPr/>
        </p:nvSpPr>
        <p:spPr>
          <a:xfrm>
            <a:off x="7750769" y="3209124"/>
            <a:ext cx="159947" cy="14897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141398-59CC-14CF-399C-6099D43D6AEF}"/>
              </a:ext>
            </a:extLst>
          </p:cNvPr>
          <p:cNvSpPr txBox="1"/>
          <p:nvPr/>
        </p:nvSpPr>
        <p:spPr>
          <a:xfrm>
            <a:off x="7910716" y="3148010"/>
            <a:ext cx="1106393" cy="253916"/>
          </a:xfrm>
          <a:prstGeom prst="rect">
            <a:avLst/>
          </a:prstGeom>
          <a:noFill/>
        </p:spPr>
        <p:txBody>
          <a:bodyPr wrap="none" rtlCol="0">
            <a:spAutoFit/>
          </a:bodyPr>
          <a:lstStyle/>
          <a:p>
            <a:r>
              <a:rPr lang="en-US" sz="1050" dirty="0"/>
              <a:t>Data Initial Load</a:t>
            </a:r>
          </a:p>
        </p:txBody>
      </p:sp>
      <p:sp>
        <p:nvSpPr>
          <p:cNvPr id="13" name="Rectangle 12">
            <a:extLst>
              <a:ext uri="{FF2B5EF4-FFF2-40B4-BE49-F238E27FC236}">
                <a16:creationId xmlns:a16="http://schemas.microsoft.com/office/drawing/2014/main" id="{5CC032F2-CB8B-6AEB-28FC-EAE87A7F63E1}"/>
              </a:ext>
            </a:extLst>
          </p:cNvPr>
          <p:cNvSpPr/>
          <p:nvPr/>
        </p:nvSpPr>
        <p:spPr>
          <a:xfrm>
            <a:off x="7750769" y="3548058"/>
            <a:ext cx="159947" cy="1489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D46FB86-E020-3E42-56B2-3D39CD222186}"/>
              </a:ext>
            </a:extLst>
          </p:cNvPr>
          <p:cNvSpPr txBox="1"/>
          <p:nvPr/>
        </p:nvSpPr>
        <p:spPr>
          <a:xfrm>
            <a:off x="7910716" y="3486944"/>
            <a:ext cx="816249" cy="253916"/>
          </a:xfrm>
          <a:prstGeom prst="rect">
            <a:avLst/>
          </a:prstGeom>
          <a:noFill/>
        </p:spPr>
        <p:txBody>
          <a:bodyPr wrap="none" rtlCol="0">
            <a:spAutoFit/>
          </a:bodyPr>
          <a:lstStyle/>
          <a:p>
            <a:r>
              <a:rPr lang="en-US" sz="1050" dirty="0"/>
              <a:t>checkpoint</a:t>
            </a:r>
          </a:p>
        </p:txBody>
      </p:sp>
      <p:sp>
        <p:nvSpPr>
          <p:cNvPr id="15" name="Rectangle 14">
            <a:extLst>
              <a:ext uri="{FF2B5EF4-FFF2-40B4-BE49-F238E27FC236}">
                <a16:creationId xmlns:a16="http://schemas.microsoft.com/office/drawing/2014/main" id="{65700EE1-59BD-E8CA-594D-1FBAECD8125F}"/>
              </a:ext>
            </a:extLst>
          </p:cNvPr>
          <p:cNvSpPr/>
          <p:nvPr/>
        </p:nvSpPr>
        <p:spPr>
          <a:xfrm>
            <a:off x="7750769" y="3911707"/>
            <a:ext cx="159947" cy="148971"/>
          </a:xfrm>
          <a:prstGeom prst="rect">
            <a:avLst/>
          </a:prstGeom>
          <a:solidFill>
            <a:srgbClr val="67A1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A2128F8-74D2-8690-B9C0-723B671616C7}"/>
              </a:ext>
            </a:extLst>
          </p:cNvPr>
          <p:cNvSpPr txBox="1"/>
          <p:nvPr/>
        </p:nvSpPr>
        <p:spPr>
          <a:xfrm>
            <a:off x="7910716" y="3850593"/>
            <a:ext cx="652743" cy="253916"/>
          </a:xfrm>
          <a:prstGeom prst="rect">
            <a:avLst/>
          </a:prstGeom>
          <a:noFill/>
        </p:spPr>
        <p:txBody>
          <a:bodyPr wrap="none" rtlCol="0">
            <a:spAutoFit/>
          </a:bodyPr>
          <a:lstStyle/>
          <a:p>
            <a:r>
              <a:rPr lang="en-US" sz="1050" dirty="0"/>
              <a:t>Training</a:t>
            </a:r>
          </a:p>
        </p:txBody>
      </p:sp>
      <p:sp>
        <p:nvSpPr>
          <p:cNvPr id="2" name="Right Triangle 1">
            <a:extLst>
              <a:ext uri="{FF2B5EF4-FFF2-40B4-BE49-F238E27FC236}">
                <a16:creationId xmlns:a16="http://schemas.microsoft.com/office/drawing/2014/main" id="{F7083945-2AA1-D858-59A5-E1A8E9E41635}"/>
              </a:ext>
            </a:extLst>
          </p:cNvPr>
          <p:cNvSpPr/>
          <p:nvPr/>
        </p:nvSpPr>
        <p:spPr>
          <a:xfrm flipH="1">
            <a:off x="1747756" y="3066474"/>
            <a:ext cx="201115"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BC794792-16AD-5F73-86A1-A7103627BECC}"/>
              </a:ext>
            </a:extLst>
          </p:cNvPr>
          <p:cNvSpPr/>
          <p:nvPr/>
        </p:nvSpPr>
        <p:spPr>
          <a:xfrm flipH="1">
            <a:off x="1747754" y="4027714"/>
            <a:ext cx="575190"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F2A9FFD5-5C42-C3F9-9D48-DB5F998AC7D4}"/>
              </a:ext>
            </a:extLst>
          </p:cNvPr>
          <p:cNvSpPr/>
          <p:nvPr/>
        </p:nvSpPr>
        <p:spPr>
          <a:xfrm>
            <a:off x="2735539" y="4015720"/>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A62AA491-3ECD-8BDF-DBDC-3689A5764150}"/>
              </a:ext>
            </a:extLst>
          </p:cNvPr>
          <p:cNvSpPr/>
          <p:nvPr/>
        </p:nvSpPr>
        <p:spPr>
          <a:xfrm>
            <a:off x="3311912" y="4015720"/>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DA113305-F83F-51D6-5234-E2925719BF6C}"/>
              </a:ext>
            </a:extLst>
          </p:cNvPr>
          <p:cNvSpPr/>
          <p:nvPr/>
        </p:nvSpPr>
        <p:spPr>
          <a:xfrm>
            <a:off x="3888285" y="4022606"/>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E45AFBA5-9A5F-FADE-CAB4-DA6A7560DCDA}"/>
              </a:ext>
            </a:extLst>
          </p:cNvPr>
          <p:cNvSpPr/>
          <p:nvPr/>
        </p:nvSpPr>
        <p:spPr>
          <a:xfrm>
            <a:off x="4468618" y="4015720"/>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AAF7F8AD-CD8D-5FC8-D8A4-51973B037B89}"/>
              </a:ext>
            </a:extLst>
          </p:cNvPr>
          <p:cNvSpPr/>
          <p:nvPr/>
        </p:nvSpPr>
        <p:spPr>
          <a:xfrm>
            <a:off x="5048951" y="4022606"/>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Triangle 19">
            <a:extLst>
              <a:ext uri="{FF2B5EF4-FFF2-40B4-BE49-F238E27FC236}">
                <a16:creationId xmlns:a16="http://schemas.microsoft.com/office/drawing/2014/main" id="{FE0FAE36-2F7F-C829-F574-7A90D5FE9A5A}"/>
              </a:ext>
            </a:extLst>
          </p:cNvPr>
          <p:cNvSpPr/>
          <p:nvPr/>
        </p:nvSpPr>
        <p:spPr>
          <a:xfrm>
            <a:off x="5628429" y="4022606"/>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139970D5-CEFE-DE87-94AF-C3CEEA4205CE}"/>
              </a:ext>
            </a:extLst>
          </p:cNvPr>
          <p:cNvSpPr/>
          <p:nvPr/>
        </p:nvSpPr>
        <p:spPr>
          <a:xfrm>
            <a:off x="6207907" y="4022606"/>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E479D123-212B-E78C-6D7A-9E6250EF3470}"/>
              </a:ext>
            </a:extLst>
          </p:cNvPr>
          <p:cNvSpPr/>
          <p:nvPr/>
        </p:nvSpPr>
        <p:spPr>
          <a:xfrm>
            <a:off x="6787385" y="4016249"/>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66280D8F-1433-B912-72C9-FDBAF52A9669}"/>
              </a:ext>
            </a:extLst>
          </p:cNvPr>
          <p:cNvSpPr/>
          <p:nvPr/>
        </p:nvSpPr>
        <p:spPr>
          <a:xfrm>
            <a:off x="7357548" y="4015720"/>
            <a:ext cx="163778" cy="374460"/>
          </a:xfrm>
          <a:prstGeom prst="rtTriangle">
            <a:avLst/>
          </a:prstGeom>
          <a:gradFill>
            <a:gsLst>
              <a:gs pos="0">
                <a:schemeClr val="bg1">
                  <a:alpha val="54389"/>
                </a:schemeClr>
              </a:gs>
              <a:gs pos="63000">
                <a:schemeClr val="bg1">
                  <a:alpha val="21759"/>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2288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D3CB78-922B-C55F-2EA6-73338B533439}"/>
              </a:ext>
            </a:extLst>
          </p:cNvPr>
          <p:cNvSpPr>
            <a:spLocks noGrp="1"/>
          </p:cNvSpPr>
          <p:nvPr>
            <p:ph type="body" sz="quarter" idx="11"/>
          </p:nvPr>
        </p:nvSpPr>
        <p:spPr/>
        <p:txBody>
          <a:bodyPr/>
          <a:lstStyle/>
          <a:p>
            <a:r>
              <a:rPr lang="en-US"/>
              <a:t>Parallel Filesystems Enable Scale Efficiency</a:t>
            </a:r>
          </a:p>
        </p:txBody>
      </p:sp>
      <p:sp>
        <p:nvSpPr>
          <p:cNvPr id="12" name="TextBox 11">
            <a:extLst>
              <a:ext uri="{FF2B5EF4-FFF2-40B4-BE49-F238E27FC236}">
                <a16:creationId xmlns:a16="http://schemas.microsoft.com/office/drawing/2014/main" id="{93BBB950-07C5-6631-2ABC-B10C6E5163F3}"/>
              </a:ext>
            </a:extLst>
          </p:cNvPr>
          <p:cNvSpPr txBox="1"/>
          <p:nvPr/>
        </p:nvSpPr>
        <p:spPr>
          <a:xfrm>
            <a:off x="4538363" y="1144093"/>
            <a:ext cx="4190913" cy="307682"/>
          </a:xfrm>
          <a:prstGeom prst="rect">
            <a:avLst/>
          </a:prstGeom>
          <a:noFill/>
        </p:spPr>
        <p:txBody>
          <a:bodyPr wrap="square" rtlCol="0">
            <a:spAutoFit/>
          </a:bodyPr>
          <a:lstStyle/>
          <a:p>
            <a:r>
              <a:rPr lang="en-US" sz="1400" b="1"/>
              <a:t>You can never get efficiency with this architecture.</a:t>
            </a:r>
            <a:endParaRPr lang="en-US" sz="1400"/>
          </a:p>
        </p:txBody>
      </p:sp>
      <p:sp>
        <p:nvSpPr>
          <p:cNvPr id="8" name="Rounded Rectangle 7">
            <a:extLst>
              <a:ext uri="{FF2B5EF4-FFF2-40B4-BE49-F238E27FC236}">
                <a16:creationId xmlns:a16="http://schemas.microsoft.com/office/drawing/2014/main" id="{5B5A6A65-6BE0-4BE9-4A4F-1F58F108DEF0}"/>
              </a:ext>
            </a:extLst>
          </p:cNvPr>
          <p:cNvSpPr/>
          <p:nvPr/>
        </p:nvSpPr>
        <p:spPr>
          <a:xfrm>
            <a:off x="1274738" y="2007352"/>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29" name="Can 28">
            <a:extLst>
              <a:ext uri="{FF2B5EF4-FFF2-40B4-BE49-F238E27FC236}">
                <a16:creationId xmlns:a16="http://schemas.microsoft.com/office/drawing/2014/main" id="{30E0545C-ABCF-43A9-78D1-1392DCCDD61E}"/>
              </a:ext>
            </a:extLst>
          </p:cNvPr>
          <p:cNvSpPr/>
          <p:nvPr/>
        </p:nvSpPr>
        <p:spPr>
          <a:xfrm>
            <a:off x="1288587" y="3059903"/>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cxnSp>
        <p:nvCxnSpPr>
          <p:cNvPr id="37" name="Straight Connector 36">
            <a:extLst>
              <a:ext uri="{FF2B5EF4-FFF2-40B4-BE49-F238E27FC236}">
                <a16:creationId xmlns:a16="http://schemas.microsoft.com/office/drawing/2014/main" id="{6C9DC507-1368-8487-3A07-09B7CF6494CA}"/>
              </a:ext>
            </a:extLst>
          </p:cNvPr>
          <p:cNvCxnSpPr>
            <a:cxnSpLocks/>
            <a:stCxn id="8" idx="2"/>
            <a:endCxn id="29" idx="1"/>
          </p:cNvCxnSpPr>
          <p:nvPr/>
        </p:nvCxnSpPr>
        <p:spPr>
          <a:xfrm>
            <a:off x="1520487" y="2381191"/>
            <a:ext cx="13850"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5521121-047E-BEAC-38AA-2103DE0DD6AE}"/>
              </a:ext>
            </a:extLst>
          </p:cNvPr>
          <p:cNvCxnSpPr>
            <a:cxnSpLocks/>
            <a:stCxn id="8" idx="2"/>
            <a:endCxn id="62" idx="1"/>
          </p:cNvCxnSpPr>
          <p:nvPr/>
        </p:nvCxnSpPr>
        <p:spPr>
          <a:xfrm>
            <a:off x="1520488" y="2381190"/>
            <a:ext cx="523836"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42E6B3-9FB3-29E5-BA48-795A4B1C4B62}"/>
              </a:ext>
            </a:extLst>
          </p:cNvPr>
          <p:cNvCxnSpPr>
            <a:cxnSpLocks/>
            <a:stCxn id="8" idx="2"/>
            <a:endCxn id="63" idx="1"/>
          </p:cNvCxnSpPr>
          <p:nvPr/>
        </p:nvCxnSpPr>
        <p:spPr>
          <a:xfrm>
            <a:off x="1520489" y="2381191"/>
            <a:ext cx="1033823"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28DA70-0137-C34B-9E78-55C44CB88827}"/>
              </a:ext>
            </a:extLst>
          </p:cNvPr>
          <p:cNvCxnSpPr>
            <a:cxnSpLocks/>
            <a:stCxn id="8" idx="2"/>
            <a:endCxn id="64" idx="1"/>
          </p:cNvCxnSpPr>
          <p:nvPr/>
        </p:nvCxnSpPr>
        <p:spPr>
          <a:xfrm>
            <a:off x="1520487" y="2381190"/>
            <a:ext cx="1543810" cy="678824"/>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5BED399B-0E7D-B09F-E7C9-932461192500}"/>
              </a:ext>
            </a:extLst>
          </p:cNvPr>
          <p:cNvSpPr/>
          <p:nvPr/>
        </p:nvSpPr>
        <p:spPr>
          <a:xfrm>
            <a:off x="1798574" y="2007352"/>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60" name="Rounded Rectangle 59">
            <a:extLst>
              <a:ext uri="{FF2B5EF4-FFF2-40B4-BE49-F238E27FC236}">
                <a16:creationId xmlns:a16="http://schemas.microsoft.com/office/drawing/2014/main" id="{2338AF24-7D31-89A3-31A5-8E960304EECB}"/>
              </a:ext>
            </a:extLst>
          </p:cNvPr>
          <p:cNvSpPr/>
          <p:nvPr/>
        </p:nvSpPr>
        <p:spPr>
          <a:xfrm>
            <a:off x="2316417" y="2002929"/>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61" name="Rounded Rectangle 60">
            <a:extLst>
              <a:ext uri="{FF2B5EF4-FFF2-40B4-BE49-F238E27FC236}">
                <a16:creationId xmlns:a16="http://schemas.microsoft.com/office/drawing/2014/main" id="{10EFD8A9-EAC9-7B8B-A77A-55C66664AE6C}"/>
              </a:ext>
            </a:extLst>
          </p:cNvPr>
          <p:cNvSpPr/>
          <p:nvPr/>
        </p:nvSpPr>
        <p:spPr>
          <a:xfrm>
            <a:off x="2840253" y="2002929"/>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62" name="Can 61">
            <a:extLst>
              <a:ext uri="{FF2B5EF4-FFF2-40B4-BE49-F238E27FC236}">
                <a16:creationId xmlns:a16="http://schemas.microsoft.com/office/drawing/2014/main" id="{63E7282B-F90F-47F8-47B1-3C215351028C}"/>
              </a:ext>
            </a:extLst>
          </p:cNvPr>
          <p:cNvSpPr/>
          <p:nvPr/>
        </p:nvSpPr>
        <p:spPr>
          <a:xfrm>
            <a:off x="1798574" y="3060015"/>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sp>
        <p:nvSpPr>
          <p:cNvPr id="63" name="Can 62">
            <a:extLst>
              <a:ext uri="{FF2B5EF4-FFF2-40B4-BE49-F238E27FC236}">
                <a16:creationId xmlns:a16="http://schemas.microsoft.com/office/drawing/2014/main" id="{CE6D3530-9DF3-5EA2-0AEC-003AEEA55A09}"/>
              </a:ext>
            </a:extLst>
          </p:cNvPr>
          <p:cNvSpPr/>
          <p:nvPr/>
        </p:nvSpPr>
        <p:spPr>
          <a:xfrm>
            <a:off x="2308560" y="3059903"/>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sp>
        <p:nvSpPr>
          <p:cNvPr id="64" name="Can 63">
            <a:extLst>
              <a:ext uri="{FF2B5EF4-FFF2-40B4-BE49-F238E27FC236}">
                <a16:creationId xmlns:a16="http://schemas.microsoft.com/office/drawing/2014/main" id="{3BE920B3-7562-9536-2E2B-5F3D72455A44}"/>
              </a:ext>
            </a:extLst>
          </p:cNvPr>
          <p:cNvSpPr/>
          <p:nvPr/>
        </p:nvSpPr>
        <p:spPr>
          <a:xfrm>
            <a:off x="2818547" y="3060015"/>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cxnSp>
        <p:nvCxnSpPr>
          <p:cNvPr id="68" name="Straight Connector 67">
            <a:extLst>
              <a:ext uri="{FF2B5EF4-FFF2-40B4-BE49-F238E27FC236}">
                <a16:creationId xmlns:a16="http://schemas.microsoft.com/office/drawing/2014/main" id="{0193FFFB-FDFF-3461-6421-D0A6096EAD72}"/>
              </a:ext>
            </a:extLst>
          </p:cNvPr>
          <p:cNvCxnSpPr>
            <a:cxnSpLocks/>
            <a:stCxn id="59" idx="2"/>
            <a:endCxn id="29" idx="1"/>
          </p:cNvCxnSpPr>
          <p:nvPr/>
        </p:nvCxnSpPr>
        <p:spPr>
          <a:xfrm flipH="1">
            <a:off x="1534338" y="2381191"/>
            <a:ext cx="509987"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00CEAF-DAD6-F6B6-03EB-8903D2502EF9}"/>
              </a:ext>
            </a:extLst>
          </p:cNvPr>
          <p:cNvCxnSpPr>
            <a:cxnSpLocks/>
            <a:stCxn id="59" idx="2"/>
            <a:endCxn id="62" idx="1"/>
          </p:cNvCxnSpPr>
          <p:nvPr/>
        </p:nvCxnSpPr>
        <p:spPr>
          <a:xfrm>
            <a:off x="2044324" y="2381190"/>
            <a:ext cx="0"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EBFBE86-5E8E-D30B-7074-DB9B741D222E}"/>
              </a:ext>
            </a:extLst>
          </p:cNvPr>
          <p:cNvCxnSpPr>
            <a:cxnSpLocks/>
            <a:stCxn id="59" idx="2"/>
            <a:endCxn id="63" idx="1"/>
          </p:cNvCxnSpPr>
          <p:nvPr/>
        </p:nvCxnSpPr>
        <p:spPr>
          <a:xfrm>
            <a:off x="2044325" y="2381191"/>
            <a:ext cx="509987"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95EEF94-2958-1B8C-1C0F-B6F2F31CB909}"/>
              </a:ext>
            </a:extLst>
          </p:cNvPr>
          <p:cNvCxnSpPr>
            <a:cxnSpLocks/>
            <a:stCxn id="59" idx="2"/>
            <a:endCxn id="64" idx="1"/>
          </p:cNvCxnSpPr>
          <p:nvPr/>
        </p:nvCxnSpPr>
        <p:spPr>
          <a:xfrm>
            <a:off x="2044325" y="2381190"/>
            <a:ext cx="1019973"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815B31D-F3F4-E160-94FA-1CDC48C3DE43}"/>
              </a:ext>
            </a:extLst>
          </p:cNvPr>
          <p:cNvCxnSpPr>
            <a:cxnSpLocks/>
            <a:stCxn id="60" idx="2"/>
            <a:endCxn id="29" idx="1"/>
          </p:cNvCxnSpPr>
          <p:nvPr/>
        </p:nvCxnSpPr>
        <p:spPr>
          <a:xfrm flipH="1">
            <a:off x="1534339" y="2376768"/>
            <a:ext cx="1027830"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97D5BAD-25AB-E207-40AE-EB6BFA81562F}"/>
              </a:ext>
            </a:extLst>
          </p:cNvPr>
          <p:cNvCxnSpPr>
            <a:cxnSpLocks/>
            <a:stCxn id="60" idx="2"/>
            <a:endCxn id="62" idx="1"/>
          </p:cNvCxnSpPr>
          <p:nvPr/>
        </p:nvCxnSpPr>
        <p:spPr>
          <a:xfrm flipH="1">
            <a:off x="2044326" y="2376768"/>
            <a:ext cx="517843"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BDEF798-CE48-71E4-3BA5-10ADE7708C6C}"/>
              </a:ext>
            </a:extLst>
          </p:cNvPr>
          <p:cNvCxnSpPr>
            <a:cxnSpLocks/>
            <a:stCxn id="60" idx="2"/>
            <a:endCxn id="63" idx="1"/>
          </p:cNvCxnSpPr>
          <p:nvPr/>
        </p:nvCxnSpPr>
        <p:spPr>
          <a:xfrm flipH="1">
            <a:off x="2554313" y="2376768"/>
            <a:ext cx="7857"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5F951A0-7F19-E45B-358B-B202B93BB91D}"/>
              </a:ext>
            </a:extLst>
          </p:cNvPr>
          <p:cNvCxnSpPr>
            <a:cxnSpLocks/>
            <a:stCxn id="60" idx="2"/>
            <a:endCxn id="64" idx="1"/>
          </p:cNvCxnSpPr>
          <p:nvPr/>
        </p:nvCxnSpPr>
        <p:spPr>
          <a:xfrm>
            <a:off x="2562169" y="2376768"/>
            <a:ext cx="502130"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D846A1C-7B20-BFE8-9A3B-B4CFBA42BDC4}"/>
              </a:ext>
            </a:extLst>
          </p:cNvPr>
          <p:cNvCxnSpPr>
            <a:cxnSpLocks/>
            <a:stCxn id="61" idx="2"/>
            <a:endCxn id="64" idx="1"/>
          </p:cNvCxnSpPr>
          <p:nvPr/>
        </p:nvCxnSpPr>
        <p:spPr>
          <a:xfrm flipH="1">
            <a:off x="3064299" y="2376768"/>
            <a:ext cx="21706"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FB0E32-46FC-697A-BA6F-6E27B354D7C9}"/>
              </a:ext>
            </a:extLst>
          </p:cNvPr>
          <p:cNvCxnSpPr>
            <a:cxnSpLocks/>
            <a:stCxn id="61" idx="2"/>
            <a:endCxn id="63" idx="1"/>
          </p:cNvCxnSpPr>
          <p:nvPr/>
        </p:nvCxnSpPr>
        <p:spPr>
          <a:xfrm flipH="1">
            <a:off x="2554313" y="2376768"/>
            <a:ext cx="531693"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B98EB99-AAF8-8313-D780-D11B633C3EB5}"/>
              </a:ext>
            </a:extLst>
          </p:cNvPr>
          <p:cNvCxnSpPr>
            <a:cxnSpLocks/>
            <a:stCxn id="61" idx="2"/>
            <a:endCxn id="62" idx="1"/>
          </p:cNvCxnSpPr>
          <p:nvPr/>
        </p:nvCxnSpPr>
        <p:spPr>
          <a:xfrm flipH="1">
            <a:off x="2044327" y="2376768"/>
            <a:ext cx="1041679"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39E7A81-0EAB-162D-06ED-6CFC842BE9AD}"/>
              </a:ext>
            </a:extLst>
          </p:cNvPr>
          <p:cNvCxnSpPr>
            <a:cxnSpLocks/>
            <a:stCxn id="61" idx="2"/>
            <a:endCxn id="29" idx="1"/>
          </p:cNvCxnSpPr>
          <p:nvPr/>
        </p:nvCxnSpPr>
        <p:spPr>
          <a:xfrm flipH="1">
            <a:off x="1534339" y="2376768"/>
            <a:ext cx="1551666" cy="683136"/>
          </a:xfrm>
          <a:prstGeom prst="line">
            <a:avLst/>
          </a:prstGeom>
        </p:spPr>
        <p:style>
          <a:lnRef idx="1">
            <a:schemeClr val="accent1"/>
          </a:lnRef>
          <a:fillRef idx="0">
            <a:schemeClr val="accent1"/>
          </a:fillRef>
          <a:effectRef idx="0">
            <a:schemeClr val="accent1"/>
          </a:effectRef>
          <a:fontRef idx="minor">
            <a:schemeClr val="tx1"/>
          </a:fontRef>
        </p:style>
      </p:cxnSp>
      <p:sp>
        <p:nvSpPr>
          <p:cNvPr id="149" name="Round Same-side Corner of Rectangle 148">
            <a:extLst>
              <a:ext uri="{FF2B5EF4-FFF2-40B4-BE49-F238E27FC236}">
                <a16:creationId xmlns:a16="http://schemas.microsoft.com/office/drawing/2014/main" id="{70AF4FD2-F243-F389-EDC9-8E3A739E92C5}"/>
              </a:ext>
            </a:extLst>
          </p:cNvPr>
          <p:cNvSpPr/>
          <p:nvPr/>
        </p:nvSpPr>
        <p:spPr>
          <a:xfrm flipV="1">
            <a:off x="1285414" y="2285634"/>
            <a:ext cx="474832" cy="86750"/>
          </a:xfrm>
          <a:prstGeom prst="round2SameRect">
            <a:avLst>
              <a:gd name="adj1" fmla="val 35825"/>
              <a:gd name="adj2" fmla="val 0"/>
            </a:avLst>
          </a:prstGeom>
          <a:gradFill>
            <a:gsLst>
              <a:gs pos="26000">
                <a:schemeClr val="accent1"/>
              </a:gs>
              <a:gs pos="75000">
                <a:schemeClr val="accent1"/>
              </a:gs>
              <a:gs pos="41000">
                <a:schemeClr val="accent2">
                  <a:alpha val="92192"/>
                </a:scheme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 Same-side Corner of Rectangle 157">
            <a:extLst>
              <a:ext uri="{FF2B5EF4-FFF2-40B4-BE49-F238E27FC236}">
                <a16:creationId xmlns:a16="http://schemas.microsoft.com/office/drawing/2014/main" id="{682C74E5-455F-BC94-0B62-BFC544A06AEF}"/>
              </a:ext>
            </a:extLst>
          </p:cNvPr>
          <p:cNvSpPr/>
          <p:nvPr/>
        </p:nvSpPr>
        <p:spPr>
          <a:xfrm flipV="1">
            <a:off x="1803255" y="2285614"/>
            <a:ext cx="480826" cy="86750"/>
          </a:xfrm>
          <a:prstGeom prst="round2SameRect">
            <a:avLst>
              <a:gd name="adj1" fmla="val 35825"/>
              <a:gd name="adj2" fmla="val 0"/>
            </a:avLst>
          </a:prstGeom>
          <a:gradFill>
            <a:gsLst>
              <a:gs pos="26000">
                <a:schemeClr val="accent1"/>
              </a:gs>
              <a:gs pos="75000">
                <a:schemeClr val="accent1"/>
              </a:gs>
              <a:gs pos="41000">
                <a:schemeClr val="accent2">
                  <a:alpha val="92192"/>
                </a:scheme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 Same-side Corner of Rectangle 158">
            <a:extLst>
              <a:ext uri="{FF2B5EF4-FFF2-40B4-BE49-F238E27FC236}">
                <a16:creationId xmlns:a16="http://schemas.microsoft.com/office/drawing/2014/main" id="{D8A73002-6866-5E72-3456-6E15F7D50A60}"/>
              </a:ext>
            </a:extLst>
          </p:cNvPr>
          <p:cNvSpPr/>
          <p:nvPr/>
        </p:nvSpPr>
        <p:spPr>
          <a:xfrm flipV="1">
            <a:off x="2322410" y="2285614"/>
            <a:ext cx="480826" cy="86750"/>
          </a:xfrm>
          <a:prstGeom prst="round2SameRect">
            <a:avLst>
              <a:gd name="adj1" fmla="val 35825"/>
              <a:gd name="adj2" fmla="val 0"/>
            </a:avLst>
          </a:prstGeom>
          <a:gradFill>
            <a:gsLst>
              <a:gs pos="26000">
                <a:schemeClr val="accent1"/>
              </a:gs>
              <a:gs pos="75000">
                <a:schemeClr val="accent1"/>
              </a:gs>
              <a:gs pos="41000">
                <a:schemeClr val="accent2">
                  <a:alpha val="92192"/>
                </a:scheme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 Same-side Corner of Rectangle 159">
            <a:extLst>
              <a:ext uri="{FF2B5EF4-FFF2-40B4-BE49-F238E27FC236}">
                <a16:creationId xmlns:a16="http://schemas.microsoft.com/office/drawing/2014/main" id="{A54F5043-FBE6-2939-D8FE-9380A2A0A631}"/>
              </a:ext>
            </a:extLst>
          </p:cNvPr>
          <p:cNvSpPr/>
          <p:nvPr/>
        </p:nvSpPr>
        <p:spPr>
          <a:xfrm flipV="1">
            <a:off x="2846246" y="2285614"/>
            <a:ext cx="480826" cy="86750"/>
          </a:xfrm>
          <a:prstGeom prst="round2SameRect">
            <a:avLst>
              <a:gd name="adj1" fmla="val 35825"/>
              <a:gd name="adj2" fmla="val 0"/>
            </a:avLst>
          </a:prstGeom>
          <a:gradFill>
            <a:gsLst>
              <a:gs pos="26000">
                <a:schemeClr val="accent1"/>
              </a:gs>
              <a:gs pos="75000">
                <a:schemeClr val="accent1"/>
              </a:gs>
              <a:gs pos="41000">
                <a:schemeClr val="accent2">
                  <a:alpha val="92192"/>
                </a:scheme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F1A65867-DCB2-2AD3-844B-6BD40725B3B9}"/>
              </a:ext>
            </a:extLst>
          </p:cNvPr>
          <p:cNvSpPr txBox="1"/>
          <p:nvPr/>
        </p:nvSpPr>
        <p:spPr>
          <a:xfrm>
            <a:off x="1056828" y="2369394"/>
            <a:ext cx="2603332" cy="161533"/>
          </a:xfrm>
          <a:prstGeom prst="rect">
            <a:avLst/>
          </a:prstGeom>
          <a:solidFill>
            <a:schemeClr val="bg1">
              <a:alpha val="66410"/>
            </a:schemeClr>
          </a:solidFill>
          <a:effectLst/>
        </p:spPr>
        <p:txBody>
          <a:bodyPr wrap="square" lIns="35989" tIns="0" rIns="35989" bIns="0" rtlCol="0">
            <a:spAutoFit/>
          </a:bodyPr>
          <a:lstStyle/>
          <a:p>
            <a:pPr algn="ctr"/>
            <a:r>
              <a:rPr lang="en-US" sz="1050" b="1">
                <a:solidFill>
                  <a:schemeClr val="accent1"/>
                </a:solidFill>
              </a:rPr>
              <a:t>Intelligent Client knows where the data is</a:t>
            </a:r>
          </a:p>
        </p:txBody>
      </p:sp>
      <p:sp>
        <p:nvSpPr>
          <p:cNvPr id="207" name="TextBox 206">
            <a:extLst>
              <a:ext uri="{FF2B5EF4-FFF2-40B4-BE49-F238E27FC236}">
                <a16:creationId xmlns:a16="http://schemas.microsoft.com/office/drawing/2014/main" id="{36495DDD-6014-0125-BE7A-52650328B34D}"/>
              </a:ext>
            </a:extLst>
          </p:cNvPr>
          <p:cNvSpPr txBox="1"/>
          <p:nvPr/>
        </p:nvSpPr>
        <p:spPr>
          <a:xfrm>
            <a:off x="1274740" y="3457577"/>
            <a:ext cx="2035309" cy="253838"/>
          </a:xfrm>
          <a:prstGeom prst="rect">
            <a:avLst/>
          </a:prstGeom>
          <a:noFill/>
        </p:spPr>
        <p:txBody>
          <a:bodyPr wrap="square" rtlCol="0">
            <a:spAutoFit/>
          </a:bodyPr>
          <a:lstStyle/>
          <a:p>
            <a:pPr algn="ctr"/>
            <a:r>
              <a:rPr lang="en-US" sz="1050" b="1">
                <a:solidFill>
                  <a:schemeClr val="accent1"/>
                </a:solidFill>
              </a:rPr>
              <a:t>No Backend Interconnect</a:t>
            </a:r>
          </a:p>
        </p:txBody>
      </p:sp>
      <p:sp>
        <p:nvSpPr>
          <p:cNvPr id="2" name="Rounded Rectangle 1">
            <a:extLst>
              <a:ext uri="{FF2B5EF4-FFF2-40B4-BE49-F238E27FC236}">
                <a16:creationId xmlns:a16="http://schemas.microsoft.com/office/drawing/2014/main" id="{010D5123-C193-2D2F-9AC7-064D31047B44}"/>
              </a:ext>
            </a:extLst>
          </p:cNvPr>
          <p:cNvSpPr/>
          <p:nvPr/>
        </p:nvSpPr>
        <p:spPr>
          <a:xfrm>
            <a:off x="6357413" y="1587246"/>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4" name="Can 3">
            <a:extLst>
              <a:ext uri="{FF2B5EF4-FFF2-40B4-BE49-F238E27FC236}">
                <a16:creationId xmlns:a16="http://schemas.microsoft.com/office/drawing/2014/main" id="{1AF96076-1359-7E79-A9CF-DCF1AA14FD5D}"/>
              </a:ext>
            </a:extLst>
          </p:cNvPr>
          <p:cNvSpPr/>
          <p:nvPr/>
        </p:nvSpPr>
        <p:spPr>
          <a:xfrm>
            <a:off x="6371263" y="2639796"/>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50"/>
              <a:t>Server</a:t>
            </a:r>
          </a:p>
        </p:txBody>
      </p:sp>
      <p:cxnSp>
        <p:nvCxnSpPr>
          <p:cNvPr id="5" name="Straight Connector 4">
            <a:extLst>
              <a:ext uri="{FF2B5EF4-FFF2-40B4-BE49-F238E27FC236}">
                <a16:creationId xmlns:a16="http://schemas.microsoft.com/office/drawing/2014/main" id="{0A49D8D5-1EE5-7AD9-DA67-C42F1C7FFAED}"/>
              </a:ext>
            </a:extLst>
          </p:cNvPr>
          <p:cNvCxnSpPr>
            <a:cxnSpLocks/>
            <a:stCxn id="2" idx="2"/>
            <a:endCxn id="4" idx="1"/>
          </p:cNvCxnSpPr>
          <p:nvPr/>
        </p:nvCxnSpPr>
        <p:spPr>
          <a:xfrm>
            <a:off x="6603163" y="1961084"/>
            <a:ext cx="13850"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472711-028B-6778-C0FD-0427D933AF8C}"/>
              </a:ext>
            </a:extLst>
          </p:cNvPr>
          <p:cNvCxnSpPr>
            <a:cxnSpLocks/>
            <a:stCxn id="2" idx="2"/>
            <a:endCxn id="14" idx="1"/>
          </p:cNvCxnSpPr>
          <p:nvPr/>
        </p:nvCxnSpPr>
        <p:spPr>
          <a:xfrm>
            <a:off x="6603164" y="1961084"/>
            <a:ext cx="1033823" cy="678713"/>
          </a:xfrm>
          <a:prstGeom prst="line">
            <a:avLst/>
          </a:prstGeom>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ED054E9B-6FB2-0ED2-BDC0-E1359FA6AE0B}"/>
              </a:ext>
            </a:extLst>
          </p:cNvPr>
          <p:cNvSpPr/>
          <p:nvPr/>
        </p:nvSpPr>
        <p:spPr>
          <a:xfrm>
            <a:off x="6881249" y="1587246"/>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10" name="Rounded Rectangle 9">
            <a:extLst>
              <a:ext uri="{FF2B5EF4-FFF2-40B4-BE49-F238E27FC236}">
                <a16:creationId xmlns:a16="http://schemas.microsoft.com/office/drawing/2014/main" id="{EF1B4E5D-04C4-11B3-B7A6-34F4DE8AA894}"/>
              </a:ext>
            </a:extLst>
          </p:cNvPr>
          <p:cNvSpPr/>
          <p:nvPr/>
        </p:nvSpPr>
        <p:spPr>
          <a:xfrm>
            <a:off x="7399093" y="1582822"/>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11" name="Rounded Rectangle 10">
            <a:extLst>
              <a:ext uri="{FF2B5EF4-FFF2-40B4-BE49-F238E27FC236}">
                <a16:creationId xmlns:a16="http://schemas.microsoft.com/office/drawing/2014/main" id="{D5D55AC9-79F7-063A-C905-6757A6258AA4}"/>
              </a:ext>
            </a:extLst>
          </p:cNvPr>
          <p:cNvSpPr/>
          <p:nvPr/>
        </p:nvSpPr>
        <p:spPr>
          <a:xfrm>
            <a:off x="7922929" y="1582822"/>
            <a:ext cx="491500" cy="373839"/>
          </a:xfrm>
          <a:prstGeom prst="roundRect">
            <a:avLst/>
          </a:prstGeom>
          <a:gradFill>
            <a:gsLst>
              <a:gs pos="26000">
                <a:schemeClr val="accent3">
                  <a:alpha val="88320"/>
                </a:schemeClr>
              </a:gs>
              <a:gs pos="75000">
                <a:schemeClr val="accent3">
                  <a:alpha val="96931"/>
                </a:schemeClr>
              </a:gs>
              <a:gs pos="41000">
                <a:schemeClr val="accent2">
                  <a:alpha val="92192"/>
                </a:schemeClr>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AI</a:t>
            </a:r>
          </a:p>
        </p:txBody>
      </p:sp>
      <p:sp>
        <p:nvSpPr>
          <p:cNvPr id="13" name="Can 12">
            <a:extLst>
              <a:ext uri="{FF2B5EF4-FFF2-40B4-BE49-F238E27FC236}">
                <a16:creationId xmlns:a16="http://schemas.microsoft.com/office/drawing/2014/main" id="{18A928BE-CC71-EC0D-C9FE-DBE6A4475A01}"/>
              </a:ext>
            </a:extLst>
          </p:cNvPr>
          <p:cNvSpPr/>
          <p:nvPr/>
        </p:nvSpPr>
        <p:spPr>
          <a:xfrm>
            <a:off x="6881249" y="2639908"/>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a:t>Server</a:t>
            </a:r>
          </a:p>
        </p:txBody>
      </p:sp>
      <p:sp>
        <p:nvSpPr>
          <p:cNvPr id="14" name="Can 13">
            <a:extLst>
              <a:ext uri="{FF2B5EF4-FFF2-40B4-BE49-F238E27FC236}">
                <a16:creationId xmlns:a16="http://schemas.microsoft.com/office/drawing/2014/main" id="{3E5A64AE-6E55-9A49-9FF5-CA0D99CFD79A}"/>
              </a:ext>
            </a:extLst>
          </p:cNvPr>
          <p:cNvSpPr/>
          <p:nvPr/>
        </p:nvSpPr>
        <p:spPr>
          <a:xfrm>
            <a:off x="7391236" y="2639796"/>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a:t>Server</a:t>
            </a:r>
          </a:p>
        </p:txBody>
      </p:sp>
      <p:sp>
        <p:nvSpPr>
          <p:cNvPr id="15" name="Can 14">
            <a:extLst>
              <a:ext uri="{FF2B5EF4-FFF2-40B4-BE49-F238E27FC236}">
                <a16:creationId xmlns:a16="http://schemas.microsoft.com/office/drawing/2014/main" id="{301D6FC0-57DA-0966-37C7-ABB1C7F91630}"/>
              </a:ext>
            </a:extLst>
          </p:cNvPr>
          <p:cNvSpPr/>
          <p:nvPr/>
        </p:nvSpPr>
        <p:spPr>
          <a:xfrm>
            <a:off x="7901223" y="2639908"/>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100"/>
              <a:t>Server</a:t>
            </a:r>
          </a:p>
        </p:txBody>
      </p:sp>
      <p:cxnSp>
        <p:nvCxnSpPr>
          <p:cNvPr id="16" name="Straight Connector 15">
            <a:extLst>
              <a:ext uri="{FF2B5EF4-FFF2-40B4-BE49-F238E27FC236}">
                <a16:creationId xmlns:a16="http://schemas.microsoft.com/office/drawing/2014/main" id="{0918C184-C0EB-5E5B-C589-C11FF5620F2B}"/>
              </a:ext>
            </a:extLst>
          </p:cNvPr>
          <p:cNvCxnSpPr>
            <a:cxnSpLocks/>
            <a:stCxn id="9" idx="2"/>
            <a:endCxn id="13" idx="1"/>
          </p:cNvCxnSpPr>
          <p:nvPr/>
        </p:nvCxnSpPr>
        <p:spPr>
          <a:xfrm>
            <a:off x="7126999" y="1961084"/>
            <a:ext cx="0"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F05CDE-4726-716C-4A83-3D4A6BBF0CAD}"/>
              </a:ext>
            </a:extLst>
          </p:cNvPr>
          <p:cNvCxnSpPr>
            <a:cxnSpLocks/>
            <a:stCxn id="9" idx="2"/>
            <a:endCxn id="14" idx="1"/>
          </p:cNvCxnSpPr>
          <p:nvPr/>
        </p:nvCxnSpPr>
        <p:spPr>
          <a:xfrm>
            <a:off x="7127000" y="1961084"/>
            <a:ext cx="509987"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9A0F6-D98F-FEE1-C0CC-26138C3B89D2}"/>
              </a:ext>
            </a:extLst>
          </p:cNvPr>
          <p:cNvCxnSpPr>
            <a:cxnSpLocks/>
            <a:stCxn id="9" idx="2"/>
            <a:endCxn id="15" idx="1"/>
          </p:cNvCxnSpPr>
          <p:nvPr/>
        </p:nvCxnSpPr>
        <p:spPr>
          <a:xfrm>
            <a:off x="7127001" y="1961084"/>
            <a:ext cx="1019973"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9CF8E1-4A86-91F9-B541-A4D11EDDFC58}"/>
              </a:ext>
            </a:extLst>
          </p:cNvPr>
          <p:cNvCxnSpPr>
            <a:cxnSpLocks/>
            <a:stCxn id="10" idx="2"/>
            <a:endCxn id="14" idx="1"/>
          </p:cNvCxnSpPr>
          <p:nvPr/>
        </p:nvCxnSpPr>
        <p:spPr>
          <a:xfrm flipH="1">
            <a:off x="7636988" y="1956662"/>
            <a:ext cx="7857"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544A9F-212B-5032-B2F7-536D75C0D314}"/>
              </a:ext>
            </a:extLst>
          </p:cNvPr>
          <p:cNvCxnSpPr>
            <a:cxnSpLocks/>
            <a:stCxn id="10" idx="2"/>
            <a:endCxn id="15" idx="1"/>
          </p:cNvCxnSpPr>
          <p:nvPr/>
        </p:nvCxnSpPr>
        <p:spPr>
          <a:xfrm>
            <a:off x="7644844" y="1956662"/>
            <a:ext cx="502130"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7F83A4-1BDA-2AB9-8DAE-41ACE97B4772}"/>
              </a:ext>
            </a:extLst>
          </p:cNvPr>
          <p:cNvCxnSpPr>
            <a:cxnSpLocks/>
            <a:stCxn id="11" idx="2"/>
            <a:endCxn id="15" idx="1"/>
          </p:cNvCxnSpPr>
          <p:nvPr/>
        </p:nvCxnSpPr>
        <p:spPr>
          <a:xfrm flipH="1">
            <a:off x="8146974" y="1956662"/>
            <a:ext cx="21706"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8E42CC-2B33-9B92-8257-46E97CFC48F3}"/>
              </a:ext>
            </a:extLst>
          </p:cNvPr>
          <p:cNvCxnSpPr>
            <a:cxnSpLocks/>
            <a:stCxn id="11" idx="2"/>
            <a:endCxn id="14" idx="1"/>
          </p:cNvCxnSpPr>
          <p:nvPr/>
        </p:nvCxnSpPr>
        <p:spPr>
          <a:xfrm flipH="1">
            <a:off x="7636988" y="1956662"/>
            <a:ext cx="531693"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C7ADDB-94D1-3E84-C658-0D42724FC0AF}"/>
              </a:ext>
            </a:extLst>
          </p:cNvPr>
          <p:cNvCxnSpPr>
            <a:cxnSpLocks/>
            <a:stCxn id="11" idx="2"/>
            <a:endCxn id="13" idx="1"/>
          </p:cNvCxnSpPr>
          <p:nvPr/>
        </p:nvCxnSpPr>
        <p:spPr>
          <a:xfrm flipH="1">
            <a:off x="7127002" y="1956662"/>
            <a:ext cx="1041679"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770FFE-E899-9489-7B0E-620C4D4EC06C}"/>
              </a:ext>
            </a:extLst>
          </p:cNvPr>
          <p:cNvCxnSpPr>
            <a:cxnSpLocks/>
          </p:cNvCxnSpPr>
          <p:nvPr/>
        </p:nvCxnSpPr>
        <p:spPr>
          <a:xfrm>
            <a:off x="6619969" y="3036775"/>
            <a:ext cx="13850"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260AE4-122A-76AC-0F44-BD6B03B27829}"/>
              </a:ext>
            </a:extLst>
          </p:cNvPr>
          <p:cNvCxnSpPr>
            <a:cxnSpLocks/>
          </p:cNvCxnSpPr>
          <p:nvPr/>
        </p:nvCxnSpPr>
        <p:spPr>
          <a:xfrm>
            <a:off x="6619969" y="3036775"/>
            <a:ext cx="523836"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9139060-191A-008C-0920-73EFD79CDFF5}"/>
              </a:ext>
            </a:extLst>
          </p:cNvPr>
          <p:cNvCxnSpPr>
            <a:cxnSpLocks/>
          </p:cNvCxnSpPr>
          <p:nvPr/>
        </p:nvCxnSpPr>
        <p:spPr>
          <a:xfrm>
            <a:off x="6619970" y="3036775"/>
            <a:ext cx="1033823"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2A1793B-55E0-5772-3FC3-A3F2769BA847}"/>
              </a:ext>
            </a:extLst>
          </p:cNvPr>
          <p:cNvCxnSpPr>
            <a:cxnSpLocks/>
          </p:cNvCxnSpPr>
          <p:nvPr/>
        </p:nvCxnSpPr>
        <p:spPr>
          <a:xfrm>
            <a:off x="6619969" y="3036775"/>
            <a:ext cx="1543810"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A9C25D-0B69-EFD2-B52A-EC7384D91FCF}"/>
              </a:ext>
            </a:extLst>
          </p:cNvPr>
          <p:cNvCxnSpPr>
            <a:cxnSpLocks/>
          </p:cNvCxnSpPr>
          <p:nvPr/>
        </p:nvCxnSpPr>
        <p:spPr>
          <a:xfrm flipH="1">
            <a:off x="6633819" y="3036775"/>
            <a:ext cx="509987"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FA57DE-5B31-E885-802F-8839011D31A3}"/>
              </a:ext>
            </a:extLst>
          </p:cNvPr>
          <p:cNvCxnSpPr>
            <a:cxnSpLocks/>
          </p:cNvCxnSpPr>
          <p:nvPr/>
        </p:nvCxnSpPr>
        <p:spPr>
          <a:xfrm>
            <a:off x="7143805" y="3036775"/>
            <a:ext cx="0"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64FF5E0-4911-21DA-2AC4-72E669ABE366}"/>
              </a:ext>
            </a:extLst>
          </p:cNvPr>
          <p:cNvCxnSpPr>
            <a:cxnSpLocks/>
          </p:cNvCxnSpPr>
          <p:nvPr/>
        </p:nvCxnSpPr>
        <p:spPr>
          <a:xfrm>
            <a:off x="7143806" y="3036775"/>
            <a:ext cx="509987" cy="678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12D12D-A783-6D5F-FC6C-6D13536750B9}"/>
              </a:ext>
            </a:extLst>
          </p:cNvPr>
          <p:cNvCxnSpPr>
            <a:cxnSpLocks/>
          </p:cNvCxnSpPr>
          <p:nvPr/>
        </p:nvCxnSpPr>
        <p:spPr>
          <a:xfrm>
            <a:off x="7143806" y="3036775"/>
            <a:ext cx="1019973" cy="678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E1C932-41DF-B881-D4EE-5D044712FE80}"/>
              </a:ext>
            </a:extLst>
          </p:cNvPr>
          <p:cNvCxnSpPr>
            <a:cxnSpLocks/>
          </p:cNvCxnSpPr>
          <p:nvPr/>
        </p:nvCxnSpPr>
        <p:spPr>
          <a:xfrm flipH="1">
            <a:off x="6633820" y="3032353"/>
            <a:ext cx="1027830"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35CC4E8-B1E8-AEE2-D4FA-BC6BBC8BE623}"/>
              </a:ext>
            </a:extLst>
          </p:cNvPr>
          <p:cNvCxnSpPr>
            <a:cxnSpLocks/>
          </p:cNvCxnSpPr>
          <p:nvPr/>
        </p:nvCxnSpPr>
        <p:spPr>
          <a:xfrm flipH="1">
            <a:off x="7143808" y="3032353"/>
            <a:ext cx="517843"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C29B2A-EE1D-54CE-B9E2-37F1442402C8}"/>
              </a:ext>
            </a:extLst>
          </p:cNvPr>
          <p:cNvCxnSpPr>
            <a:cxnSpLocks/>
          </p:cNvCxnSpPr>
          <p:nvPr/>
        </p:nvCxnSpPr>
        <p:spPr>
          <a:xfrm flipH="1">
            <a:off x="7653794" y="3032353"/>
            <a:ext cx="7857"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129524-2E2D-076B-0723-05E9ED2D8BE5}"/>
              </a:ext>
            </a:extLst>
          </p:cNvPr>
          <p:cNvCxnSpPr>
            <a:cxnSpLocks/>
          </p:cNvCxnSpPr>
          <p:nvPr/>
        </p:nvCxnSpPr>
        <p:spPr>
          <a:xfrm>
            <a:off x="7661650" y="3032353"/>
            <a:ext cx="502130"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B9D5C95-FDD3-2245-3CA1-661305F4CCEB}"/>
              </a:ext>
            </a:extLst>
          </p:cNvPr>
          <p:cNvCxnSpPr>
            <a:cxnSpLocks/>
          </p:cNvCxnSpPr>
          <p:nvPr/>
        </p:nvCxnSpPr>
        <p:spPr>
          <a:xfrm flipH="1">
            <a:off x="8163780" y="3032353"/>
            <a:ext cx="21706"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90B1365-AF40-5E6F-2031-DE8BE1F4687A}"/>
              </a:ext>
            </a:extLst>
          </p:cNvPr>
          <p:cNvCxnSpPr>
            <a:cxnSpLocks/>
          </p:cNvCxnSpPr>
          <p:nvPr/>
        </p:nvCxnSpPr>
        <p:spPr>
          <a:xfrm flipH="1">
            <a:off x="7653794" y="3032353"/>
            <a:ext cx="531693" cy="683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5F1553-F902-547D-20AF-C14B646B9512}"/>
              </a:ext>
            </a:extLst>
          </p:cNvPr>
          <p:cNvCxnSpPr>
            <a:cxnSpLocks/>
          </p:cNvCxnSpPr>
          <p:nvPr/>
        </p:nvCxnSpPr>
        <p:spPr>
          <a:xfrm flipH="1">
            <a:off x="7143808" y="3032353"/>
            <a:ext cx="1041679" cy="683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08CD4E7-3D86-CDFA-D4B0-D6C504251C0A}"/>
              </a:ext>
            </a:extLst>
          </p:cNvPr>
          <p:cNvCxnSpPr>
            <a:cxnSpLocks/>
          </p:cNvCxnSpPr>
          <p:nvPr/>
        </p:nvCxnSpPr>
        <p:spPr>
          <a:xfrm flipH="1">
            <a:off x="6633820" y="3032353"/>
            <a:ext cx="1551666" cy="683136"/>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1CF899C-A0A6-A812-6BFF-B2F099B654A4}"/>
              </a:ext>
            </a:extLst>
          </p:cNvPr>
          <p:cNvSpPr txBox="1"/>
          <p:nvPr/>
        </p:nvSpPr>
        <p:spPr>
          <a:xfrm>
            <a:off x="7134857" y="2176082"/>
            <a:ext cx="474663" cy="299989"/>
          </a:xfrm>
          <a:prstGeom prst="rect">
            <a:avLst/>
          </a:prstGeom>
          <a:solidFill>
            <a:schemeClr val="bg1"/>
          </a:solidFill>
        </p:spPr>
        <p:txBody>
          <a:bodyPr wrap="none" rtlCol="0">
            <a:spAutoFit/>
          </a:bodyPr>
          <a:lstStyle/>
          <a:p>
            <a:r>
              <a:rPr lang="en-US"/>
              <a:t>NFS</a:t>
            </a:r>
          </a:p>
        </p:txBody>
      </p:sp>
      <p:sp>
        <p:nvSpPr>
          <p:cNvPr id="46" name="Can 45">
            <a:extLst>
              <a:ext uri="{FF2B5EF4-FFF2-40B4-BE49-F238E27FC236}">
                <a16:creationId xmlns:a16="http://schemas.microsoft.com/office/drawing/2014/main" id="{C0420EB9-9AAE-263F-9350-4D53AD3CCDFD}"/>
              </a:ext>
            </a:extLst>
          </p:cNvPr>
          <p:cNvSpPr/>
          <p:nvPr/>
        </p:nvSpPr>
        <p:spPr>
          <a:xfrm>
            <a:off x="6388069" y="3833942"/>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sp>
        <p:nvSpPr>
          <p:cNvPr id="47" name="Can 46">
            <a:extLst>
              <a:ext uri="{FF2B5EF4-FFF2-40B4-BE49-F238E27FC236}">
                <a16:creationId xmlns:a16="http://schemas.microsoft.com/office/drawing/2014/main" id="{53072046-888C-2FC6-6705-082E75263966}"/>
              </a:ext>
            </a:extLst>
          </p:cNvPr>
          <p:cNvSpPr/>
          <p:nvPr/>
        </p:nvSpPr>
        <p:spPr>
          <a:xfrm>
            <a:off x="6898055" y="3834054"/>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sp>
        <p:nvSpPr>
          <p:cNvPr id="48" name="Can 47">
            <a:extLst>
              <a:ext uri="{FF2B5EF4-FFF2-40B4-BE49-F238E27FC236}">
                <a16:creationId xmlns:a16="http://schemas.microsoft.com/office/drawing/2014/main" id="{0727C243-EB57-7F10-2C6E-18BEF8377E59}"/>
              </a:ext>
            </a:extLst>
          </p:cNvPr>
          <p:cNvSpPr/>
          <p:nvPr/>
        </p:nvSpPr>
        <p:spPr>
          <a:xfrm>
            <a:off x="7408042" y="3833942"/>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sp>
        <p:nvSpPr>
          <p:cNvPr id="49" name="Can 48">
            <a:extLst>
              <a:ext uri="{FF2B5EF4-FFF2-40B4-BE49-F238E27FC236}">
                <a16:creationId xmlns:a16="http://schemas.microsoft.com/office/drawing/2014/main" id="{07740702-3874-905E-84C0-0FA9E35B432B}"/>
              </a:ext>
            </a:extLst>
          </p:cNvPr>
          <p:cNvSpPr/>
          <p:nvPr/>
        </p:nvSpPr>
        <p:spPr>
          <a:xfrm>
            <a:off x="7918028" y="3834054"/>
            <a:ext cx="491500" cy="407428"/>
          </a:xfrm>
          <a:prstGeom prst="can">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a:t>
            </a:r>
          </a:p>
        </p:txBody>
      </p:sp>
      <p:grpSp>
        <p:nvGrpSpPr>
          <p:cNvPr id="50" name="Group 49">
            <a:extLst>
              <a:ext uri="{FF2B5EF4-FFF2-40B4-BE49-F238E27FC236}">
                <a16:creationId xmlns:a16="http://schemas.microsoft.com/office/drawing/2014/main" id="{8144B3B8-B0D5-E89F-2A69-AAA2E5421229}"/>
              </a:ext>
            </a:extLst>
          </p:cNvPr>
          <p:cNvGrpSpPr/>
          <p:nvPr/>
        </p:nvGrpSpPr>
        <p:grpSpPr>
          <a:xfrm>
            <a:off x="6638036" y="3032295"/>
            <a:ext cx="1565516" cy="879876"/>
            <a:chOff x="1886538" y="3273171"/>
            <a:chExt cx="1565999" cy="683459"/>
          </a:xfrm>
        </p:grpSpPr>
        <p:cxnSp>
          <p:nvCxnSpPr>
            <p:cNvPr id="51" name="Straight Connector 50">
              <a:extLst>
                <a:ext uri="{FF2B5EF4-FFF2-40B4-BE49-F238E27FC236}">
                  <a16:creationId xmlns:a16="http://schemas.microsoft.com/office/drawing/2014/main" id="{DC95DBFC-DD52-5250-98F6-4664F704DC6D}"/>
                </a:ext>
              </a:extLst>
            </p:cNvPr>
            <p:cNvCxnSpPr>
              <a:cxnSpLocks/>
            </p:cNvCxnSpPr>
            <p:nvPr/>
          </p:nvCxnSpPr>
          <p:spPr>
            <a:xfrm>
              <a:off x="1886538" y="3277596"/>
              <a:ext cx="13854" cy="678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AA8A79-F762-F344-E2DB-5BF7A29C53B1}"/>
                </a:ext>
              </a:extLst>
            </p:cNvPr>
            <p:cNvCxnSpPr>
              <a:cxnSpLocks/>
            </p:cNvCxnSpPr>
            <p:nvPr/>
          </p:nvCxnSpPr>
          <p:spPr>
            <a:xfrm>
              <a:off x="1886538" y="3277596"/>
              <a:ext cx="523998" cy="679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3CC118A-AB81-DF97-6056-30ACB3DFC213}"/>
                </a:ext>
              </a:extLst>
            </p:cNvPr>
            <p:cNvCxnSpPr>
              <a:cxnSpLocks/>
            </p:cNvCxnSpPr>
            <p:nvPr/>
          </p:nvCxnSpPr>
          <p:spPr>
            <a:xfrm>
              <a:off x="1886538" y="3277596"/>
              <a:ext cx="1034142" cy="678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8403A0-DDAB-E302-F154-894930F5291B}"/>
                </a:ext>
              </a:extLst>
            </p:cNvPr>
            <p:cNvCxnSpPr>
              <a:cxnSpLocks/>
            </p:cNvCxnSpPr>
            <p:nvPr/>
          </p:nvCxnSpPr>
          <p:spPr>
            <a:xfrm>
              <a:off x="1886538" y="3277596"/>
              <a:ext cx="1544286" cy="679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CE37BD6-1ED9-11CF-C8F5-4BE3945C1D62}"/>
                </a:ext>
              </a:extLst>
            </p:cNvPr>
            <p:cNvCxnSpPr>
              <a:cxnSpLocks/>
            </p:cNvCxnSpPr>
            <p:nvPr/>
          </p:nvCxnSpPr>
          <p:spPr>
            <a:xfrm flipH="1">
              <a:off x="1900392" y="3277596"/>
              <a:ext cx="510144" cy="678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3E5EE0A-B531-1353-AD0B-ABB9FF7D3524}"/>
                </a:ext>
              </a:extLst>
            </p:cNvPr>
            <p:cNvCxnSpPr>
              <a:cxnSpLocks/>
            </p:cNvCxnSpPr>
            <p:nvPr/>
          </p:nvCxnSpPr>
          <p:spPr>
            <a:xfrm>
              <a:off x="2410536" y="3277596"/>
              <a:ext cx="0" cy="679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9C1F97F-CB9A-DF50-D08A-BC47A8ABBD83}"/>
                </a:ext>
              </a:extLst>
            </p:cNvPr>
            <p:cNvCxnSpPr>
              <a:cxnSpLocks/>
            </p:cNvCxnSpPr>
            <p:nvPr/>
          </p:nvCxnSpPr>
          <p:spPr>
            <a:xfrm>
              <a:off x="2410536" y="3277596"/>
              <a:ext cx="510144" cy="678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892817D-849B-E030-A7D3-8766F7ECD4C2}"/>
                </a:ext>
              </a:extLst>
            </p:cNvPr>
            <p:cNvCxnSpPr>
              <a:cxnSpLocks/>
            </p:cNvCxnSpPr>
            <p:nvPr/>
          </p:nvCxnSpPr>
          <p:spPr>
            <a:xfrm>
              <a:off x="2410536" y="3277596"/>
              <a:ext cx="1020288" cy="679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BC71E36-6FA1-216E-0F38-57D76314E63E}"/>
                </a:ext>
              </a:extLst>
            </p:cNvPr>
            <p:cNvCxnSpPr>
              <a:cxnSpLocks/>
            </p:cNvCxnSpPr>
            <p:nvPr/>
          </p:nvCxnSpPr>
          <p:spPr>
            <a:xfrm flipH="1">
              <a:off x="1900392" y="3273171"/>
              <a:ext cx="1028147" cy="683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BB572D3-4760-2E30-970E-1D727DABF7F1}"/>
                </a:ext>
              </a:extLst>
            </p:cNvPr>
            <p:cNvCxnSpPr>
              <a:cxnSpLocks/>
            </p:cNvCxnSpPr>
            <p:nvPr/>
          </p:nvCxnSpPr>
          <p:spPr>
            <a:xfrm flipH="1">
              <a:off x="2410536" y="3273171"/>
              <a:ext cx="518003" cy="683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7864310-D702-C25D-F230-D82797A8DD7C}"/>
                </a:ext>
              </a:extLst>
            </p:cNvPr>
            <p:cNvCxnSpPr>
              <a:cxnSpLocks/>
            </p:cNvCxnSpPr>
            <p:nvPr/>
          </p:nvCxnSpPr>
          <p:spPr>
            <a:xfrm flipH="1">
              <a:off x="2920680" y="3273171"/>
              <a:ext cx="7859" cy="683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11DAEEE-07F5-A20B-582B-2A86513789B4}"/>
                </a:ext>
              </a:extLst>
            </p:cNvPr>
            <p:cNvCxnSpPr>
              <a:cxnSpLocks/>
            </p:cNvCxnSpPr>
            <p:nvPr/>
          </p:nvCxnSpPr>
          <p:spPr>
            <a:xfrm>
              <a:off x="2928539" y="3273171"/>
              <a:ext cx="502285" cy="683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4192590-FA79-545E-34E7-F1160C350261}"/>
                </a:ext>
              </a:extLst>
            </p:cNvPr>
            <p:cNvCxnSpPr>
              <a:cxnSpLocks/>
            </p:cNvCxnSpPr>
            <p:nvPr/>
          </p:nvCxnSpPr>
          <p:spPr>
            <a:xfrm flipH="1">
              <a:off x="3430824" y="3273171"/>
              <a:ext cx="21713" cy="683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E36D746-A791-0A4F-D382-2747B21A18F2}"/>
                </a:ext>
              </a:extLst>
            </p:cNvPr>
            <p:cNvCxnSpPr>
              <a:cxnSpLocks/>
            </p:cNvCxnSpPr>
            <p:nvPr/>
          </p:nvCxnSpPr>
          <p:spPr>
            <a:xfrm flipH="1">
              <a:off x="2920680" y="3273171"/>
              <a:ext cx="531857" cy="683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F64D9CC-C010-9ACD-2956-C699DCABCF4D}"/>
                </a:ext>
              </a:extLst>
            </p:cNvPr>
            <p:cNvCxnSpPr>
              <a:cxnSpLocks/>
            </p:cNvCxnSpPr>
            <p:nvPr/>
          </p:nvCxnSpPr>
          <p:spPr>
            <a:xfrm flipH="1">
              <a:off x="2410536" y="3273171"/>
              <a:ext cx="1042001" cy="683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8511643-47A4-024A-0D53-3954793387EE}"/>
                </a:ext>
              </a:extLst>
            </p:cNvPr>
            <p:cNvCxnSpPr>
              <a:cxnSpLocks/>
            </p:cNvCxnSpPr>
            <p:nvPr/>
          </p:nvCxnSpPr>
          <p:spPr>
            <a:xfrm flipH="1">
              <a:off x="1900392" y="3273171"/>
              <a:ext cx="1552145" cy="68334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95EB6083-0891-3705-20D1-33257DF90359}"/>
              </a:ext>
            </a:extLst>
          </p:cNvPr>
          <p:cNvGrpSpPr/>
          <p:nvPr/>
        </p:nvGrpSpPr>
        <p:grpSpPr>
          <a:xfrm>
            <a:off x="7904547" y="3654028"/>
            <a:ext cx="491500" cy="180893"/>
            <a:chOff x="3153441" y="3895093"/>
            <a:chExt cx="491652" cy="180949"/>
          </a:xfrm>
        </p:grpSpPr>
        <p:sp>
          <p:nvSpPr>
            <p:cNvPr id="78" name="Can 77">
              <a:extLst>
                <a:ext uri="{FF2B5EF4-FFF2-40B4-BE49-F238E27FC236}">
                  <a16:creationId xmlns:a16="http://schemas.microsoft.com/office/drawing/2014/main" id="{849C671D-DE70-76E8-C817-00DA10A8DBB0}"/>
                </a:ext>
              </a:extLst>
            </p:cNvPr>
            <p:cNvSpPr/>
            <p:nvPr/>
          </p:nvSpPr>
          <p:spPr>
            <a:xfrm>
              <a:off x="3153441" y="3895093"/>
              <a:ext cx="491652" cy="180084"/>
            </a:xfrm>
            <a:prstGeom prst="can">
              <a:avLst>
                <a:gd name="adj" fmla="val 38975"/>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TextBox 78">
              <a:extLst>
                <a:ext uri="{FF2B5EF4-FFF2-40B4-BE49-F238E27FC236}">
                  <a16:creationId xmlns:a16="http://schemas.microsoft.com/office/drawing/2014/main" id="{3928E5F3-2BED-0FB3-E4BC-8E5CAFD342F5}"/>
                </a:ext>
              </a:extLst>
            </p:cNvPr>
            <p:cNvSpPr txBox="1"/>
            <p:nvPr/>
          </p:nvSpPr>
          <p:spPr>
            <a:xfrm>
              <a:off x="3267960" y="3952931"/>
              <a:ext cx="264496" cy="123111"/>
            </a:xfrm>
            <a:prstGeom prst="rect">
              <a:avLst/>
            </a:prstGeom>
            <a:noFill/>
          </p:spPr>
          <p:txBody>
            <a:bodyPr wrap="none" lIns="0" tIns="0" rIns="0" bIns="0" rtlCol="0">
              <a:spAutoFit/>
            </a:bodyPr>
            <a:lstStyle/>
            <a:p>
              <a:r>
                <a:rPr lang="en-US" sz="800">
                  <a:solidFill>
                    <a:schemeClr val="bg1"/>
                  </a:solidFill>
                </a:rPr>
                <a:t>Buffer</a:t>
              </a:r>
              <a:endParaRPr lang="en-US">
                <a:solidFill>
                  <a:schemeClr val="bg1"/>
                </a:solidFill>
              </a:endParaRPr>
            </a:p>
          </p:txBody>
        </p:sp>
      </p:grpSp>
      <p:grpSp>
        <p:nvGrpSpPr>
          <p:cNvPr id="81" name="Group 80">
            <a:extLst>
              <a:ext uri="{FF2B5EF4-FFF2-40B4-BE49-F238E27FC236}">
                <a16:creationId xmlns:a16="http://schemas.microsoft.com/office/drawing/2014/main" id="{B0293474-6291-2FEA-BA4B-D2A648453259}"/>
              </a:ext>
            </a:extLst>
          </p:cNvPr>
          <p:cNvGrpSpPr/>
          <p:nvPr/>
        </p:nvGrpSpPr>
        <p:grpSpPr>
          <a:xfrm>
            <a:off x="7399093" y="3653595"/>
            <a:ext cx="491500" cy="180893"/>
            <a:chOff x="3153441" y="3895093"/>
            <a:chExt cx="491652" cy="180949"/>
          </a:xfrm>
        </p:grpSpPr>
        <p:sp>
          <p:nvSpPr>
            <p:cNvPr id="82" name="Can 81">
              <a:extLst>
                <a:ext uri="{FF2B5EF4-FFF2-40B4-BE49-F238E27FC236}">
                  <a16:creationId xmlns:a16="http://schemas.microsoft.com/office/drawing/2014/main" id="{BA77623A-BABA-7B2A-11FF-ED3B6C3D0506}"/>
                </a:ext>
              </a:extLst>
            </p:cNvPr>
            <p:cNvSpPr/>
            <p:nvPr/>
          </p:nvSpPr>
          <p:spPr>
            <a:xfrm>
              <a:off x="3153441" y="3895093"/>
              <a:ext cx="491652" cy="180084"/>
            </a:xfrm>
            <a:prstGeom prst="can">
              <a:avLst>
                <a:gd name="adj" fmla="val 38975"/>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TextBox 83">
              <a:extLst>
                <a:ext uri="{FF2B5EF4-FFF2-40B4-BE49-F238E27FC236}">
                  <a16:creationId xmlns:a16="http://schemas.microsoft.com/office/drawing/2014/main" id="{D05AD27D-8EC0-0B01-0BA0-95AC1F2577FE}"/>
                </a:ext>
              </a:extLst>
            </p:cNvPr>
            <p:cNvSpPr txBox="1"/>
            <p:nvPr/>
          </p:nvSpPr>
          <p:spPr>
            <a:xfrm>
              <a:off x="3267960" y="3952931"/>
              <a:ext cx="264496" cy="123111"/>
            </a:xfrm>
            <a:prstGeom prst="rect">
              <a:avLst/>
            </a:prstGeom>
            <a:noFill/>
          </p:spPr>
          <p:txBody>
            <a:bodyPr wrap="none" lIns="0" tIns="0" rIns="0" bIns="0" rtlCol="0">
              <a:spAutoFit/>
            </a:bodyPr>
            <a:lstStyle/>
            <a:p>
              <a:r>
                <a:rPr lang="en-US" sz="800">
                  <a:solidFill>
                    <a:schemeClr val="bg1"/>
                  </a:solidFill>
                </a:rPr>
                <a:t>Buffer</a:t>
              </a:r>
              <a:endParaRPr lang="en-US">
                <a:solidFill>
                  <a:schemeClr val="bg1"/>
                </a:solidFill>
              </a:endParaRPr>
            </a:p>
          </p:txBody>
        </p:sp>
      </p:grpSp>
      <p:grpSp>
        <p:nvGrpSpPr>
          <p:cNvPr id="85" name="Group 84">
            <a:extLst>
              <a:ext uri="{FF2B5EF4-FFF2-40B4-BE49-F238E27FC236}">
                <a16:creationId xmlns:a16="http://schemas.microsoft.com/office/drawing/2014/main" id="{E1C35234-093A-B668-9D1E-AD204C0A33B8}"/>
              </a:ext>
            </a:extLst>
          </p:cNvPr>
          <p:cNvGrpSpPr/>
          <p:nvPr/>
        </p:nvGrpSpPr>
        <p:grpSpPr>
          <a:xfrm>
            <a:off x="6893523" y="3661670"/>
            <a:ext cx="491500" cy="180893"/>
            <a:chOff x="3153441" y="3895093"/>
            <a:chExt cx="491652" cy="180949"/>
          </a:xfrm>
        </p:grpSpPr>
        <p:sp>
          <p:nvSpPr>
            <p:cNvPr id="87" name="Can 86">
              <a:extLst>
                <a:ext uri="{FF2B5EF4-FFF2-40B4-BE49-F238E27FC236}">
                  <a16:creationId xmlns:a16="http://schemas.microsoft.com/office/drawing/2014/main" id="{D3F10738-F447-284C-92FF-0DA3AE01FC08}"/>
                </a:ext>
              </a:extLst>
            </p:cNvPr>
            <p:cNvSpPr/>
            <p:nvPr/>
          </p:nvSpPr>
          <p:spPr>
            <a:xfrm>
              <a:off x="3153441" y="3895093"/>
              <a:ext cx="491652" cy="180084"/>
            </a:xfrm>
            <a:prstGeom prst="can">
              <a:avLst>
                <a:gd name="adj" fmla="val 38975"/>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8" name="TextBox 87">
              <a:extLst>
                <a:ext uri="{FF2B5EF4-FFF2-40B4-BE49-F238E27FC236}">
                  <a16:creationId xmlns:a16="http://schemas.microsoft.com/office/drawing/2014/main" id="{FE8E540C-82EC-3B92-EB52-431B08AFD0D0}"/>
                </a:ext>
              </a:extLst>
            </p:cNvPr>
            <p:cNvSpPr txBox="1"/>
            <p:nvPr/>
          </p:nvSpPr>
          <p:spPr>
            <a:xfrm>
              <a:off x="3267960" y="3952931"/>
              <a:ext cx="264496" cy="123111"/>
            </a:xfrm>
            <a:prstGeom prst="rect">
              <a:avLst/>
            </a:prstGeom>
            <a:noFill/>
          </p:spPr>
          <p:txBody>
            <a:bodyPr wrap="none" lIns="0" tIns="0" rIns="0" bIns="0" rtlCol="0">
              <a:spAutoFit/>
            </a:bodyPr>
            <a:lstStyle/>
            <a:p>
              <a:r>
                <a:rPr lang="en-US" sz="800">
                  <a:solidFill>
                    <a:schemeClr val="bg1"/>
                  </a:solidFill>
                </a:rPr>
                <a:t>Buffer</a:t>
              </a:r>
              <a:endParaRPr lang="en-US">
                <a:solidFill>
                  <a:schemeClr val="bg1"/>
                </a:solidFill>
              </a:endParaRPr>
            </a:p>
          </p:txBody>
        </p:sp>
      </p:grpSp>
      <p:grpSp>
        <p:nvGrpSpPr>
          <p:cNvPr id="90" name="Group 89">
            <a:extLst>
              <a:ext uri="{FF2B5EF4-FFF2-40B4-BE49-F238E27FC236}">
                <a16:creationId xmlns:a16="http://schemas.microsoft.com/office/drawing/2014/main" id="{52036885-C23D-E2EC-100C-BE248BF893EE}"/>
              </a:ext>
            </a:extLst>
          </p:cNvPr>
          <p:cNvGrpSpPr/>
          <p:nvPr/>
        </p:nvGrpSpPr>
        <p:grpSpPr>
          <a:xfrm>
            <a:off x="6388069" y="3661238"/>
            <a:ext cx="491500" cy="180893"/>
            <a:chOff x="3153441" y="3895093"/>
            <a:chExt cx="491652" cy="180949"/>
          </a:xfrm>
        </p:grpSpPr>
        <p:sp>
          <p:nvSpPr>
            <p:cNvPr id="91" name="Can 90">
              <a:extLst>
                <a:ext uri="{FF2B5EF4-FFF2-40B4-BE49-F238E27FC236}">
                  <a16:creationId xmlns:a16="http://schemas.microsoft.com/office/drawing/2014/main" id="{ADB2F7FF-CA62-BA9A-393A-DAD77907AB5A}"/>
                </a:ext>
              </a:extLst>
            </p:cNvPr>
            <p:cNvSpPr/>
            <p:nvPr/>
          </p:nvSpPr>
          <p:spPr>
            <a:xfrm>
              <a:off x="3153441" y="3895093"/>
              <a:ext cx="491652" cy="180084"/>
            </a:xfrm>
            <a:prstGeom prst="can">
              <a:avLst>
                <a:gd name="adj" fmla="val 38975"/>
              </a:avLst>
            </a:prstGeom>
            <a:gradFill>
              <a:gsLst>
                <a:gs pos="26000">
                  <a:schemeClr val="accent1"/>
                </a:gs>
                <a:gs pos="75000">
                  <a:schemeClr val="accent1"/>
                </a:gs>
                <a:gs pos="41000">
                  <a:schemeClr val="accent2">
                    <a:alpha val="92192"/>
                  </a:schemeClr>
                </a:gs>
              </a:gsLst>
              <a:lin ang="3000000" scaled="0"/>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TextBox 92">
              <a:extLst>
                <a:ext uri="{FF2B5EF4-FFF2-40B4-BE49-F238E27FC236}">
                  <a16:creationId xmlns:a16="http://schemas.microsoft.com/office/drawing/2014/main" id="{D0BE35E9-8B4D-CCA4-B02F-4B6A2126CCB1}"/>
                </a:ext>
              </a:extLst>
            </p:cNvPr>
            <p:cNvSpPr txBox="1"/>
            <p:nvPr/>
          </p:nvSpPr>
          <p:spPr>
            <a:xfrm>
              <a:off x="3267960" y="3952931"/>
              <a:ext cx="264496" cy="123111"/>
            </a:xfrm>
            <a:prstGeom prst="rect">
              <a:avLst/>
            </a:prstGeom>
            <a:noFill/>
          </p:spPr>
          <p:txBody>
            <a:bodyPr wrap="none" lIns="0" tIns="0" rIns="0" bIns="0" rtlCol="0">
              <a:spAutoFit/>
            </a:bodyPr>
            <a:lstStyle/>
            <a:p>
              <a:r>
                <a:rPr lang="en-US" sz="800">
                  <a:solidFill>
                    <a:schemeClr val="bg1"/>
                  </a:solidFill>
                </a:rPr>
                <a:t>Buffer</a:t>
              </a:r>
              <a:endParaRPr lang="en-US">
                <a:solidFill>
                  <a:schemeClr val="bg1"/>
                </a:solidFill>
              </a:endParaRPr>
            </a:p>
          </p:txBody>
        </p:sp>
      </p:grpSp>
      <p:sp>
        <p:nvSpPr>
          <p:cNvPr id="94" name="TextBox 93">
            <a:extLst>
              <a:ext uri="{FF2B5EF4-FFF2-40B4-BE49-F238E27FC236}">
                <a16:creationId xmlns:a16="http://schemas.microsoft.com/office/drawing/2014/main" id="{A0B3D940-0E67-FFF6-BAD9-0EC6D1A01A94}"/>
              </a:ext>
            </a:extLst>
          </p:cNvPr>
          <p:cNvSpPr txBox="1"/>
          <p:nvPr/>
        </p:nvSpPr>
        <p:spPr>
          <a:xfrm>
            <a:off x="4394333" y="1638906"/>
            <a:ext cx="1624256" cy="576903"/>
          </a:xfrm>
          <a:prstGeom prst="rect">
            <a:avLst/>
          </a:prstGeom>
          <a:noFill/>
        </p:spPr>
        <p:txBody>
          <a:bodyPr wrap="square" rtlCol="0">
            <a:spAutoFit/>
          </a:bodyPr>
          <a:lstStyle/>
          <a:p>
            <a:pPr algn="r"/>
            <a:r>
              <a:rPr lang="en-US" sz="1050" b="1">
                <a:solidFill>
                  <a:schemeClr val="accent1"/>
                </a:solidFill>
              </a:rPr>
              <a:t>NFS Client - limited parallelism, slow. Needs Servers to find the data</a:t>
            </a:r>
          </a:p>
        </p:txBody>
      </p:sp>
      <p:cxnSp>
        <p:nvCxnSpPr>
          <p:cNvPr id="96" name="Straight Arrow Connector 95">
            <a:extLst>
              <a:ext uri="{FF2B5EF4-FFF2-40B4-BE49-F238E27FC236}">
                <a16:creationId xmlns:a16="http://schemas.microsoft.com/office/drawing/2014/main" id="{6D154FEC-3D11-FD0C-6120-CF48B6A8BFA5}"/>
              </a:ext>
            </a:extLst>
          </p:cNvPr>
          <p:cNvCxnSpPr>
            <a:cxnSpLocks/>
          </p:cNvCxnSpPr>
          <p:nvPr/>
        </p:nvCxnSpPr>
        <p:spPr>
          <a:xfrm>
            <a:off x="6080816" y="1814368"/>
            <a:ext cx="276621"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3C915994-3C3F-0FC5-CFB4-FEC3904C2F1A}"/>
              </a:ext>
            </a:extLst>
          </p:cNvPr>
          <p:cNvCxnSpPr>
            <a:cxnSpLocks/>
          </p:cNvCxnSpPr>
          <p:nvPr/>
        </p:nvCxnSpPr>
        <p:spPr>
          <a:xfrm>
            <a:off x="6090740" y="3833621"/>
            <a:ext cx="276621"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CFBBDB9D-20D6-2BA7-E9E2-552C95DE0A04}"/>
              </a:ext>
            </a:extLst>
          </p:cNvPr>
          <p:cNvSpPr txBox="1"/>
          <p:nvPr/>
        </p:nvSpPr>
        <p:spPr>
          <a:xfrm>
            <a:off x="4108420" y="3542809"/>
            <a:ext cx="1973078" cy="738436"/>
          </a:xfrm>
          <a:prstGeom prst="rect">
            <a:avLst/>
          </a:prstGeom>
          <a:noFill/>
        </p:spPr>
        <p:txBody>
          <a:bodyPr wrap="square" rtlCol="0">
            <a:spAutoFit/>
          </a:bodyPr>
          <a:lstStyle/>
          <a:p>
            <a:pPr algn="r"/>
            <a:r>
              <a:rPr lang="en-US" sz="1050" b="1">
                <a:solidFill>
                  <a:schemeClr val="accent1"/>
                </a:solidFill>
              </a:rPr>
              <a:t>Too many unnecessary data movements between buffer and main store. Too much Hardware.</a:t>
            </a:r>
          </a:p>
        </p:txBody>
      </p:sp>
      <p:sp>
        <p:nvSpPr>
          <p:cNvPr id="100" name="Rounded Rectangle 99">
            <a:extLst>
              <a:ext uri="{FF2B5EF4-FFF2-40B4-BE49-F238E27FC236}">
                <a16:creationId xmlns:a16="http://schemas.microsoft.com/office/drawing/2014/main" id="{0E7F6779-005F-36B1-63CB-96F9B4CFE435}"/>
              </a:ext>
            </a:extLst>
          </p:cNvPr>
          <p:cNvSpPr/>
          <p:nvPr/>
        </p:nvSpPr>
        <p:spPr>
          <a:xfrm>
            <a:off x="787547" y="1168053"/>
            <a:ext cx="3056607" cy="3350919"/>
          </a:xfrm>
          <a:prstGeom prst="roundRect">
            <a:avLst>
              <a:gd name="adj" fmla="val 6216"/>
            </a:avLst>
          </a:prstGeom>
          <a:noFill/>
          <a:ln w="22225">
            <a:solidFill>
              <a:schemeClr val="accent3">
                <a:alpha val="67000"/>
              </a:schemeClr>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2A654E11-A285-6576-1936-5B7FF5B1E84A}"/>
              </a:ext>
            </a:extLst>
          </p:cNvPr>
          <p:cNvSpPr txBox="1"/>
          <p:nvPr/>
        </p:nvSpPr>
        <p:spPr>
          <a:xfrm>
            <a:off x="4396272" y="2933426"/>
            <a:ext cx="1624256" cy="415370"/>
          </a:xfrm>
          <a:prstGeom prst="rect">
            <a:avLst/>
          </a:prstGeom>
          <a:noFill/>
        </p:spPr>
        <p:txBody>
          <a:bodyPr wrap="square" rtlCol="0">
            <a:spAutoFit/>
          </a:bodyPr>
          <a:lstStyle/>
          <a:p>
            <a:pPr algn="r"/>
            <a:r>
              <a:rPr lang="en-US" sz="1050" b="1">
                <a:solidFill>
                  <a:schemeClr val="accent1"/>
                </a:solidFill>
              </a:rPr>
              <a:t>Complicated Additional Network</a:t>
            </a:r>
          </a:p>
        </p:txBody>
      </p:sp>
      <p:cxnSp>
        <p:nvCxnSpPr>
          <p:cNvPr id="103" name="Straight Arrow Connector 102">
            <a:extLst>
              <a:ext uri="{FF2B5EF4-FFF2-40B4-BE49-F238E27FC236}">
                <a16:creationId xmlns:a16="http://schemas.microsoft.com/office/drawing/2014/main" id="{FBC1DA2E-A399-37D3-8D39-C34460E0D038}"/>
              </a:ext>
            </a:extLst>
          </p:cNvPr>
          <p:cNvCxnSpPr>
            <a:cxnSpLocks/>
          </p:cNvCxnSpPr>
          <p:nvPr/>
        </p:nvCxnSpPr>
        <p:spPr>
          <a:xfrm>
            <a:off x="6111449" y="3182120"/>
            <a:ext cx="276621"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4E5719-010E-85C6-D1F3-C6F24A9887A8}"/>
              </a:ext>
            </a:extLst>
          </p:cNvPr>
          <p:cNvSpPr txBox="1"/>
          <p:nvPr/>
        </p:nvSpPr>
        <p:spPr>
          <a:xfrm>
            <a:off x="1130945" y="1166177"/>
            <a:ext cx="2369810" cy="307682"/>
          </a:xfrm>
          <a:prstGeom prst="rect">
            <a:avLst/>
          </a:prstGeom>
          <a:noFill/>
        </p:spPr>
        <p:txBody>
          <a:bodyPr wrap="square" rtlCol="0">
            <a:spAutoFit/>
          </a:bodyPr>
          <a:lstStyle/>
          <a:p>
            <a:pPr algn="ctr"/>
            <a:r>
              <a:rPr lang="en-US" sz="1400" b="1"/>
              <a:t>An Efficient Architecture</a:t>
            </a:r>
            <a:endParaRPr lang="en-US" sz="1400"/>
          </a:p>
        </p:txBody>
      </p:sp>
    </p:spTree>
    <p:extLst>
      <p:ext uri="{BB962C8B-B14F-4D97-AF65-F5344CB8AC3E}">
        <p14:creationId xmlns:p14="http://schemas.microsoft.com/office/powerpoint/2010/main" val="2372532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163">
            <a:extLst>
              <a:ext uri="{FF2B5EF4-FFF2-40B4-BE49-F238E27FC236}">
                <a16:creationId xmlns:a16="http://schemas.microsoft.com/office/drawing/2014/main" id="{02641F67-733E-9455-2105-B614BE2ABDD3}"/>
              </a:ext>
            </a:extLst>
          </p:cNvPr>
          <p:cNvSpPr/>
          <p:nvPr/>
        </p:nvSpPr>
        <p:spPr>
          <a:xfrm>
            <a:off x="3610887" y="3224275"/>
            <a:ext cx="2171414" cy="468415"/>
          </a:xfrm>
          <a:prstGeom prst="rect">
            <a:avLst/>
          </a:prstGeom>
          <a:solidFill>
            <a:schemeClr val="tx2">
              <a:alpha val="8470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E806974A-E202-DF7B-5737-20D991A2DD1B}"/>
              </a:ext>
            </a:extLst>
          </p:cNvPr>
          <p:cNvSpPr>
            <a:spLocks noGrp="1"/>
          </p:cNvSpPr>
          <p:nvPr>
            <p:ph type="body" sz="quarter" idx="11"/>
          </p:nvPr>
        </p:nvSpPr>
        <p:spPr/>
        <p:txBody>
          <a:bodyPr/>
          <a:lstStyle/>
          <a:p>
            <a:r>
              <a:rPr lang="en-US" dirty="0"/>
              <a:t>Today’s QLC Scale Out NAS Are Highly Inefficient</a:t>
            </a:r>
          </a:p>
        </p:txBody>
      </p:sp>
      <p:cxnSp>
        <p:nvCxnSpPr>
          <p:cNvPr id="11" name="Straight Connector 10">
            <a:extLst>
              <a:ext uri="{FF2B5EF4-FFF2-40B4-BE49-F238E27FC236}">
                <a16:creationId xmlns:a16="http://schemas.microsoft.com/office/drawing/2014/main" id="{FEC8090E-9C78-C6A9-0B0A-91F68854DF41}"/>
              </a:ext>
            </a:extLst>
          </p:cNvPr>
          <p:cNvCxnSpPr/>
          <p:nvPr/>
        </p:nvCxnSpPr>
        <p:spPr>
          <a:xfrm>
            <a:off x="3874462" y="1516505"/>
            <a:ext cx="0" cy="343173"/>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840C37-F7F8-4897-F4DE-75A57076F0A6}"/>
              </a:ext>
            </a:extLst>
          </p:cNvPr>
          <p:cNvCxnSpPr/>
          <p:nvPr/>
        </p:nvCxnSpPr>
        <p:spPr>
          <a:xfrm>
            <a:off x="3916507" y="1516505"/>
            <a:ext cx="0" cy="343173"/>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03BD24-DE49-DEC0-D219-7C25E26FB0A3}"/>
              </a:ext>
            </a:extLst>
          </p:cNvPr>
          <p:cNvCxnSpPr>
            <a:cxnSpLocks/>
          </p:cNvCxnSpPr>
          <p:nvPr/>
        </p:nvCxnSpPr>
        <p:spPr>
          <a:xfrm>
            <a:off x="4005269" y="1516503"/>
            <a:ext cx="0" cy="59342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B40DAE-33BD-978B-D0A1-BF6C4E490E1B}"/>
              </a:ext>
            </a:extLst>
          </p:cNvPr>
          <p:cNvCxnSpPr>
            <a:cxnSpLocks/>
          </p:cNvCxnSpPr>
          <p:nvPr/>
        </p:nvCxnSpPr>
        <p:spPr>
          <a:xfrm>
            <a:off x="4047314" y="1516503"/>
            <a:ext cx="0" cy="59342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EC8885-8E32-7B96-A587-66A0804AF3F7}"/>
              </a:ext>
            </a:extLst>
          </p:cNvPr>
          <p:cNvCxnSpPr/>
          <p:nvPr/>
        </p:nvCxnSpPr>
        <p:spPr>
          <a:xfrm>
            <a:off x="4804121" y="1516505"/>
            <a:ext cx="0" cy="343173"/>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30D4C3-2468-BC1A-D4E4-28197C8C1EC1}"/>
              </a:ext>
            </a:extLst>
          </p:cNvPr>
          <p:cNvCxnSpPr/>
          <p:nvPr/>
        </p:nvCxnSpPr>
        <p:spPr>
          <a:xfrm>
            <a:off x="4846166" y="1516505"/>
            <a:ext cx="0" cy="343173"/>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D00B67B-CDA3-2A00-37AC-60A0147C20AF}"/>
              </a:ext>
            </a:extLst>
          </p:cNvPr>
          <p:cNvCxnSpPr>
            <a:cxnSpLocks/>
          </p:cNvCxnSpPr>
          <p:nvPr/>
        </p:nvCxnSpPr>
        <p:spPr>
          <a:xfrm>
            <a:off x="4934927" y="1516503"/>
            <a:ext cx="0" cy="59342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56EA08-DAB3-2D64-C79F-1B76ED525CF0}"/>
              </a:ext>
            </a:extLst>
          </p:cNvPr>
          <p:cNvCxnSpPr>
            <a:cxnSpLocks/>
          </p:cNvCxnSpPr>
          <p:nvPr/>
        </p:nvCxnSpPr>
        <p:spPr>
          <a:xfrm>
            <a:off x="4976972" y="1516503"/>
            <a:ext cx="0" cy="59342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77F286-05BD-F802-2AC3-CB524FD62F7F}"/>
              </a:ext>
            </a:extLst>
          </p:cNvPr>
          <p:cNvCxnSpPr>
            <a:cxnSpLocks/>
          </p:cNvCxnSpPr>
          <p:nvPr/>
        </p:nvCxnSpPr>
        <p:spPr>
          <a:xfrm>
            <a:off x="4379708" y="1516503"/>
            <a:ext cx="0" cy="343174"/>
          </a:xfrm>
          <a:prstGeom prst="line">
            <a:avLst/>
          </a:prstGeom>
          <a:ln w="15875">
            <a:solidFill>
              <a:schemeClr val="accent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F120904-C5FD-4435-6AAB-F9BD054CF236}"/>
              </a:ext>
            </a:extLst>
          </p:cNvPr>
          <p:cNvCxnSpPr>
            <a:cxnSpLocks/>
          </p:cNvCxnSpPr>
          <p:nvPr/>
        </p:nvCxnSpPr>
        <p:spPr>
          <a:xfrm>
            <a:off x="4425717" y="1516503"/>
            <a:ext cx="0" cy="593424"/>
          </a:xfrm>
          <a:prstGeom prst="line">
            <a:avLst/>
          </a:prstGeom>
          <a:ln w="15875">
            <a:solidFill>
              <a:schemeClr val="accent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22CFD7-F109-BF69-59B2-8AD12A26D33E}"/>
              </a:ext>
            </a:extLst>
          </p:cNvPr>
          <p:cNvCxnSpPr>
            <a:cxnSpLocks/>
          </p:cNvCxnSpPr>
          <p:nvPr/>
        </p:nvCxnSpPr>
        <p:spPr>
          <a:xfrm>
            <a:off x="5332018" y="1516503"/>
            <a:ext cx="0" cy="343174"/>
          </a:xfrm>
          <a:prstGeom prst="line">
            <a:avLst/>
          </a:prstGeom>
          <a:ln w="15875">
            <a:solidFill>
              <a:schemeClr val="accent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86E8D2-E244-1AE8-1F57-FD9244F00861}"/>
              </a:ext>
            </a:extLst>
          </p:cNvPr>
          <p:cNvCxnSpPr>
            <a:cxnSpLocks/>
          </p:cNvCxnSpPr>
          <p:nvPr/>
        </p:nvCxnSpPr>
        <p:spPr>
          <a:xfrm>
            <a:off x="5378027" y="1521316"/>
            <a:ext cx="0" cy="593424"/>
          </a:xfrm>
          <a:prstGeom prst="line">
            <a:avLst/>
          </a:prstGeom>
          <a:ln w="15875">
            <a:solidFill>
              <a:schemeClr val="accent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A336D0-96CD-E285-1EDE-A0241CA97B64}"/>
              </a:ext>
            </a:extLst>
          </p:cNvPr>
          <p:cNvCxnSpPr>
            <a:cxnSpLocks/>
          </p:cNvCxnSpPr>
          <p:nvPr/>
        </p:nvCxnSpPr>
        <p:spPr>
          <a:xfrm>
            <a:off x="4129513" y="2827834"/>
            <a:ext cx="0" cy="38825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85C538-8468-A560-3FEE-3EE0BB9378E4}"/>
              </a:ext>
            </a:extLst>
          </p:cNvPr>
          <p:cNvCxnSpPr>
            <a:cxnSpLocks/>
          </p:cNvCxnSpPr>
          <p:nvPr/>
        </p:nvCxnSpPr>
        <p:spPr>
          <a:xfrm>
            <a:off x="4282561" y="2743852"/>
            <a:ext cx="0" cy="472236"/>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6E55BF2-CCBD-43DF-F4C8-1EE83F7C1F9B}"/>
              </a:ext>
            </a:extLst>
          </p:cNvPr>
          <p:cNvCxnSpPr>
            <a:cxnSpLocks/>
          </p:cNvCxnSpPr>
          <p:nvPr/>
        </p:nvCxnSpPr>
        <p:spPr>
          <a:xfrm>
            <a:off x="5189938" y="2580614"/>
            <a:ext cx="38" cy="63547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08E957-DEE9-75D6-21D1-2514338824D5}"/>
              </a:ext>
            </a:extLst>
          </p:cNvPr>
          <p:cNvCxnSpPr>
            <a:cxnSpLocks/>
          </p:cNvCxnSpPr>
          <p:nvPr/>
        </p:nvCxnSpPr>
        <p:spPr>
          <a:xfrm>
            <a:off x="5332018" y="2580614"/>
            <a:ext cx="0" cy="63547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8E1E4F49-CF95-20F7-BD14-D8624476152F}"/>
              </a:ext>
            </a:extLst>
          </p:cNvPr>
          <p:cNvGrpSpPr/>
          <p:nvPr/>
        </p:nvGrpSpPr>
        <p:grpSpPr>
          <a:xfrm>
            <a:off x="3762936" y="3260208"/>
            <a:ext cx="1910700" cy="111035"/>
            <a:chOff x="4732955" y="5251358"/>
            <a:chExt cx="5518820" cy="274653"/>
          </a:xfrm>
          <a:solidFill>
            <a:schemeClr val="tx1">
              <a:lumMod val="50000"/>
              <a:lumOff val="50000"/>
            </a:schemeClr>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4D0B7584-838F-BC01-E95D-F5B6D39197A3}"/>
                </a:ext>
              </a:extLst>
            </p:cNvPr>
            <p:cNvSpPr/>
            <p:nvPr/>
          </p:nvSpPr>
          <p:spPr>
            <a:xfrm>
              <a:off x="6585249"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2" name="Rectangle 41">
              <a:extLst>
                <a:ext uri="{FF2B5EF4-FFF2-40B4-BE49-F238E27FC236}">
                  <a16:creationId xmlns:a16="http://schemas.microsoft.com/office/drawing/2014/main" id="{0E88A816-A33D-862C-E07C-7B3E49B85A14}"/>
                </a:ext>
              </a:extLst>
            </p:cNvPr>
            <p:cNvSpPr/>
            <p:nvPr/>
          </p:nvSpPr>
          <p:spPr>
            <a:xfrm>
              <a:off x="7051003"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3" name="Rectangle 42">
              <a:extLst>
                <a:ext uri="{FF2B5EF4-FFF2-40B4-BE49-F238E27FC236}">
                  <a16:creationId xmlns:a16="http://schemas.microsoft.com/office/drawing/2014/main" id="{5554D1C7-B454-E09D-E813-753CA14D61FB}"/>
                </a:ext>
              </a:extLst>
            </p:cNvPr>
            <p:cNvSpPr/>
            <p:nvPr/>
          </p:nvSpPr>
          <p:spPr>
            <a:xfrm>
              <a:off x="7506035"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4" name="Rectangle 43">
              <a:extLst>
                <a:ext uri="{FF2B5EF4-FFF2-40B4-BE49-F238E27FC236}">
                  <a16:creationId xmlns:a16="http://schemas.microsoft.com/office/drawing/2014/main" id="{DBD934A3-0BED-F838-8153-9F350E533DE1}"/>
                </a:ext>
              </a:extLst>
            </p:cNvPr>
            <p:cNvSpPr/>
            <p:nvPr/>
          </p:nvSpPr>
          <p:spPr>
            <a:xfrm>
              <a:off x="7971789"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5" name="Rectangle 44">
              <a:extLst>
                <a:ext uri="{FF2B5EF4-FFF2-40B4-BE49-F238E27FC236}">
                  <a16:creationId xmlns:a16="http://schemas.microsoft.com/office/drawing/2014/main" id="{9ED35D06-E8CC-EE7D-E65E-AFAED7E3063D}"/>
                </a:ext>
              </a:extLst>
            </p:cNvPr>
            <p:cNvSpPr/>
            <p:nvPr/>
          </p:nvSpPr>
          <p:spPr>
            <a:xfrm>
              <a:off x="8447405"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6" name="Rectangle 45">
              <a:extLst>
                <a:ext uri="{FF2B5EF4-FFF2-40B4-BE49-F238E27FC236}">
                  <a16:creationId xmlns:a16="http://schemas.microsoft.com/office/drawing/2014/main" id="{61FF2B86-CCCF-2551-8C3B-B6D90A229306}"/>
                </a:ext>
              </a:extLst>
            </p:cNvPr>
            <p:cNvSpPr/>
            <p:nvPr/>
          </p:nvSpPr>
          <p:spPr>
            <a:xfrm>
              <a:off x="8913159"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7" name="Rectangle 46">
              <a:extLst>
                <a:ext uri="{FF2B5EF4-FFF2-40B4-BE49-F238E27FC236}">
                  <a16:creationId xmlns:a16="http://schemas.microsoft.com/office/drawing/2014/main" id="{C7A43B08-1325-66B0-85DD-FF3CE6E34E32}"/>
                </a:ext>
              </a:extLst>
            </p:cNvPr>
            <p:cNvSpPr/>
            <p:nvPr/>
          </p:nvSpPr>
          <p:spPr>
            <a:xfrm>
              <a:off x="9368191"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8" name="Rectangle 47">
              <a:extLst>
                <a:ext uri="{FF2B5EF4-FFF2-40B4-BE49-F238E27FC236}">
                  <a16:creationId xmlns:a16="http://schemas.microsoft.com/office/drawing/2014/main" id="{FB7937E3-3F12-49A2-BD3F-AA18A891DC92}"/>
                </a:ext>
              </a:extLst>
            </p:cNvPr>
            <p:cNvSpPr/>
            <p:nvPr/>
          </p:nvSpPr>
          <p:spPr>
            <a:xfrm>
              <a:off x="9833945"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49" name="Rectangle 48">
              <a:extLst>
                <a:ext uri="{FF2B5EF4-FFF2-40B4-BE49-F238E27FC236}">
                  <a16:creationId xmlns:a16="http://schemas.microsoft.com/office/drawing/2014/main" id="{FC1442DA-0288-C007-27E0-73BF583A4530}"/>
                </a:ext>
              </a:extLst>
            </p:cNvPr>
            <p:cNvSpPr/>
            <p:nvPr/>
          </p:nvSpPr>
          <p:spPr>
            <a:xfrm>
              <a:off x="4732955"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50" name="Rectangle 49">
              <a:extLst>
                <a:ext uri="{FF2B5EF4-FFF2-40B4-BE49-F238E27FC236}">
                  <a16:creationId xmlns:a16="http://schemas.microsoft.com/office/drawing/2014/main" id="{ABF66472-F47F-91E4-EBEF-9FAB32BD5EED}"/>
                </a:ext>
              </a:extLst>
            </p:cNvPr>
            <p:cNvSpPr/>
            <p:nvPr/>
          </p:nvSpPr>
          <p:spPr>
            <a:xfrm>
              <a:off x="5198709"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51" name="Rectangle 50">
              <a:extLst>
                <a:ext uri="{FF2B5EF4-FFF2-40B4-BE49-F238E27FC236}">
                  <a16:creationId xmlns:a16="http://schemas.microsoft.com/office/drawing/2014/main" id="{BF9FC022-6644-9B49-DC34-886E3A7AC84E}"/>
                </a:ext>
              </a:extLst>
            </p:cNvPr>
            <p:cNvSpPr/>
            <p:nvPr/>
          </p:nvSpPr>
          <p:spPr>
            <a:xfrm>
              <a:off x="5653741"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52" name="Rectangle 51">
              <a:extLst>
                <a:ext uri="{FF2B5EF4-FFF2-40B4-BE49-F238E27FC236}">
                  <a16:creationId xmlns:a16="http://schemas.microsoft.com/office/drawing/2014/main" id="{46190222-B7A9-1BF8-0035-CF15B660764E}"/>
                </a:ext>
              </a:extLst>
            </p:cNvPr>
            <p:cNvSpPr/>
            <p:nvPr/>
          </p:nvSpPr>
          <p:spPr>
            <a:xfrm>
              <a:off x="6119495" y="5251358"/>
              <a:ext cx="417830" cy="2746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grpSp>
      <p:grpSp>
        <p:nvGrpSpPr>
          <p:cNvPr id="54" name="Group 53">
            <a:extLst>
              <a:ext uri="{FF2B5EF4-FFF2-40B4-BE49-F238E27FC236}">
                <a16:creationId xmlns:a16="http://schemas.microsoft.com/office/drawing/2014/main" id="{F695774A-02F6-F7FB-376E-793CF06E0BFC}"/>
              </a:ext>
            </a:extLst>
          </p:cNvPr>
          <p:cNvGrpSpPr/>
          <p:nvPr/>
        </p:nvGrpSpPr>
        <p:grpSpPr>
          <a:xfrm>
            <a:off x="3763970" y="3421698"/>
            <a:ext cx="1909667" cy="48170"/>
            <a:chOff x="4732955" y="5251358"/>
            <a:chExt cx="5053066" cy="274653"/>
          </a:xfrm>
          <a:effectLst>
            <a:outerShdw blurRad="50800" dist="38100" dir="2700000" algn="tl" rotWithShape="0">
              <a:prstClr val="black">
                <a:alpha val="40000"/>
              </a:prstClr>
            </a:outerShdw>
          </a:effectLst>
        </p:grpSpPr>
        <p:sp>
          <p:nvSpPr>
            <p:cNvPr id="55" name="Rectangle 54">
              <a:extLst>
                <a:ext uri="{FF2B5EF4-FFF2-40B4-BE49-F238E27FC236}">
                  <a16:creationId xmlns:a16="http://schemas.microsoft.com/office/drawing/2014/main" id="{86FD4935-E0E5-4F9D-3E9D-A01AB579761E}"/>
                </a:ext>
              </a:extLst>
            </p:cNvPr>
            <p:cNvSpPr/>
            <p:nvPr/>
          </p:nvSpPr>
          <p:spPr>
            <a:xfrm>
              <a:off x="658524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56" name="Rectangle 55">
              <a:extLst>
                <a:ext uri="{FF2B5EF4-FFF2-40B4-BE49-F238E27FC236}">
                  <a16:creationId xmlns:a16="http://schemas.microsoft.com/office/drawing/2014/main" id="{DFFADF00-4AEB-7496-701F-DBFAEA2770E7}"/>
                </a:ext>
              </a:extLst>
            </p:cNvPr>
            <p:cNvSpPr/>
            <p:nvPr/>
          </p:nvSpPr>
          <p:spPr>
            <a:xfrm>
              <a:off x="7051003"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57" name="Rectangle 56">
              <a:extLst>
                <a:ext uri="{FF2B5EF4-FFF2-40B4-BE49-F238E27FC236}">
                  <a16:creationId xmlns:a16="http://schemas.microsoft.com/office/drawing/2014/main" id="{68B1E92C-6732-E20C-F1FA-447EB0E6BA2A}"/>
                </a:ext>
              </a:extLst>
            </p:cNvPr>
            <p:cNvSpPr/>
            <p:nvPr/>
          </p:nvSpPr>
          <p:spPr>
            <a:xfrm>
              <a:off x="750603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58" name="Rectangle 57">
              <a:extLst>
                <a:ext uri="{FF2B5EF4-FFF2-40B4-BE49-F238E27FC236}">
                  <a16:creationId xmlns:a16="http://schemas.microsoft.com/office/drawing/2014/main" id="{44D2EAC7-8279-6373-694D-B4366539B84C}"/>
                </a:ext>
              </a:extLst>
            </p:cNvPr>
            <p:cNvSpPr/>
            <p:nvPr/>
          </p:nvSpPr>
          <p:spPr>
            <a:xfrm>
              <a:off x="797178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59" name="Rectangle 58">
              <a:extLst>
                <a:ext uri="{FF2B5EF4-FFF2-40B4-BE49-F238E27FC236}">
                  <a16:creationId xmlns:a16="http://schemas.microsoft.com/office/drawing/2014/main" id="{B51014ED-A1C4-1C23-3BF1-DC633F088CCC}"/>
                </a:ext>
              </a:extLst>
            </p:cNvPr>
            <p:cNvSpPr/>
            <p:nvPr/>
          </p:nvSpPr>
          <p:spPr>
            <a:xfrm>
              <a:off x="844740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0" name="Rectangle 59">
              <a:extLst>
                <a:ext uri="{FF2B5EF4-FFF2-40B4-BE49-F238E27FC236}">
                  <a16:creationId xmlns:a16="http://schemas.microsoft.com/office/drawing/2014/main" id="{678BD0E0-EE29-F9F8-58D8-A6392A826E7F}"/>
                </a:ext>
              </a:extLst>
            </p:cNvPr>
            <p:cNvSpPr/>
            <p:nvPr/>
          </p:nvSpPr>
          <p:spPr>
            <a:xfrm>
              <a:off x="891315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1" name="Rectangle 60">
              <a:extLst>
                <a:ext uri="{FF2B5EF4-FFF2-40B4-BE49-F238E27FC236}">
                  <a16:creationId xmlns:a16="http://schemas.microsoft.com/office/drawing/2014/main" id="{06AFF8C2-5267-8458-C3E0-D61FC8346F20}"/>
                </a:ext>
              </a:extLst>
            </p:cNvPr>
            <p:cNvSpPr/>
            <p:nvPr/>
          </p:nvSpPr>
          <p:spPr>
            <a:xfrm>
              <a:off x="936819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2" name="Rectangle 61">
              <a:extLst>
                <a:ext uri="{FF2B5EF4-FFF2-40B4-BE49-F238E27FC236}">
                  <a16:creationId xmlns:a16="http://schemas.microsoft.com/office/drawing/2014/main" id="{9AF9928C-4965-41C1-C873-F07DE4F15BF0}"/>
                </a:ext>
              </a:extLst>
            </p:cNvPr>
            <p:cNvSpPr/>
            <p:nvPr/>
          </p:nvSpPr>
          <p:spPr>
            <a:xfrm>
              <a:off x="473295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3" name="Rectangle 62">
              <a:extLst>
                <a:ext uri="{FF2B5EF4-FFF2-40B4-BE49-F238E27FC236}">
                  <a16:creationId xmlns:a16="http://schemas.microsoft.com/office/drawing/2014/main" id="{9B194906-99F5-2894-1B11-03D1C055BE26}"/>
                </a:ext>
              </a:extLst>
            </p:cNvPr>
            <p:cNvSpPr/>
            <p:nvPr/>
          </p:nvSpPr>
          <p:spPr>
            <a:xfrm>
              <a:off x="519870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4" name="Rectangle 63">
              <a:extLst>
                <a:ext uri="{FF2B5EF4-FFF2-40B4-BE49-F238E27FC236}">
                  <a16:creationId xmlns:a16="http://schemas.microsoft.com/office/drawing/2014/main" id="{E3B50412-F433-E113-A7D0-2ED7E8498E0C}"/>
                </a:ext>
              </a:extLst>
            </p:cNvPr>
            <p:cNvSpPr/>
            <p:nvPr/>
          </p:nvSpPr>
          <p:spPr>
            <a:xfrm>
              <a:off x="565374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5" name="Rectangle 64">
              <a:extLst>
                <a:ext uri="{FF2B5EF4-FFF2-40B4-BE49-F238E27FC236}">
                  <a16:creationId xmlns:a16="http://schemas.microsoft.com/office/drawing/2014/main" id="{BAC20C92-7C45-6155-9338-827345D0809B}"/>
                </a:ext>
              </a:extLst>
            </p:cNvPr>
            <p:cNvSpPr/>
            <p:nvPr/>
          </p:nvSpPr>
          <p:spPr>
            <a:xfrm>
              <a:off x="611949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grpSp>
      <p:grpSp>
        <p:nvGrpSpPr>
          <p:cNvPr id="66" name="Group 65">
            <a:extLst>
              <a:ext uri="{FF2B5EF4-FFF2-40B4-BE49-F238E27FC236}">
                <a16:creationId xmlns:a16="http://schemas.microsoft.com/office/drawing/2014/main" id="{C676E62F-873B-5346-25F4-EFA712DD62C5}"/>
              </a:ext>
            </a:extLst>
          </p:cNvPr>
          <p:cNvGrpSpPr/>
          <p:nvPr/>
        </p:nvGrpSpPr>
        <p:grpSpPr>
          <a:xfrm>
            <a:off x="3763970" y="3484760"/>
            <a:ext cx="1909667" cy="48170"/>
            <a:chOff x="4732955" y="5251358"/>
            <a:chExt cx="5053066" cy="274653"/>
          </a:xfrm>
          <a:effectLst>
            <a:outerShdw blurRad="50800" dist="38100" dir="2700000" algn="tl" rotWithShape="0">
              <a:prstClr val="black">
                <a:alpha val="40000"/>
              </a:prstClr>
            </a:outerShdw>
          </a:effectLst>
        </p:grpSpPr>
        <p:sp>
          <p:nvSpPr>
            <p:cNvPr id="67" name="Rectangle 66">
              <a:extLst>
                <a:ext uri="{FF2B5EF4-FFF2-40B4-BE49-F238E27FC236}">
                  <a16:creationId xmlns:a16="http://schemas.microsoft.com/office/drawing/2014/main" id="{E9B7F602-7686-2594-F855-375626BA4C78}"/>
                </a:ext>
              </a:extLst>
            </p:cNvPr>
            <p:cNvSpPr/>
            <p:nvPr/>
          </p:nvSpPr>
          <p:spPr>
            <a:xfrm>
              <a:off x="658524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8" name="Rectangle 67">
              <a:extLst>
                <a:ext uri="{FF2B5EF4-FFF2-40B4-BE49-F238E27FC236}">
                  <a16:creationId xmlns:a16="http://schemas.microsoft.com/office/drawing/2014/main" id="{C1E57715-A6E3-6B9C-4512-2381202B7CBE}"/>
                </a:ext>
              </a:extLst>
            </p:cNvPr>
            <p:cNvSpPr/>
            <p:nvPr/>
          </p:nvSpPr>
          <p:spPr>
            <a:xfrm>
              <a:off x="7051003"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69" name="Rectangle 68">
              <a:extLst>
                <a:ext uri="{FF2B5EF4-FFF2-40B4-BE49-F238E27FC236}">
                  <a16:creationId xmlns:a16="http://schemas.microsoft.com/office/drawing/2014/main" id="{EA633A44-5CEC-70FF-4817-75DD0E7DCC7D}"/>
                </a:ext>
              </a:extLst>
            </p:cNvPr>
            <p:cNvSpPr/>
            <p:nvPr/>
          </p:nvSpPr>
          <p:spPr>
            <a:xfrm>
              <a:off x="750603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0" name="Rectangle 69">
              <a:extLst>
                <a:ext uri="{FF2B5EF4-FFF2-40B4-BE49-F238E27FC236}">
                  <a16:creationId xmlns:a16="http://schemas.microsoft.com/office/drawing/2014/main" id="{0E5EA0C3-E882-306D-4746-575E37BB09F7}"/>
                </a:ext>
              </a:extLst>
            </p:cNvPr>
            <p:cNvSpPr/>
            <p:nvPr/>
          </p:nvSpPr>
          <p:spPr>
            <a:xfrm>
              <a:off x="797178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1" name="Rectangle 70">
              <a:extLst>
                <a:ext uri="{FF2B5EF4-FFF2-40B4-BE49-F238E27FC236}">
                  <a16:creationId xmlns:a16="http://schemas.microsoft.com/office/drawing/2014/main" id="{D594C27B-7711-18AD-0F2B-5B0CF51B8BD3}"/>
                </a:ext>
              </a:extLst>
            </p:cNvPr>
            <p:cNvSpPr/>
            <p:nvPr/>
          </p:nvSpPr>
          <p:spPr>
            <a:xfrm>
              <a:off x="844740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2" name="Rectangle 71">
              <a:extLst>
                <a:ext uri="{FF2B5EF4-FFF2-40B4-BE49-F238E27FC236}">
                  <a16:creationId xmlns:a16="http://schemas.microsoft.com/office/drawing/2014/main" id="{B10DB8A4-FF42-1FF8-9BA2-73C18304E0A6}"/>
                </a:ext>
              </a:extLst>
            </p:cNvPr>
            <p:cNvSpPr/>
            <p:nvPr/>
          </p:nvSpPr>
          <p:spPr>
            <a:xfrm>
              <a:off x="891315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3" name="Rectangle 72">
              <a:extLst>
                <a:ext uri="{FF2B5EF4-FFF2-40B4-BE49-F238E27FC236}">
                  <a16:creationId xmlns:a16="http://schemas.microsoft.com/office/drawing/2014/main" id="{4952E7D0-DB2D-2AB7-BE4A-611ADB437857}"/>
                </a:ext>
              </a:extLst>
            </p:cNvPr>
            <p:cNvSpPr/>
            <p:nvPr/>
          </p:nvSpPr>
          <p:spPr>
            <a:xfrm>
              <a:off x="936819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4" name="Rectangle 73">
              <a:extLst>
                <a:ext uri="{FF2B5EF4-FFF2-40B4-BE49-F238E27FC236}">
                  <a16:creationId xmlns:a16="http://schemas.microsoft.com/office/drawing/2014/main" id="{A53A5C6B-FCA6-B315-5F8D-517A02DCB909}"/>
                </a:ext>
              </a:extLst>
            </p:cNvPr>
            <p:cNvSpPr/>
            <p:nvPr/>
          </p:nvSpPr>
          <p:spPr>
            <a:xfrm>
              <a:off x="473295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5" name="Rectangle 74">
              <a:extLst>
                <a:ext uri="{FF2B5EF4-FFF2-40B4-BE49-F238E27FC236}">
                  <a16:creationId xmlns:a16="http://schemas.microsoft.com/office/drawing/2014/main" id="{BEFCB4B0-D6DB-590E-56B1-21FB929178CC}"/>
                </a:ext>
              </a:extLst>
            </p:cNvPr>
            <p:cNvSpPr/>
            <p:nvPr/>
          </p:nvSpPr>
          <p:spPr>
            <a:xfrm>
              <a:off x="519870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6" name="Rectangle 75">
              <a:extLst>
                <a:ext uri="{FF2B5EF4-FFF2-40B4-BE49-F238E27FC236}">
                  <a16:creationId xmlns:a16="http://schemas.microsoft.com/office/drawing/2014/main" id="{8F167D03-2324-23C1-E908-A7CF8745576A}"/>
                </a:ext>
              </a:extLst>
            </p:cNvPr>
            <p:cNvSpPr/>
            <p:nvPr/>
          </p:nvSpPr>
          <p:spPr>
            <a:xfrm>
              <a:off x="565374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77" name="Rectangle 76">
              <a:extLst>
                <a:ext uri="{FF2B5EF4-FFF2-40B4-BE49-F238E27FC236}">
                  <a16:creationId xmlns:a16="http://schemas.microsoft.com/office/drawing/2014/main" id="{6B5A96CF-D446-41A7-DA3F-238B491A8622}"/>
                </a:ext>
              </a:extLst>
            </p:cNvPr>
            <p:cNvSpPr/>
            <p:nvPr/>
          </p:nvSpPr>
          <p:spPr>
            <a:xfrm>
              <a:off x="611949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grpSp>
      <p:grpSp>
        <p:nvGrpSpPr>
          <p:cNvPr id="78" name="Group 77">
            <a:extLst>
              <a:ext uri="{FF2B5EF4-FFF2-40B4-BE49-F238E27FC236}">
                <a16:creationId xmlns:a16="http://schemas.microsoft.com/office/drawing/2014/main" id="{D8ED782A-AD4B-8739-027D-913D2909E588}"/>
              </a:ext>
            </a:extLst>
          </p:cNvPr>
          <p:cNvGrpSpPr/>
          <p:nvPr/>
        </p:nvGrpSpPr>
        <p:grpSpPr>
          <a:xfrm>
            <a:off x="3763970" y="3549371"/>
            <a:ext cx="1909667" cy="48170"/>
            <a:chOff x="4732955" y="5251358"/>
            <a:chExt cx="5053066" cy="274653"/>
          </a:xfrm>
          <a:effectLst>
            <a:outerShdw blurRad="50800" dist="38100" dir="2700000" algn="tl" rotWithShape="0">
              <a:prstClr val="black">
                <a:alpha val="40000"/>
              </a:prstClr>
            </a:outerShdw>
          </a:effectLst>
        </p:grpSpPr>
        <p:sp>
          <p:nvSpPr>
            <p:cNvPr id="79" name="Rectangle 78">
              <a:extLst>
                <a:ext uri="{FF2B5EF4-FFF2-40B4-BE49-F238E27FC236}">
                  <a16:creationId xmlns:a16="http://schemas.microsoft.com/office/drawing/2014/main" id="{D49A0E65-30FD-B381-39B2-6A023C9E17A3}"/>
                </a:ext>
              </a:extLst>
            </p:cNvPr>
            <p:cNvSpPr/>
            <p:nvPr/>
          </p:nvSpPr>
          <p:spPr>
            <a:xfrm>
              <a:off x="658524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0" name="Rectangle 79">
              <a:extLst>
                <a:ext uri="{FF2B5EF4-FFF2-40B4-BE49-F238E27FC236}">
                  <a16:creationId xmlns:a16="http://schemas.microsoft.com/office/drawing/2014/main" id="{15045B46-246C-3D8F-3A51-4589C841FDBF}"/>
                </a:ext>
              </a:extLst>
            </p:cNvPr>
            <p:cNvSpPr/>
            <p:nvPr/>
          </p:nvSpPr>
          <p:spPr>
            <a:xfrm>
              <a:off x="7051003"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1" name="Rectangle 80">
              <a:extLst>
                <a:ext uri="{FF2B5EF4-FFF2-40B4-BE49-F238E27FC236}">
                  <a16:creationId xmlns:a16="http://schemas.microsoft.com/office/drawing/2014/main" id="{70F41D7F-175B-3117-6449-D456A3410C7B}"/>
                </a:ext>
              </a:extLst>
            </p:cNvPr>
            <p:cNvSpPr/>
            <p:nvPr/>
          </p:nvSpPr>
          <p:spPr>
            <a:xfrm>
              <a:off x="750603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2" name="Rectangle 81">
              <a:extLst>
                <a:ext uri="{FF2B5EF4-FFF2-40B4-BE49-F238E27FC236}">
                  <a16:creationId xmlns:a16="http://schemas.microsoft.com/office/drawing/2014/main" id="{4EA25A25-37F5-28C8-4D68-B5E809691C30}"/>
                </a:ext>
              </a:extLst>
            </p:cNvPr>
            <p:cNvSpPr/>
            <p:nvPr/>
          </p:nvSpPr>
          <p:spPr>
            <a:xfrm>
              <a:off x="797178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3" name="Rectangle 82">
              <a:extLst>
                <a:ext uri="{FF2B5EF4-FFF2-40B4-BE49-F238E27FC236}">
                  <a16:creationId xmlns:a16="http://schemas.microsoft.com/office/drawing/2014/main" id="{C3373423-D5C5-7929-5BBB-8201B608093A}"/>
                </a:ext>
              </a:extLst>
            </p:cNvPr>
            <p:cNvSpPr/>
            <p:nvPr/>
          </p:nvSpPr>
          <p:spPr>
            <a:xfrm>
              <a:off x="844740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4" name="Rectangle 83">
              <a:extLst>
                <a:ext uri="{FF2B5EF4-FFF2-40B4-BE49-F238E27FC236}">
                  <a16:creationId xmlns:a16="http://schemas.microsoft.com/office/drawing/2014/main" id="{234A099B-3205-77AB-3034-271D3004C610}"/>
                </a:ext>
              </a:extLst>
            </p:cNvPr>
            <p:cNvSpPr/>
            <p:nvPr/>
          </p:nvSpPr>
          <p:spPr>
            <a:xfrm>
              <a:off x="891315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5" name="Rectangle 84">
              <a:extLst>
                <a:ext uri="{FF2B5EF4-FFF2-40B4-BE49-F238E27FC236}">
                  <a16:creationId xmlns:a16="http://schemas.microsoft.com/office/drawing/2014/main" id="{DBABBBF5-14A1-032C-5AEB-186BE62997A2}"/>
                </a:ext>
              </a:extLst>
            </p:cNvPr>
            <p:cNvSpPr/>
            <p:nvPr/>
          </p:nvSpPr>
          <p:spPr>
            <a:xfrm>
              <a:off x="936819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6" name="Rectangle 85">
              <a:extLst>
                <a:ext uri="{FF2B5EF4-FFF2-40B4-BE49-F238E27FC236}">
                  <a16:creationId xmlns:a16="http://schemas.microsoft.com/office/drawing/2014/main" id="{23B681B5-9B95-B47D-E255-1AE7F5488DD4}"/>
                </a:ext>
              </a:extLst>
            </p:cNvPr>
            <p:cNvSpPr/>
            <p:nvPr/>
          </p:nvSpPr>
          <p:spPr>
            <a:xfrm>
              <a:off x="473295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7" name="Rectangle 86">
              <a:extLst>
                <a:ext uri="{FF2B5EF4-FFF2-40B4-BE49-F238E27FC236}">
                  <a16:creationId xmlns:a16="http://schemas.microsoft.com/office/drawing/2014/main" id="{6503CCD2-02D2-B3FF-4C8F-5ABDE67B096E}"/>
                </a:ext>
              </a:extLst>
            </p:cNvPr>
            <p:cNvSpPr/>
            <p:nvPr/>
          </p:nvSpPr>
          <p:spPr>
            <a:xfrm>
              <a:off x="519870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8" name="Rectangle 87">
              <a:extLst>
                <a:ext uri="{FF2B5EF4-FFF2-40B4-BE49-F238E27FC236}">
                  <a16:creationId xmlns:a16="http://schemas.microsoft.com/office/drawing/2014/main" id="{D96D4D6C-A4C3-147B-41E9-6F6CA1E0823F}"/>
                </a:ext>
              </a:extLst>
            </p:cNvPr>
            <p:cNvSpPr/>
            <p:nvPr/>
          </p:nvSpPr>
          <p:spPr>
            <a:xfrm>
              <a:off x="565374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89" name="Rectangle 88">
              <a:extLst>
                <a:ext uri="{FF2B5EF4-FFF2-40B4-BE49-F238E27FC236}">
                  <a16:creationId xmlns:a16="http://schemas.microsoft.com/office/drawing/2014/main" id="{84F77FF1-FBDF-769B-B725-6D9E1C7F1783}"/>
                </a:ext>
              </a:extLst>
            </p:cNvPr>
            <p:cNvSpPr/>
            <p:nvPr/>
          </p:nvSpPr>
          <p:spPr>
            <a:xfrm>
              <a:off x="611949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grpSp>
      <p:grpSp>
        <p:nvGrpSpPr>
          <p:cNvPr id="90" name="Group 89">
            <a:extLst>
              <a:ext uri="{FF2B5EF4-FFF2-40B4-BE49-F238E27FC236}">
                <a16:creationId xmlns:a16="http://schemas.microsoft.com/office/drawing/2014/main" id="{A18BC1F6-6321-BBFD-6F07-86D6806694B8}"/>
              </a:ext>
            </a:extLst>
          </p:cNvPr>
          <p:cNvGrpSpPr/>
          <p:nvPr/>
        </p:nvGrpSpPr>
        <p:grpSpPr>
          <a:xfrm>
            <a:off x="3763970" y="3613982"/>
            <a:ext cx="1909667" cy="48170"/>
            <a:chOff x="4732955" y="5251358"/>
            <a:chExt cx="5053066" cy="274653"/>
          </a:xfrm>
          <a:effectLst>
            <a:outerShdw blurRad="50800" dist="38100" dir="2700000" algn="tl" rotWithShape="0">
              <a:prstClr val="black">
                <a:alpha val="40000"/>
              </a:prstClr>
            </a:outerShdw>
          </a:effectLst>
        </p:grpSpPr>
        <p:sp>
          <p:nvSpPr>
            <p:cNvPr id="91" name="Rectangle 90">
              <a:extLst>
                <a:ext uri="{FF2B5EF4-FFF2-40B4-BE49-F238E27FC236}">
                  <a16:creationId xmlns:a16="http://schemas.microsoft.com/office/drawing/2014/main" id="{8DBB6F4E-03AF-D877-B5E7-AC1C0DEEA4A5}"/>
                </a:ext>
              </a:extLst>
            </p:cNvPr>
            <p:cNvSpPr/>
            <p:nvPr/>
          </p:nvSpPr>
          <p:spPr>
            <a:xfrm>
              <a:off x="658524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2" name="Rectangle 91">
              <a:extLst>
                <a:ext uri="{FF2B5EF4-FFF2-40B4-BE49-F238E27FC236}">
                  <a16:creationId xmlns:a16="http://schemas.microsoft.com/office/drawing/2014/main" id="{4B0A1088-95D0-3D94-00AE-17AEDA95E525}"/>
                </a:ext>
              </a:extLst>
            </p:cNvPr>
            <p:cNvSpPr/>
            <p:nvPr/>
          </p:nvSpPr>
          <p:spPr>
            <a:xfrm>
              <a:off x="7051003"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3" name="Rectangle 92">
              <a:extLst>
                <a:ext uri="{FF2B5EF4-FFF2-40B4-BE49-F238E27FC236}">
                  <a16:creationId xmlns:a16="http://schemas.microsoft.com/office/drawing/2014/main" id="{86050569-3E3A-BE83-BB51-ADC0F162B945}"/>
                </a:ext>
              </a:extLst>
            </p:cNvPr>
            <p:cNvSpPr/>
            <p:nvPr/>
          </p:nvSpPr>
          <p:spPr>
            <a:xfrm>
              <a:off x="750603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4" name="Rectangle 93">
              <a:extLst>
                <a:ext uri="{FF2B5EF4-FFF2-40B4-BE49-F238E27FC236}">
                  <a16:creationId xmlns:a16="http://schemas.microsoft.com/office/drawing/2014/main" id="{9075E418-80C6-0DE7-56A4-F063F7CA1CC4}"/>
                </a:ext>
              </a:extLst>
            </p:cNvPr>
            <p:cNvSpPr/>
            <p:nvPr/>
          </p:nvSpPr>
          <p:spPr>
            <a:xfrm>
              <a:off x="797178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5" name="Rectangle 94">
              <a:extLst>
                <a:ext uri="{FF2B5EF4-FFF2-40B4-BE49-F238E27FC236}">
                  <a16:creationId xmlns:a16="http://schemas.microsoft.com/office/drawing/2014/main" id="{C6FF89C3-E59A-D944-F8DF-F8C65818805A}"/>
                </a:ext>
              </a:extLst>
            </p:cNvPr>
            <p:cNvSpPr/>
            <p:nvPr/>
          </p:nvSpPr>
          <p:spPr>
            <a:xfrm>
              <a:off x="844740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6" name="Rectangle 95">
              <a:extLst>
                <a:ext uri="{FF2B5EF4-FFF2-40B4-BE49-F238E27FC236}">
                  <a16:creationId xmlns:a16="http://schemas.microsoft.com/office/drawing/2014/main" id="{3360D3BA-EF47-8CF6-9007-DEF7CED7E6D7}"/>
                </a:ext>
              </a:extLst>
            </p:cNvPr>
            <p:cNvSpPr/>
            <p:nvPr/>
          </p:nvSpPr>
          <p:spPr>
            <a:xfrm>
              <a:off x="891315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7" name="Rectangle 96">
              <a:extLst>
                <a:ext uri="{FF2B5EF4-FFF2-40B4-BE49-F238E27FC236}">
                  <a16:creationId xmlns:a16="http://schemas.microsoft.com/office/drawing/2014/main" id="{44DB5FDC-5A8F-DA33-302B-BC84832DDB97}"/>
                </a:ext>
              </a:extLst>
            </p:cNvPr>
            <p:cNvSpPr/>
            <p:nvPr/>
          </p:nvSpPr>
          <p:spPr>
            <a:xfrm>
              <a:off x="936819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8" name="Rectangle 97">
              <a:extLst>
                <a:ext uri="{FF2B5EF4-FFF2-40B4-BE49-F238E27FC236}">
                  <a16:creationId xmlns:a16="http://schemas.microsoft.com/office/drawing/2014/main" id="{F98E62A6-CED7-8DDE-8D5F-0357EC318DB4}"/>
                </a:ext>
              </a:extLst>
            </p:cNvPr>
            <p:cNvSpPr/>
            <p:nvPr/>
          </p:nvSpPr>
          <p:spPr>
            <a:xfrm>
              <a:off x="473295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99" name="Rectangle 98">
              <a:extLst>
                <a:ext uri="{FF2B5EF4-FFF2-40B4-BE49-F238E27FC236}">
                  <a16:creationId xmlns:a16="http://schemas.microsoft.com/office/drawing/2014/main" id="{152797DA-2C14-DD75-40EC-DCFF7F489D68}"/>
                </a:ext>
              </a:extLst>
            </p:cNvPr>
            <p:cNvSpPr/>
            <p:nvPr/>
          </p:nvSpPr>
          <p:spPr>
            <a:xfrm>
              <a:off x="5198709"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100" name="Rectangle 99">
              <a:extLst>
                <a:ext uri="{FF2B5EF4-FFF2-40B4-BE49-F238E27FC236}">
                  <a16:creationId xmlns:a16="http://schemas.microsoft.com/office/drawing/2014/main" id="{0E8C6D7B-742B-7673-5085-03C37A1D3783}"/>
                </a:ext>
              </a:extLst>
            </p:cNvPr>
            <p:cNvSpPr/>
            <p:nvPr/>
          </p:nvSpPr>
          <p:spPr>
            <a:xfrm>
              <a:off x="5653741"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sp>
          <p:nvSpPr>
            <p:cNvPr id="101" name="Rectangle 100">
              <a:extLst>
                <a:ext uri="{FF2B5EF4-FFF2-40B4-BE49-F238E27FC236}">
                  <a16:creationId xmlns:a16="http://schemas.microsoft.com/office/drawing/2014/main" id="{2F32E718-6C50-D2FC-7F78-5CC9E4D490A5}"/>
                </a:ext>
              </a:extLst>
            </p:cNvPr>
            <p:cNvSpPr/>
            <p:nvPr/>
          </p:nvSpPr>
          <p:spPr>
            <a:xfrm>
              <a:off x="6119495" y="5251358"/>
              <a:ext cx="417830" cy="274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0"/>
              </a:endParaRPr>
            </a:p>
          </p:txBody>
        </p:sp>
      </p:grpSp>
      <p:cxnSp>
        <p:nvCxnSpPr>
          <p:cNvPr id="108" name="Straight Connector 107">
            <a:extLst>
              <a:ext uri="{FF2B5EF4-FFF2-40B4-BE49-F238E27FC236}">
                <a16:creationId xmlns:a16="http://schemas.microsoft.com/office/drawing/2014/main" id="{819CFEE3-B1AF-2EFC-7D38-F8526468F94D}"/>
              </a:ext>
            </a:extLst>
          </p:cNvPr>
          <p:cNvCxnSpPr>
            <a:cxnSpLocks/>
          </p:cNvCxnSpPr>
          <p:nvPr/>
        </p:nvCxnSpPr>
        <p:spPr>
          <a:xfrm flipV="1">
            <a:off x="4468096" y="2337679"/>
            <a:ext cx="0" cy="366126"/>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1" name="Picture 110">
            <a:extLst>
              <a:ext uri="{FF2B5EF4-FFF2-40B4-BE49-F238E27FC236}">
                <a16:creationId xmlns:a16="http://schemas.microsoft.com/office/drawing/2014/main" id="{6C780EB4-1C81-1A0F-8FDD-158D14BB6386}"/>
              </a:ext>
            </a:extLst>
          </p:cNvPr>
          <p:cNvPicPr>
            <a:picLocks noChangeAspect="1"/>
          </p:cNvPicPr>
          <p:nvPr/>
        </p:nvPicPr>
        <p:blipFill>
          <a:blip r:embed="rId2"/>
          <a:stretch>
            <a:fillRect/>
          </a:stretch>
        </p:blipFill>
        <p:spPr>
          <a:xfrm>
            <a:off x="3607595" y="2429184"/>
            <a:ext cx="2174706" cy="151431"/>
          </a:xfrm>
          <a:prstGeom prst="rect">
            <a:avLst/>
          </a:prstGeom>
          <a:effectLst>
            <a:outerShdw blurRad="50800" dist="38100" dir="2700000" algn="tl" rotWithShape="0">
              <a:prstClr val="black">
                <a:alpha val="40000"/>
              </a:prstClr>
            </a:outerShdw>
          </a:effectLst>
        </p:spPr>
      </p:pic>
      <p:pic>
        <p:nvPicPr>
          <p:cNvPr id="112" name="Picture 111">
            <a:extLst>
              <a:ext uri="{FF2B5EF4-FFF2-40B4-BE49-F238E27FC236}">
                <a16:creationId xmlns:a16="http://schemas.microsoft.com/office/drawing/2014/main" id="{77D6407F-97D1-53FD-830B-CBE5BF305CDF}"/>
              </a:ext>
            </a:extLst>
          </p:cNvPr>
          <p:cNvPicPr>
            <a:picLocks noChangeAspect="1"/>
          </p:cNvPicPr>
          <p:nvPr/>
        </p:nvPicPr>
        <p:blipFill>
          <a:blip r:embed="rId2"/>
          <a:stretch>
            <a:fillRect/>
          </a:stretch>
        </p:blipFill>
        <p:spPr>
          <a:xfrm>
            <a:off x="3607595" y="2676404"/>
            <a:ext cx="2174706" cy="151431"/>
          </a:xfrm>
          <a:prstGeom prst="rect">
            <a:avLst/>
          </a:prstGeom>
          <a:effectLst>
            <a:outerShdw blurRad="50800" dist="38100" dir="2700000" algn="tl" rotWithShape="0">
              <a:prstClr val="black">
                <a:alpha val="40000"/>
              </a:prstClr>
            </a:outerShdw>
          </a:effectLst>
        </p:spPr>
      </p:pic>
      <p:cxnSp>
        <p:nvCxnSpPr>
          <p:cNvPr id="117" name="Straight Connector 116">
            <a:extLst>
              <a:ext uri="{FF2B5EF4-FFF2-40B4-BE49-F238E27FC236}">
                <a16:creationId xmlns:a16="http://schemas.microsoft.com/office/drawing/2014/main" id="{2F1807A3-E510-8B90-3273-7359490C32DC}"/>
              </a:ext>
            </a:extLst>
          </p:cNvPr>
          <p:cNvCxnSpPr>
            <a:cxnSpLocks/>
          </p:cNvCxnSpPr>
          <p:nvPr/>
        </p:nvCxnSpPr>
        <p:spPr>
          <a:xfrm flipV="1">
            <a:off x="4525246" y="2337161"/>
            <a:ext cx="0" cy="92022"/>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FFED732-7434-E520-102E-3CDBDD4F66F8}"/>
              </a:ext>
            </a:extLst>
          </p:cNvPr>
          <p:cNvCxnSpPr>
            <a:cxnSpLocks/>
          </p:cNvCxnSpPr>
          <p:nvPr/>
        </p:nvCxnSpPr>
        <p:spPr>
          <a:xfrm flipV="1">
            <a:off x="3874462" y="2091081"/>
            <a:ext cx="0" cy="612724"/>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14740C0-F644-1619-6C0E-59B39A5EB03B}"/>
              </a:ext>
            </a:extLst>
          </p:cNvPr>
          <p:cNvCxnSpPr>
            <a:cxnSpLocks/>
          </p:cNvCxnSpPr>
          <p:nvPr/>
        </p:nvCxnSpPr>
        <p:spPr>
          <a:xfrm flipV="1">
            <a:off x="3931612" y="2098419"/>
            <a:ext cx="0" cy="330765"/>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DDC027B-8DFE-04CF-E117-F5276F7FCA21}"/>
              </a:ext>
            </a:extLst>
          </p:cNvPr>
          <p:cNvCxnSpPr>
            <a:cxnSpLocks/>
          </p:cNvCxnSpPr>
          <p:nvPr/>
        </p:nvCxnSpPr>
        <p:spPr>
          <a:xfrm flipV="1">
            <a:off x="4781137" y="2098418"/>
            <a:ext cx="0" cy="591116"/>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7E421B5-E4F7-C86C-FD7D-C48E40F319DA}"/>
              </a:ext>
            </a:extLst>
          </p:cNvPr>
          <p:cNvCxnSpPr>
            <a:cxnSpLocks/>
          </p:cNvCxnSpPr>
          <p:nvPr/>
        </p:nvCxnSpPr>
        <p:spPr>
          <a:xfrm flipV="1">
            <a:off x="4838287" y="2098419"/>
            <a:ext cx="0" cy="326019"/>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81184CD-C439-E32B-B4DA-476598CC1DFA}"/>
              </a:ext>
            </a:extLst>
          </p:cNvPr>
          <p:cNvCxnSpPr>
            <a:cxnSpLocks/>
          </p:cNvCxnSpPr>
          <p:nvPr/>
        </p:nvCxnSpPr>
        <p:spPr>
          <a:xfrm flipV="1">
            <a:off x="5009740" y="2337162"/>
            <a:ext cx="0" cy="352373"/>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E0E9CFA-7814-FA4A-8160-035EC281EF79}"/>
              </a:ext>
            </a:extLst>
          </p:cNvPr>
          <p:cNvCxnSpPr>
            <a:cxnSpLocks/>
          </p:cNvCxnSpPr>
          <p:nvPr/>
        </p:nvCxnSpPr>
        <p:spPr>
          <a:xfrm flipV="1">
            <a:off x="5066890" y="2336643"/>
            <a:ext cx="0" cy="92022"/>
          </a:xfrm>
          <a:prstGeom prst="line">
            <a:avLst/>
          </a:prstGeom>
          <a:ln w="158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AD38B87E-0748-62C5-5852-DD11A6930300}"/>
              </a:ext>
            </a:extLst>
          </p:cNvPr>
          <p:cNvSpPr txBox="1"/>
          <p:nvPr/>
        </p:nvSpPr>
        <p:spPr>
          <a:xfrm>
            <a:off x="6525133" y="3105503"/>
            <a:ext cx="2328404" cy="1217117"/>
          </a:xfrm>
          <a:prstGeom prst="rect">
            <a:avLst/>
          </a:prstGeom>
          <a:noFill/>
        </p:spPr>
        <p:txBody>
          <a:bodyPr wrap="square" rtlCol="0" anchor="t">
            <a:noAutofit/>
          </a:bodyPr>
          <a:lstStyle/>
          <a:p>
            <a:r>
              <a:rPr lang="en-US" sz="1200" b="1" dirty="0"/>
              <a:t>Everything is Tiered</a:t>
            </a:r>
          </a:p>
          <a:p>
            <a:pPr marL="171450" indent="-171450">
              <a:buFont typeface="Arial" panose="020B0604020202020204" pitchFamily="34" charset="0"/>
              <a:buChar char="•"/>
            </a:pPr>
            <a:r>
              <a:rPr lang="en-US" sz="1200" dirty="0"/>
              <a:t>Poor Write Performance</a:t>
            </a:r>
          </a:p>
          <a:p>
            <a:pPr marL="171450" indent="-171450">
              <a:buFont typeface="Arial" panose="020B0604020202020204" pitchFamily="34" charset="0"/>
              <a:buChar char="•"/>
            </a:pPr>
            <a:r>
              <a:rPr lang="en-US" sz="1200" dirty="0"/>
              <a:t>Lowers Efficiency with many data movements per write</a:t>
            </a:r>
          </a:p>
          <a:p>
            <a:pPr marL="171450" indent="-171450">
              <a:buFont typeface="Arial" panose="020B0604020202020204" pitchFamily="34" charset="0"/>
              <a:buChar char="•"/>
            </a:pPr>
            <a:r>
              <a:rPr lang="en-US" sz="1200" dirty="0"/>
              <a:t>High Latencies</a:t>
            </a:r>
          </a:p>
          <a:p>
            <a:pPr marL="171450" indent="-171450">
              <a:buFont typeface="Arial" panose="020B0604020202020204" pitchFamily="34" charset="0"/>
              <a:buChar char="•"/>
            </a:pPr>
            <a:r>
              <a:rPr lang="en-US" sz="1200" dirty="0"/>
              <a:t>Poor Metadata Performance</a:t>
            </a:r>
          </a:p>
        </p:txBody>
      </p:sp>
      <p:sp>
        <p:nvSpPr>
          <p:cNvPr id="141" name="TextBox 140">
            <a:extLst>
              <a:ext uri="{FF2B5EF4-FFF2-40B4-BE49-F238E27FC236}">
                <a16:creationId xmlns:a16="http://schemas.microsoft.com/office/drawing/2014/main" id="{4709D756-352F-164C-F2CE-AC3DC0086A04}"/>
              </a:ext>
            </a:extLst>
          </p:cNvPr>
          <p:cNvSpPr txBox="1"/>
          <p:nvPr/>
        </p:nvSpPr>
        <p:spPr>
          <a:xfrm>
            <a:off x="6539205" y="2336644"/>
            <a:ext cx="2151550" cy="832083"/>
          </a:xfrm>
          <a:prstGeom prst="rect">
            <a:avLst/>
          </a:prstGeom>
          <a:noFill/>
        </p:spPr>
        <p:txBody>
          <a:bodyPr wrap="square" rtlCol="0" anchor="t">
            <a:noAutofit/>
          </a:bodyPr>
          <a:lstStyle/>
          <a:p>
            <a:r>
              <a:rPr lang="en-US" sz="1200" b="1" dirty="0"/>
              <a:t>Backend Switching</a:t>
            </a:r>
          </a:p>
          <a:p>
            <a:r>
              <a:rPr lang="en-US" sz="1200" dirty="0"/>
              <a:t>Adds complexity and Cabling. Makes it difficult to expand</a:t>
            </a:r>
          </a:p>
        </p:txBody>
      </p:sp>
      <p:sp>
        <p:nvSpPr>
          <p:cNvPr id="142" name="TextBox 141">
            <a:extLst>
              <a:ext uri="{FF2B5EF4-FFF2-40B4-BE49-F238E27FC236}">
                <a16:creationId xmlns:a16="http://schemas.microsoft.com/office/drawing/2014/main" id="{E1EA6AE1-60B7-9FE0-A4E0-923CE99BF49A}"/>
              </a:ext>
            </a:extLst>
          </p:cNvPr>
          <p:cNvSpPr txBox="1"/>
          <p:nvPr/>
        </p:nvSpPr>
        <p:spPr>
          <a:xfrm>
            <a:off x="6493087" y="1495017"/>
            <a:ext cx="2151550" cy="832083"/>
          </a:xfrm>
          <a:prstGeom prst="rect">
            <a:avLst/>
          </a:prstGeom>
          <a:noFill/>
        </p:spPr>
        <p:txBody>
          <a:bodyPr wrap="square" rtlCol="0" anchor="t">
            <a:noAutofit/>
          </a:bodyPr>
          <a:lstStyle/>
          <a:p>
            <a:r>
              <a:rPr lang="en-US" sz="1200" b="1" dirty="0"/>
              <a:t>Low Per-Port Performance</a:t>
            </a:r>
          </a:p>
          <a:p>
            <a:r>
              <a:rPr lang="en-US" sz="1200" dirty="0"/>
              <a:t>Customer needs 10x more switch ports for performance</a:t>
            </a:r>
          </a:p>
        </p:txBody>
      </p:sp>
      <p:sp>
        <p:nvSpPr>
          <p:cNvPr id="145" name="TextBox 144">
            <a:extLst>
              <a:ext uri="{FF2B5EF4-FFF2-40B4-BE49-F238E27FC236}">
                <a16:creationId xmlns:a16="http://schemas.microsoft.com/office/drawing/2014/main" id="{A7020AEE-C967-F88A-7112-C555CAB69A41}"/>
              </a:ext>
            </a:extLst>
          </p:cNvPr>
          <p:cNvSpPr txBox="1"/>
          <p:nvPr/>
        </p:nvSpPr>
        <p:spPr>
          <a:xfrm>
            <a:off x="261064" y="1453056"/>
            <a:ext cx="2771845" cy="832083"/>
          </a:xfrm>
          <a:prstGeom prst="rect">
            <a:avLst/>
          </a:prstGeom>
          <a:noFill/>
        </p:spPr>
        <p:txBody>
          <a:bodyPr wrap="square" rtlCol="0" anchor="t">
            <a:noAutofit/>
          </a:bodyPr>
          <a:lstStyle/>
          <a:p>
            <a:pPr algn="r"/>
            <a:r>
              <a:rPr lang="en-US" sz="1200" b="1" dirty="0"/>
              <a:t>Low IOPS and Throughput per Server</a:t>
            </a:r>
          </a:p>
          <a:p>
            <a:pPr algn="r"/>
            <a:r>
              <a:rPr lang="en-US" sz="1200" dirty="0"/>
              <a:t>10x lower IOPS than DDN in 3x the footprint</a:t>
            </a:r>
          </a:p>
        </p:txBody>
      </p:sp>
      <p:sp>
        <p:nvSpPr>
          <p:cNvPr id="152" name="TextBox 151">
            <a:extLst>
              <a:ext uri="{FF2B5EF4-FFF2-40B4-BE49-F238E27FC236}">
                <a16:creationId xmlns:a16="http://schemas.microsoft.com/office/drawing/2014/main" id="{0D861B11-F726-27F2-1852-89BB2353ED4E}"/>
              </a:ext>
            </a:extLst>
          </p:cNvPr>
          <p:cNvSpPr txBox="1"/>
          <p:nvPr/>
        </p:nvSpPr>
        <p:spPr>
          <a:xfrm>
            <a:off x="572102" y="2940348"/>
            <a:ext cx="2476745" cy="832083"/>
          </a:xfrm>
          <a:prstGeom prst="rect">
            <a:avLst/>
          </a:prstGeom>
          <a:noFill/>
        </p:spPr>
        <p:txBody>
          <a:bodyPr wrap="square" rtlCol="0" anchor="t">
            <a:noAutofit/>
          </a:bodyPr>
          <a:lstStyle/>
          <a:p>
            <a:pPr algn="r"/>
            <a:r>
              <a:rPr lang="en-US" sz="1200" b="1" dirty="0"/>
              <a:t>10x More Cabling</a:t>
            </a:r>
          </a:p>
          <a:p>
            <a:pPr algn="r"/>
            <a:r>
              <a:rPr lang="en-US" sz="1200" dirty="0"/>
              <a:t>Expensive and complicated cabling at the back end. More to Fail and more to manage</a:t>
            </a:r>
          </a:p>
        </p:txBody>
      </p:sp>
      <p:grpSp>
        <p:nvGrpSpPr>
          <p:cNvPr id="161" name="Group 160">
            <a:extLst>
              <a:ext uri="{FF2B5EF4-FFF2-40B4-BE49-F238E27FC236}">
                <a16:creationId xmlns:a16="http://schemas.microsoft.com/office/drawing/2014/main" id="{7CF40D9C-A429-D82D-EEAA-F1FBAF017D27}"/>
              </a:ext>
            </a:extLst>
          </p:cNvPr>
          <p:cNvGrpSpPr/>
          <p:nvPr/>
        </p:nvGrpSpPr>
        <p:grpSpPr>
          <a:xfrm>
            <a:off x="3584870" y="1831471"/>
            <a:ext cx="2178158" cy="483438"/>
            <a:chOff x="2705142" y="3995803"/>
            <a:chExt cx="2178158" cy="483438"/>
          </a:xfrm>
          <a:effectLst>
            <a:outerShdw blurRad="50800" dist="38100" dir="2700000" algn="tl" rotWithShape="0">
              <a:prstClr val="black">
                <a:alpha val="40000"/>
              </a:prstClr>
            </a:outerShdw>
          </a:effectLst>
        </p:grpSpPr>
        <p:pic>
          <p:nvPicPr>
            <p:cNvPr id="5" name="Picture 4" descr="A close up of a computer&#10;&#10;Description automatically generated">
              <a:extLst>
                <a:ext uri="{FF2B5EF4-FFF2-40B4-BE49-F238E27FC236}">
                  <a16:creationId xmlns:a16="http://schemas.microsoft.com/office/drawing/2014/main" id="{E84753BF-9EA7-0991-B8D6-AD72D7DE91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5142" y="4001756"/>
              <a:ext cx="2178157" cy="477485"/>
            </a:xfrm>
            <a:prstGeom prst="rect">
              <a:avLst/>
            </a:prstGeom>
          </p:spPr>
        </p:pic>
        <p:sp>
          <p:nvSpPr>
            <p:cNvPr id="155" name="Rectangle 154">
              <a:extLst>
                <a:ext uri="{FF2B5EF4-FFF2-40B4-BE49-F238E27FC236}">
                  <a16:creationId xmlns:a16="http://schemas.microsoft.com/office/drawing/2014/main" id="{BAC1482F-D157-03DA-76BD-408A40AC3FAF}"/>
                </a:ext>
              </a:extLst>
            </p:cNvPr>
            <p:cNvSpPr/>
            <p:nvPr/>
          </p:nvSpPr>
          <p:spPr>
            <a:xfrm>
              <a:off x="2711886" y="3995803"/>
              <a:ext cx="2171414" cy="468415"/>
            </a:xfrm>
            <a:prstGeom prst="rect">
              <a:avLst/>
            </a:prstGeom>
            <a:solidFill>
              <a:schemeClr val="tx2">
                <a:alpha val="847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7" name="Straight Connector 156">
              <a:extLst>
                <a:ext uri="{FF2B5EF4-FFF2-40B4-BE49-F238E27FC236}">
                  <a16:creationId xmlns:a16="http://schemas.microsoft.com/office/drawing/2014/main" id="{5C908D26-EB6D-0F66-6049-BF499F75032D}"/>
                </a:ext>
              </a:extLst>
            </p:cNvPr>
            <p:cNvCxnSpPr>
              <a:stCxn id="155" idx="1"/>
              <a:endCxn id="155" idx="3"/>
            </p:cNvCxnSpPr>
            <p:nvPr/>
          </p:nvCxnSpPr>
          <p:spPr>
            <a:xfrm>
              <a:off x="2711886" y="4230011"/>
              <a:ext cx="217141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3260FA2-37C1-169B-83BE-F2F3AAB99B2B}"/>
                </a:ext>
              </a:extLst>
            </p:cNvPr>
            <p:cNvCxnSpPr>
              <a:cxnSpLocks/>
              <a:stCxn id="155" idx="0"/>
              <a:endCxn id="5" idx="2"/>
            </p:cNvCxnSpPr>
            <p:nvPr/>
          </p:nvCxnSpPr>
          <p:spPr>
            <a:xfrm flipH="1">
              <a:off x="3794221" y="3995803"/>
              <a:ext cx="3372" cy="4834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67" name="Rectangle 166">
            <a:extLst>
              <a:ext uri="{FF2B5EF4-FFF2-40B4-BE49-F238E27FC236}">
                <a16:creationId xmlns:a16="http://schemas.microsoft.com/office/drawing/2014/main" id="{47E095AF-C1E0-FACC-BD4A-5E87AAE92EE6}"/>
              </a:ext>
            </a:extLst>
          </p:cNvPr>
          <p:cNvSpPr/>
          <p:nvPr/>
        </p:nvSpPr>
        <p:spPr>
          <a:xfrm>
            <a:off x="3569521" y="3245461"/>
            <a:ext cx="45719" cy="99198"/>
          </a:xfrm>
          <a:prstGeom prst="rect">
            <a:avLst/>
          </a:prstGeom>
          <a:solidFill>
            <a:schemeClr val="tx2">
              <a:alpha val="8470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3C0F8B06-5BDE-ACB2-E4C2-AE546D7E702C}"/>
              </a:ext>
            </a:extLst>
          </p:cNvPr>
          <p:cNvSpPr/>
          <p:nvPr/>
        </p:nvSpPr>
        <p:spPr>
          <a:xfrm>
            <a:off x="3573757" y="3571425"/>
            <a:ext cx="45719" cy="99198"/>
          </a:xfrm>
          <a:prstGeom prst="rect">
            <a:avLst/>
          </a:prstGeom>
          <a:solidFill>
            <a:schemeClr val="tx2">
              <a:alpha val="8470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168">
            <a:extLst>
              <a:ext uri="{FF2B5EF4-FFF2-40B4-BE49-F238E27FC236}">
                <a16:creationId xmlns:a16="http://schemas.microsoft.com/office/drawing/2014/main" id="{9849BDF4-0FC5-3E9B-DED5-60528A0EBB45}"/>
              </a:ext>
            </a:extLst>
          </p:cNvPr>
          <p:cNvSpPr/>
          <p:nvPr/>
        </p:nvSpPr>
        <p:spPr>
          <a:xfrm>
            <a:off x="5769784" y="3245461"/>
            <a:ext cx="45719" cy="99198"/>
          </a:xfrm>
          <a:prstGeom prst="rect">
            <a:avLst/>
          </a:prstGeom>
          <a:solidFill>
            <a:schemeClr val="tx2">
              <a:alpha val="8470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a:extLst>
              <a:ext uri="{FF2B5EF4-FFF2-40B4-BE49-F238E27FC236}">
                <a16:creationId xmlns:a16="http://schemas.microsoft.com/office/drawing/2014/main" id="{84D49DC2-856C-B185-8F19-AD9B378449E2}"/>
              </a:ext>
            </a:extLst>
          </p:cNvPr>
          <p:cNvSpPr/>
          <p:nvPr/>
        </p:nvSpPr>
        <p:spPr>
          <a:xfrm>
            <a:off x="5774020" y="3571425"/>
            <a:ext cx="45719" cy="99198"/>
          </a:xfrm>
          <a:prstGeom prst="rect">
            <a:avLst/>
          </a:prstGeom>
          <a:solidFill>
            <a:schemeClr val="tx2">
              <a:alpha val="8470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extBox 170">
            <a:extLst>
              <a:ext uri="{FF2B5EF4-FFF2-40B4-BE49-F238E27FC236}">
                <a16:creationId xmlns:a16="http://schemas.microsoft.com/office/drawing/2014/main" id="{B768A8A2-FC91-A12E-A4D6-D4BDD5C9E9BD}"/>
              </a:ext>
            </a:extLst>
          </p:cNvPr>
          <p:cNvSpPr txBox="1"/>
          <p:nvPr/>
        </p:nvSpPr>
        <p:spPr>
          <a:xfrm>
            <a:off x="4304865" y="1904527"/>
            <a:ext cx="745717" cy="30008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a:solidFill>
                  <a:schemeClr val="bg1"/>
                </a:solidFill>
              </a:rPr>
              <a:t>servers</a:t>
            </a:r>
          </a:p>
        </p:txBody>
      </p:sp>
      <p:sp>
        <p:nvSpPr>
          <p:cNvPr id="172" name="TextBox 171">
            <a:extLst>
              <a:ext uri="{FF2B5EF4-FFF2-40B4-BE49-F238E27FC236}">
                <a16:creationId xmlns:a16="http://schemas.microsoft.com/office/drawing/2014/main" id="{96D96D13-4EBA-2522-3A53-EAD8B833342F}"/>
              </a:ext>
            </a:extLst>
          </p:cNvPr>
          <p:cNvSpPr txBox="1"/>
          <p:nvPr/>
        </p:nvSpPr>
        <p:spPr>
          <a:xfrm>
            <a:off x="4404228" y="3194618"/>
            <a:ext cx="587020" cy="30008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a:solidFill>
                  <a:schemeClr val="bg1"/>
                </a:solidFill>
              </a:rPr>
              <a:t>JBOF</a:t>
            </a:r>
          </a:p>
        </p:txBody>
      </p:sp>
      <p:sp>
        <p:nvSpPr>
          <p:cNvPr id="2" name="TextBox 1">
            <a:extLst>
              <a:ext uri="{FF2B5EF4-FFF2-40B4-BE49-F238E27FC236}">
                <a16:creationId xmlns:a16="http://schemas.microsoft.com/office/drawing/2014/main" id="{CBE85A1D-6A66-4C92-9EBB-99690AB4DB81}"/>
              </a:ext>
            </a:extLst>
          </p:cNvPr>
          <p:cNvSpPr txBox="1"/>
          <p:nvPr/>
        </p:nvSpPr>
        <p:spPr>
          <a:xfrm>
            <a:off x="676909" y="2169165"/>
            <a:ext cx="2332587" cy="832083"/>
          </a:xfrm>
          <a:prstGeom prst="rect">
            <a:avLst/>
          </a:prstGeom>
          <a:noFill/>
        </p:spPr>
        <p:txBody>
          <a:bodyPr wrap="square" rtlCol="0" anchor="t">
            <a:noAutofit/>
          </a:bodyPr>
          <a:lstStyle/>
          <a:p>
            <a:pPr algn="r"/>
            <a:r>
              <a:rPr lang="en-US" sz="1200" b="1" dirty="0"/>
              <a:t>Very Low Write Performance</a:t>
            </a:r>
          </a:p>
          <a:p>
            <a:pPr algn="r"/>
            <a:r>
              <a:rPr lang="en-US" sz="1200" dirty="0"/>
              <a:t>12x less write performance compared to DDN</a:t>
            </a:r>
          </a:p>
        </p:txBody>
      </p:sp>
      <p:cxnSp>
        <p:nvCxnSpPr>
          <p:cNvPr id="146" name="Straight Connector 145">
            <a:extLst>
              <a:ext uri="{FF2B5EF4-FFF2-40B4-BE49-F238E27FC236}">
                <a16:creationId xmlns:a16="http://schemas.microsoft.com/office/drawing/2014/main" id="{6AF843FA-60CA-B146-147E-DF0C8139C2C8}"/>
              </a:ext>
            </a:extLst>
          </p:cNvPr>
          <p:cNvCxnSpPr>
            <a:cxnSpLocks/>
          </p:cNvCxnSpPr>
          <p:nvPr/>
        </p:nvCxnSpPr>
        <p:spPr>
          <a:xfrm flipH="1">
            <a:off x="3009496" y="1902375"/>
            <a:ext cx="724818" cy="0"/>
          </a:xfrm>
          <a:prstGeom prst="line">
            <a:avLst/>
          </a:prstGeom>
          <a:ln w="38100">
            <a:gradFill>
              <a:gsLst>
                <a:gs pos="0">
                  <a:schemeClr val="accent6">
                    <a:lumMod val="60000"/>
                    <a:lumOff val="40000"/>
                    <a:alpha val="10000"/>
                  </a:schemeClr>
                </a:gs>
                <a:gs pos="98000">
                  <a:schemeClr val="accent1">
                    <a:lumMod val="75000"/>
                    <a:alpha val="75000"/>
                  </a:schemeClr>
                </a:gs>
              </a:gsLst>
              <a:lin ang="10800000" scaled="0"/>
            </a:gra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595BB34-EA9E-2638-A653-CE1A1934C8E1}"/>
              </a:ext>
            </a:extLst>
          </p:cNvPr>
          <p:cNvCxnSpPr>
            <a:cxnSpLocks/>
          </p:cNvCxnSpPr>
          <p:nvPr/>
        </p:nvCxnSpPr>
        <p:spPr>
          <a:xfrm flipH="1">
            <a:off x="3009496" y="3097439"/>
            <a:ext cx="1115158" cy="0"/>
          </a:xfrm>
          <a:prstGeom prst="line">
            <a:avLst/>
          </a:prstGeom>
          <a:ln w="38100">
            <a:gradFill>
              <a:gsLst>
                <a:gs pos="0">
                  <a:schemeClr val="accent6">
                    <a:lumMod val="60000"/>
                    <a:lumOff val="40000"/>
                    <a:alpha val="10000"/>
                  </a:schemeClr>
                </a:gs>
                <a:gs pos="98000">
                  <a:schemeClr val="accent1">
                    <a:lumMod val="75000"/>
                    <a:alpha val="75000"/>
                  </a:schemeClr>
                </a:gs>
              </a:gsLst>
              <a:lin ang="10800000" scaled="0"/>
            </a:gra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16F6363-7625-B83D-370F-1E86E5694C8B}"/>
              </a:ext>
            </a:extLst>
          </p:cNvPr>
          <p:cNvCxnSpPr>
            <a:cxnSpLocks/>
          </p:cNvCxnSpPr>
          <p:nvPr/>
        </p:nvCxnSpPr>
        <p:spPr>
          <a:xfrm flipH="1">
            <a:off x="3009496" y="2299886"/>
            <a:ext cx="724818" cy="0"/>
          </a:xfrm>
          <a:prstGeom prst="line">
            <a:avLst/>
          </a:prstGeom>
          <a:ln w="38100">
            <a:gradFill>
              <a:gsLst>
                <a:gs pos="0">
                  <a:schemeClr val="accent6">
                    <a:lumMod val="60000"/>
                    <a:lumOff val="40000"/>
                    <a:alpha val="10000"/>
                  </a:schemeClr>
                </a:gs>
                <a:gs pos="98000">
                  <a:schemeClr val="accent1">
                    <a:lumMod val="75000"/>
                    <a:alpha val="75000"/>
                  </a:schemeClr>
                </a:gs>
              </a:gsLst>
              <a:lin ang="10800000" scaled="0"/>
            </a:gra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81130EF-6562-73CF-1A70-4507E2FE7F27}"/>
              </a:ext>
            </a:extLst>
          </p:cNvPr>
          <p:cNvCxnSpPr>
            <a:cxnSpLocks/>
          </p:cNvCxnSpPr>
          <p:nvPr/>
        </p:nvCxnSpPr>
        <p:spPr>
          <a:xfrm>
            <a:off x="5805177" y="3264964"/>
            <a:ext cx="724696" cy="0"/>
          </a:xfrm>
          <a:prstGeom prst="line">
            <a:avLst/>
          </a:prstGeom>
          <a:ln w="38100">
            <a:gradFill>
              <a:gsLst>
                <a:gs pos="0">
                  <a:schemeClr val="accent6">
                    <a:lumMod val="60000"/>
                    <a:lumOff val="40000"/>
                    <a:alpha val="10000"/>
                  </a:schemeClr>
                </a:gs>
                <a:gs pos="98000">
                  <a:schemeClr val="accent1">
                    <a:lumMod val="75000"/>
                    <a:alpha val="75000"/>
                  </a:schemeClr>
                </a:gs>
              </a:gsLst>
              <a:lin ang="10800000" scaled="0"/>
            </a:gra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3902823-046C-10AA-8F3F-68FA9E064508}"/>
              </a:ext>
            </a:extLst>
          </p:cNvPr>
          <p:cNvCxnSpPr>
            <a:cxnSpLocks/>
          </p:cNvCxnSpPr>
          <p:nvPr/>
        </p:nvCxnSpPr>
        <p:spPr>
          <a:xfrm>
            <a:off x="5782301" y="2504898"/>
            <a:ext cx="724696" cy="0"/>
          </a:xfrm>
          <a:prstGeom prst="line">
            <a:avLst/>
          </a:prstGeom>
          <a:ln w="38100">
            <a:gradFill>
              <a:gsLst>
                <a:gs pos="0">
                  <a:schemeClr val="accent6">
                    <a:lumMod val="60000"/>
                    <a:lumOff val="40000"/>
                    <a:alpha val="10000"/>
                  </a:schemeClr>
                </a:gs>
                <a:gs pos="98000">
                  <a:schemeClr val="accent1">
                    <a:lumMod val="75000"/>
                    <a:alpha val="75000"/>
                  </a:schemeClr>
                </a:gs>
              </a:gsLst>
              <a:lin ang="10800000" scaled="0"/>
            </a:gra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DE7BEC4-9253-0577-EDC6-FCB0F6AD1396}"/>
              </a:ext>
            </a:extLst>
          </p:cNvPr>
          <p:cNvCxnSpPr>
            <a:cxnSpLocks/>
          </p:cNvCxnSpPr>
          <p:nvPr/>
        </p:nvCxnSpPr>
        <p:spPr>
          <a:xfrm>
            <a:off x="5018068" y="1672422"/>
            <a:ext cx="1402502" cy="0"/>
          </a:xfrm>
          <a:prstGeom prst="line">
            <a:avLst/>
          </a:prstGeom>
          <a:ln w="38100">
            <a:gradFill>
              <a:gsLst>
                <a:gs pos="0">
                  <a:schemeClr val="accent6">
                    <a:lumMod val="60000"/>
                    <a:lumOff val="40000"/>
                    <a:alpha val="10000"/>
                  </a:schemeClr>
                </a:gs>
                <a:gs pos="98000">
                  <a:schemeClr val="accent1">
                    <a:lumMod val="75000"/>
                    <a:alpha val="75000"/>
                  </a:schemeClr>
                </a:gs>
              </a:gsLst>
              <a:lin ang="10800000" scaled="0"/>
            </a:gra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665825"/>
      </p:ext>
    </p:extLst>
  </p:cSld>
  <p:clrMapOvr>
    <a:masterClrMapping/>
  </p:clrMapOvr>
</p:sld>
</file>

<file path=ppt/theme/theme1.xml><?xml version="1.0" encoding="utf-8"?>
<a:theme xmlns:a="http://schemas.openxmlformats.org/drawingml/2006/main" name="Office Theme">
  <a:themeElements>
    <a:clrScheme name="">
      <a:dk1>
        <a:srgbClr val="1F2323"/>
      </a:dk1>
      <a:lt1>
        <a:srgbClr val="FFFFFF"/>
      </a:lt1>
      <a:dk2>
        <a:srgbClr val="4D4F53"/>
      </a:dk2>
      <a:lt2>
        <a:srgbClr val="E9EDF3"/>
      </a:lt2>
      <a:accent1>
        <a:srgbClr val="A71930"/>
      </a:accent1>
      <a:accent2>
        <a:srgbClr val="E05106"/>
      </a:accent2>
      <a:accent3>
        <a:srgbClr val="FFA100"/>
      </a:accent3>
      <a:accent4>
        <a:srgbClr val="DB3632"/>
      </a:accent4>
      <a:accent5>
        <a:srgbClr val="FFC656"/>
      </a:accent5>
      <a:accent6>
        <a:srgbClr val="C3262E"/>
      </a:accent6>
      <a:hlink>
        <a:srgbClr val="A71930"/>
      </a:hlink>
      <a:folHlink>
        <a:srgbClr val="91969E"/>
      </a:folHlink>
    </a:clrScheme>
    <a:fontScheme name="Custom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E6757-F842-7F4A-ACBA-A113D99ADD55}" vid="{B2245D40-1945-B84C-A3BE-EC770083B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e35b16f-773b-4fcc-af86-270d97aea5e4">
      <UserInfo>
        <DisplayName>Ravindra Singh</DisplayName>
        <AccountId>229</AccountId>
        <AccountType/>
      </UserInfo>
      <UserInfo>
        <DisplayName>Paul Bloch</DisplayName>
        <AccountId>166</AccountId>
        <AccountType/>
      </UserInfo>
      <UserInfo>
        <DisplayName>Shuichi Ihara</DisplayName>
        <AccountId>21</AccountId>
        <AccountType/>
      </UserInfo>
      <UserInfo>
        <DisplayName>Ryan Weiss</DisplayName>
        <AccountId>14</AccountId>
        <AccountType/>
      </UserInfo>
      <UserInfo>
        <DisplayName>Sven Oehme</DisplayName>
        <AccountId>18</AccountId>
        <AccountType/>
      </UserInfo>
      <UserInfo>
        <DisplayName>Alex Bouzari</DisplayName>
        <AccountId>85</AccountId>
        <AccountType/>
      </UserInfo>
    </SharedWithUsers>
    <lcf76f155ced4ddcb4097134ff3c332f xmlns="5978e34c-76d3-4800-93fa-92ab755a06b9">
      <Terms xmlns="http://schemas.microsoft.com/office/infopath/2007/PartnerControls"/>
    </lcf76f155ced4ddcb4097134ff3c332f>
    <TaxCatchAll xmlns="8e35b16f-773b-4fcc-af86-270d97aea5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5056D26818D418BE2CDE6D23015A6" ma:contentTypeVersion="18" ma:contentTypeDescription="Create a new document." ma:contentTypeScope="" ma:versionID="9dd49bc92c82df872440700bf8cb295b">
  <xsd:schema xmlns:xsd="http://www.w3.org/2001/XMLSchema" xmlns:xs="http://www.w3.org/2001/XMLSchema" xmlns:p="http://schemas.microsoft.com/office/2006/metadata/properties" xmlns:ns2="5978e34c-76d3-4800-93fa-92ab755a06b9" xmlns:ns3="8e35b16f-773b-4fcc-af86-270d97aea5e4" targetNamespace="http://schemas.microsoft.com/office/2006/metadata/properties" ma:root="true" ma:fieldsID="70a41f03b6e7e962f9ab5f6243aa9a12" ns2:_="" ns3:_="">
    <xsd:import namespace="5978e34c-76d3-4800-93fa-92ab755a06b9"/>
    <xsd:import namespace="8e35b16f-773b-4fcc-af86-270d97aea5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8e34c-76d3-4800-93fa-92ab755a06b9"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AutoKeyPoints" ma:index="7" nillable="true" ma:displayName="MediaServiceAutoKeyPoints" ma:hidden="true" ma:internalName="MediaServiceAutoKeyPoints" ma:readOnly="true">
      <xsd:simpleType>
        <xsd:restriction base="dms:Note"/>
      </xsd:simpleType>
    </xsd:element>
    <xsd:element name="MediaServiceKeyPoints" ma:index="8" nillable="true" ma:displayName="KeyPoints" ma:internalName="MediaServiceKeyPoints" ma:readOnly="true">
      <xsd:simpleType>
        <xsd:restriction base="dms:Note">
          <xsd:maxLength value="255"/>
        </xsd:restriction>
      </xsd:simpleType>
    </xsd:element>
    <xsd:element name="MediaServiceAutoTags" ma:index="9" nillable="true" ma:displayName="Tags" ma:internalName="MediaServiceAutoTags"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c424a89-b969-4377-ab6e-7e404f9e3f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35b16f-773b-4fcc-af86-270d97aea5e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9100d3-4e9e-40cd-858c-2bcd791ed1ec}" ma:internalName="TaxCatchAll" ma:showField="CatchAllData" ma:web="8e35b16f-773b-4fcc-af86-270d97aea5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59C946-915B-415E-BF00-CF9DB12188AC}">
  <ds:schemaRefs>
    <ds:schemaRef ds:uri="http://schemas.openxmlformats.org/package/2006/metadata/core-properties"/>
    <ds:schemaRef ds:uri="http://purl.org/dc/terms/"/>
    <ds:schemaRef ds:uri="http://purl.org/dc/dcmitype/"/>
    <ds:schemaRef ds:uri="http://www.w3.org/XML/1998/namespace"/>
    <ds:schemaRef ds:uri="http://purl.org/dc/elements/1.1/"/>
    <ds:schemaRef ds:uri="5978e34c-76d3-4800-93fa-92ab755a06b9"/>
    <ds:schemaRef ds:uri="http://schemas.microsoft.com/office/2006/documentManagement/types"/>
    <ds:schemaRef ds:uri="http://schemas.microsoft.com/office/infopath/2007/PartnerControls"/>
    <ds:schemaRef ds:uri="8e35b16f-773b-4fcc-af86-270d97aea5e4"/>
    <ds:schemaRef ds:uri="http://schemas.microsoft.com/office/2006/metadata/properties"/>
  </ds:schemaRefs>
</ds:datastoreItem>
</file>

<file path=customXml/itemProps2.xml><?xml version="1.0" encoding="utf-8"?>
<ds:datastoreItem xmlns:ds="http://schemas.openxmlformats.org/officeDocument/2006/customXml" ds:itemID="{55F23628-6CA6-46CE-9CA9-C22B7642B6CD}">
  <ds:schemaRefs>
    <ds:schemaRef ds:uri="http://schemas.microsoft.com/sharepoint/v3/contenttype/forms"/>
  </ds:schemaRefs>
</ds:datastoreItem>
</file>

<file path=customXml/itemProps3.xml><?xml version="1.0" encoding="utf-8"?>
<ds:datastoreItem xmlns:ds="http://schemas.openxmlformats.org/officeDocument/2006/customXml" ds:itemID="{650699FA-9B53-4372-9E20-C16A235901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78e34c-76d3-4800-93fa-92ab755a06b9"/>
    <ds:schemaRef ds:uri="8e35b16f-773b-4fcc-af86-270d97aea5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43992</TotalTime>
  <Words>1237</Words>
  <Application>Microsoft Macintosh PowerPoint</Application>
  <PresentationFormat>Custom</PresentationFormat>
  <Paragraphs>225</Paragraphs>
  <Slides>18</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Source Sans Pro</vt:lpstr>
      <vt:lpstr>Courier New</vt:lpstr>
      <vt:lpstr>Source Sans Pro Black</vt:lpstr>
      <vt:lpstr>Arial</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DDN ExaScaler Cloud Multicloud Freedom</dc:title>
  <dc:subject/>
  <dc:creator>James Coomer</dc:creator>
  <cp:keywords/>
  <dc:description/>
  <cp:lastModifiedBy>Gareth Wilson</cp:lastModifiedBy>
  <cp:revision>1260</cp:revision>
  <dcterms:created xsi:type="dcterms:W3CDTF">2021-01-05T10:21:55Z</dcterms:created>
  <dcterms:modified xsi:type="dcterms:W3CDTF">2023-12-12T11:40:32Z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0x010100A42A0C9401177E4ABB3AB442A1475BFE</vt:lpwstr>
  </property>
  <property fmtid="{D5CDD505-2E9C-101B-9397-08002B2CF9AE}" pid="3" name="MediaServiceImageTags">
    <vt:lpwstr/>
  </property>
</Properties>
</file>