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7"/>
  </p:notesMasterIdLst>
  <p:handoutMasterIdLst>
    <p:handoutMasterId r:id="rId18"/>
  </p:handoutMasterIdLst>
  <p:sldIdLst>
    <p:sldId id="1330" r:id="rId2"/>
    <p:sldId id="8876" r:id="rId3"/>
    <p:sldId id="2147377250" r:id="rId4"/>
    <p:sldId id="2147376995" r:id="rId5"/>
    <p:sldId id="2147377366" r:id="rId6"/>
    <p:sldId id="2147377367" r:id="rId7"/>
    <p:sldId id="2147377365" r:id="rId8"/>
    <p:sldId id="278" r:id="rId9"/>
    <p:sldId id="1365" r:id="rId10"/>
    <p:sldId id="2147377368" r:id="rId11"/>
    <p:sldId id="2147377369" r:id="rId12"/>
    <p:sldId id="2147376994" r:id="rId13"/>
    <p:sldId id="8900" r:id="rId14"/>
    <p:sldId id="2147376357" r:id="rId15"/>
    <p:sldId id="8908" r:id="rId16"/>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E6E6E6"/>
    <a:srgbClr val="5F07BF"/>
    <a:srgbClr val="6205C7"/>
    <a:srgbClr val="6106C2"/>
    <a:srgbClr val="2C7C37"/>
    <a:srgbClr val="470035"/>
    <a:srgbClr val="3D002D"/>
    <a:srgbClr val="490035"/>
    <a:srgbClr val="530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5" autoAdjust="0"/>
    <p:restoredTop sz="93559" autoAdjust="0"/>
  </p:normalViewPr>
  <p:slideViewPr>
    <p:cSldViewPr snapToGrid="0" showGuides="1">
      <p:cViewPr>
        <p:scale>
          <a:sx n="52" d="100"/>
          <a:sy n="52" d="100"/>
        </p:scale>
        <p:origin x="557"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3258"/>
    </p:cViewPr>
  </p:sorterViewPr>
  <p:notesViewPr>
    <p:cSldViewPr snapToGrid="0" showGuides="1">
      <p:cViewPr varScale="1">
        <p:scale>
          <a:sx n="80" d="100"/>
          <a:sy n="80" d="100"/>
        </p:scale>
        <p:origin x="370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Time it</a:t>
            </a:r>
            <a:r>
              <a:rPr lang="en-US" baseline="0" dirty="0"/>
              <a:t> takes to Complete a 4KB Page Move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Microseconds</c:v>
                </c:pt>
              </c:strCache>
            </c:strRef>
          </c:tx>
          <c:spPr>
            <a:solidFill>
              <a:srgbClr val="00B050"/>
            </a:solidFill>
            <a:ln>
              <a:solidFill>
                <a:srgbClr val="00B050"/>
              </a:solidFill>
            </a:ln>
            <a:effectLst/>
          </c:spPr>
          <c:invertIfNegative val="0"/>
          <c:cat>
            <c:strRef>
              <c:f>Sheet1!$A$2:$A$5</c:f>
              <c:strCache>
                <c:ptCount val="4"/>
                <c:pt idx="0">
                  <c:v>100Gbit (EDR)</c:v>
                </c:pt>
                <c:pt idx="1">
                  <c:v>10Gbit (SDR)</c:v>
                </c:pt>
                <c:pt idx="2">
                  <c:v>SSD Write</c:v>
                </c:pt>
                <c:pt idx="3">
                  <c:v>SSD Read</c:v>
                </c:pt>
              </c:strCache>
            </c:strRef>
          </c:cat>
          <c:val>
            <c:numRef>
              <c:f>Sheet1!$B$2:$B$5</c:f>
              <c:numCache>
                <c:formatCode>General</c:formatCode>
                <c:ptCount val="4"/>
                <c:pt idx="0">
                  <c:v>0.36</c:v>
                </c:pt>
                <c:pt idx="1">
                  <c:v>3.6</c:v>
                </c:pt>
                <c:pt idx="2">
                  <c:v>30</c:v>
                </c:pt>
                <c:pt idx="3">
                  <c:v>100</c:v>
                </c:pt>
              </c:numCache>
            </c:numRef>
          </c:val>
          <c:extLst>
            <c:ext xmlns:c16="http://schemas.microsoft.com/office/drawing/2014/chart" uri="{C3380CC4-5D6E-409C-BE32-E72D297353CC}">
              <c16:uniqueId val="{00000000-C982-4027-8AD2-AEAF09F02DC6}"/>
            </c:ext>
          </c:extLst>
        </c:ser>
        <c:dLbls>
          <c:showLegendKey val="0"/>
          <c:showVal val="0"/>
          <c:showCatName val="0"/>
          <c:showSerName val="0"/>
          <c:showPercent val="0"/>
          <c:showBubbleSize val="0"/>
        </c:dLbls>
        <c:gapWidth val="182"/>
        <c:axId val="-1971307712"/>
        <c:axId val="-1971315536"/>
      </c:barChart>
      <c:catAx>
        <c:axId val="-1971307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1315536"/>
        <c:crosses val="autoZero"/>
        <c:auto val="1"/>
        <c:lblAlgn val="ctr"/>
        <c:lblOffset val="100"/>
        <c:noMultiLvlLbl val="0"/>
      </c:catAx>
      <c:valAx>
        <c:axId val="-1971315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130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F9EFCD-E59B-4E0E-8917-46A7E13457F1}" type="datetimeFigureOut">
              <a:rPr lang="en-US" smtClean="0"/>
              <a:t>12/12/2023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A24E71-40DF-47B3-A366-C2E2ACA0679C}" type="slidenum">
              <a:rPr lang="en-US" smtClean="0"/>
              <a:t>‹#›</a:t>
            </a:fld>
            <a:endParaRPr lang="en-US"/>
          </a:p>
        </p:txBody>
      </p:sp>
    </p:spTree>
    <p:extLst>
      <p:ext uri="{BB962C8B-B14F-4D97-AF65-F5344CB8AC3E}">
        <p14:creationId xmlns:p14="http://schemas.microsoft.com/office/powerpoint/2010/main" val="451341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0D241-746F-4C05-86E2-5AEB2AA649A5}"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76CA7-6C28-4532-8578-0CECD2CE92F7}" type="slidenum">
              <a:rPr lang="en-US" smtClean="0"/>
              <a:t>‹#›</a:t>
            </a:fld>
            <a:endParaRPr lang="en-US"/>
          </a:p>
        </p:txBody>
      </p:sp>
    </p:spTree>
    <p:extLst>
      <p:ext uri="{BB962C8B-B14F-4D97-AF65-F5344CB8AC3E}">
        <p14:creationId xmlns:p14="http://schemas.microsoft.com/office/powerpoint/2010/main" val="1393136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76CA7-6C28-4532-8578-0CECD2CE92F7}" type="slidenum">
              <a:rPr lang="en-US" smtClean="0"/>
              <a:t>2</a:t>
            </a:fld>
            <a:endParaRPr lang="en-US"/>
          </a:p>
        </p:txBody>
      </p:sp>
    </p:spTree>
    <p:extLst>
      <p:ext uri="{BB962C8B-B14F-4D97-AF65-F5344CB8AC3E}">
        <p14:creationId xmlns:p14="http://schemas.microsoft.com/office/powerpoint/2010/main" val="314178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67C76CA7-6C28-4532-8578-0CECD2CE92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56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11</a:t>
            </a:r>
          </a:p>
          <a:p>
            <a:r>
              <a:rPr lang="en-US" sz="1200" kern="1200" dirty="0">
                <a:solidFill>
                  <a:schemeClr val="tx1"/>
                </a:solidFill>
                <a:effectLst/>
                <a:latin typeface="+mn-lt"/>
                <a:ea typeface="+mn-ea"/>
                <a:cs typeface="+mn-cs"/>
              </a:rPr>
              <a:t>And here's a visual of what a </a:t>
            </a:r>
            <a:r>
              <a:rPr lang="en-US" sz="1200" kern="1200" dirty="0" err="1">
                <a:solidFill>
                  <a:schemeClr val="tx1"/>
                </a:solidFill>
                <a:effectLst/>
                <a:latin typeface="+mn-lt"/>
                <a:ea typeface="+mn-ea"/>
                <a:cs typeface="+mn-cs"/>
              </a:rPr>
              <a:t>weka</a:t>
            </a:r>
            <a:r>
              <a:rPr lang="en-US" sz="1200" kern="1200" dirty="0">
                <a:solidFill>
                  <a:schemeClr val="tx1"/>
                </a:solidFill>
                <a:effectLst/>
                <a:latin typeface="+mn-lt"/>
                <a:ea typeface="+mn-ea"/>
                <a:cs typeface="+mn-cs"/>
              </a:rPr>
              <a:t> would look like in production.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see typically you'll have your GPU or HPC cluster, but you can also have standard applications running against the data set as well. If you want to share the data with users who use Linux systems or Windows systems they can have access to the data as well.  </a:t>
            </a:r>
          </a:p>
          <a:p>
            <a:r>
              <a:rPr lang="en-US" sz="1200" kern="1200" dirty="0">
                <a:solidFill>
                  <a:schemeClr val="tx1"/>
                </a:solidFill>
                <a:effectLst/>
                <a:latin typeface="+mn-lt"/>
                <a:ea typeface="+mn-ea"/>
                <a:cs typeface="+mn-cs"/>
              </a:rPr>
              <a:t>The storage nodes can be from any of the major OEM vendors that we have reference architectures with, including  </a:t>
            </a:r>
            <a:r>
              <a:rPr lang="en-US" sz="1200" kern="1200" dirty="0" err="1">
                <a:solidFill>
                  <a:schemeClr val="tx1"/>
                </a:solidFill>
                <a:effectLst/>
                <a:latin typeface="+mn-lt"/>
                <a:ea typeface="+mn-ea"/>
                <a:cs typeface="+mn-cs"/>
              </a:rPr>
              <a:t>HPE,Dell</a:t>
            </a:r>
            <a:r>
              <a:rPr lang="en-US" sz="1200" kern="1200" dirty="0">
                <a:solidFill>
                  <a:schemeClr val="tx1"/>
                </a:solidFill>
                <a:effectLst/>
                <a:latin typeface="+mn-lt"/>
                <a:ea typeface="+mn-ea"/>
                <a:cs typeface="+mn-cs"/>
              </a:rPr>
              <a:t>, Supermicro, Lenovo or Cisco or other. We don’t mind what systems you use.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Whatever your preferences, you take an NVMe server and then we create a storage cluster which we present up to your HPC nodes, which is very high performance and gives you maximum bandwidth an internally transparent to your application. We have a data lake based on S3 storage and that can be on premises for best performance, but you can also utilize the public cloud. So again, it's very flexible and the key thing is all your data is always available to your namespace. </a:t>
            </a:r>
          </a:p>
          <a:p>
            <a:endParaRPr lang="en-US" dirty="0"/>
          </a:p>
        </p:txBody>
      </p:sp>
      <p:sp>
        <p:nvSpPr>
          <p:cNvPr id="4" name="Slide Number Placeholder 3"/>
          <p:cNvSpPr>
            <a:spLocks noGrp="1"/>
          </p:cNvSpPr>
          <p:nvPr>
            <p:ph type="sldNum" sz="quarter" idx="5"/>
          </p:nvPr>
        </p:nvSpPr>
        <p:spPr/>
        <p:txBody>
          <a:bodyPr/>
          <a:lstStyle/>
          <a:p>
            <a:fld id="{67C76CA7-6C28-4532-8578-0CECD2CE92F7}" type="slidenum">
              <a:rPr lang="en-US" smtClean="0"/>
              <a:t>4</a:t>
            </a:fld>
            <a:endParaRPr lang="en-US"/>
          </a:p>
        </p:txBody>
      </p:sp>
    </p:spTree>
    <p:extLst>
      <p:ext uri="{BB962C8B-B14F-4D97-AF65-F5344CB8AC3E}">
        <p14:creationId xmlns:p14="http://schemas.microsoft.com/office/powerpoint/2010/main" val="21152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78e1e7a6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278e1e7a6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Poppins" pitchFamily="2" charset="77"/>
                <a:cs typeface="Poppins" pitchFamily="2" charset="77"/>
              </a:rPr>
              <a:t>The LXC containers contain software instances that WEKA calls Nodes and communicate with each other to provide storage services in the cluster. </a:t>
            </a:r>
            <a:r>
              <a:rPr lang="en-US" dirty="0">
                <a:effectLst/>
                <a:latin typeface="Poppins" pitchFamily="2" charset="77"/>
                <a:cs typeface="Poppins" pitchFamily="2" charset="77"/>
              </a:rPr>
              <a:t>Nodes are dedicated to managing different functions such as (1) Drive nodes for NVMe Drives and IO to the drives, (2) compute nodes for filesystems and cluster-level functions and IO from clients, (3) frontend nodes for POSIX client access and sending IO to the compute and drive nodes, and (4) management nodes for managing the overall cluster. Management nodes are not shown in this picture as they are not in the data path, and do not require dedicated compute cores to run.</a:t>
            </a:r>
            <a:endParaRPr lang="en-US" dirty="0">
              <a:latin typeface="Poppins" pitchFamily="2" charset="77"/>
              <a:cs typeface="Poppins" pitchFamily="2" charset="77"/>
            </a:endParaRPr>
          </a:p>
          <a:p>
            <a:endParaRPr lang="en-US" dirty="0">
              <a:latin typeface="Poppins" pitchFamily="2" charset="77"/>
              <a:cs typeface="Poppins" pitchFamily="2" charset="77"/>
            </a:endParaRPr>
          </a:p>
          <a:p>
            <a:pPr marL="0" lvl="0" indent="0" algn="l" rtl="0">
              <a:spcBef>
                <a:spcPts val="0"/>
              </a:spcBef>
              <a:spcAft>
                <a:spcPts val="0"/>
              </a:spcAft>
              <a:buNone/>
            </a:pPr>
            <a:endParaRPr lang="en-US" dirty="0">
              <a:latin typeface="Poppins" pitchFamily="2" charset="77"/>
              <a:cs typeface="Poppins" pitchFamily="2" charset="77"/>
            </a:endParaRPr>
          </a:p>
        </p:txBody>
      </p:sp>
      <p:sp>
        <p:nvSpPr>
          <p:cNvPr id="437" name="Google Shape;437;g278e1e7a6d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3022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78e1e7a6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278e1e7a6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dirty="0">
                <a:latin typeface="Poppins" pitchFamily="2" charset="77"/>
                <a:cs typeface="Poppins" pitchFamily="2" charset="77"/>
              </a:rPr>
              <a:t>Similar to the dedicated deployment model, a converged deployment still has the LXC container for the core storage services, but now the front end on the storage host directly interacts with the kernel driver against local applications that do not reside in the container. The advantage here is that with modern multicore CPUs, you can now combine storage and applications on the same hardware, resulting in a smaller overall HW footprint for the combined high-performance storage and applications. In addition to this, the Weka Cluster can *still* communicate with other clients across all of the protocols mentioned before, resulting in a flexible hybrid of converged and non-converged storage.</a:t>
            </a:r>
            <a:endParaRPr lang="en-US" dirty="0">
              <a:effectLst/>
              <a:latin typeface="Poppins" pitchFamily="2" charset="77"/>
              <a:cs typeface="Poppins" pitchFamily="2" charset="77"/>
            </a:endParaRPr>
          </a:p>
          <a:p>
            <a:endParaRPr lang="en-US" dirty="0">
              <a:latin typeface="Poppins" pitchFamily="2" charset="77"/>
              <a:cs typeface="Poppins" pitchFamily="2" charset="77"/>
            </a:endParaRPr>
          </a:p>
          <a:p>
            <a:pPr marL="0" lvl="0" indent="0" algn="l" rtl="0">
              <a:spcBef>
                <a:spcPts val="0"/>
              </a:spcBef>
              <a:spcAft>
                <a:spcPts val="0"/>
              </a:spcAft>
              <a:buNone/>
            </a:pPr>
            <a:endParaRPr dirty="0">
              <a:latin typeface="Poppins" pitchFamily="2" charset="77"/>
              <a:cs typeface="Poppins" pitchFamily="2" charset="77"/>
            </a:endParaRPr>
          </a:p>
        </p:txBody>
      </p:sp>
      <p:sp>
        <p:nvSpPr>
          <p:cNvPr id="437" name="Google Shape;437;g278e1e7a6d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3889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4388E-5CAC-4745-962C-987B02CD5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554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4388E-5CAC-4745-962C-987B02CD5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253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C76CA7-6C28-4532-8578-0CECD2CE92F7}" type="slidenum">
              <a:rPr lang="en-US" smtClean="0"/>
              <a:t>15</a:t>
            </a:fld>
            <a:endParaRPr lang="en-US"/>
          </a:p>
        </p:txBody>
      </p:sp>
    </p:spTree>
    <p:extLst>
      <p:ext uri="{BB962C8B-B14F-4D97-AF65-F5344CB8AC3E}">
        <p14:creationId xmlns:p14="http://schemas.microsoft.com/office/powerpoint/2010/main" val="29233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005F-F903-449B-9CDF-CBD04E11B71D}"/>
              </a:ext>
            </a:extLst>
          </p:cNvPr>
          <p:cNvSpPr>
            <a:spLocks noGrp="1"/>
          </p:cNvSpPr>
          <p:nvPr>
            <p:ph type="title" hasCustomPrompt="1"/>
          </p:nvPr>
        </p:nvSpPr>
        <p:spPr>
          <a:xfrm>
            <a:off x="381000" y="190500"/>
            <a:ext cx="17526000" cy="1224694"/>
          </a:xfrm>
        </p:spPr>
        <p:txBody>
          <a:bodyPr vert="horz" lIns="91440" tIns="91440" rIns="91440" bIns="45720" rtlCol="0" anchor="ctr">
            <a:noAutofit/>
          </a:bodyPr>
          <a:lstStyle>
            <a:lvl1pPr>
              <a:defRPr lang="en-US" sz="4400" dirty="0"/>
            </a:lvl1pPr>
          </a:lstStyle>
          <a:p>
            <a:pPr lvl="0"/>
            <a:r>
              <a:rPr lang="en-US" dirty="0"/>
              <a:t>CLICK TO INSERT SLIDE TITLE</a:t>
            </a:r>
          </a:p>
        </p:txBody>
      </p:sp>
      <p:sp>
        <p:nvSpPr>
          <p:cNvPr id="3" name="Slide Number Placeholder 2">
            <a:extLst>
              <a:ext uri="{FF2B5EF4-FFF2-40B4-BE49-F238E27FC236}">
                <a16:creationId xmlns:a16="http://schemas.microsoft.com/office/drawing/2014/main" id="{0CBEC419-F254-4285-ACE0-EC8F13A2CA62}"/>
              </a:ext>
            </a:extLst>
          </p:cNvPr>
          <p:cNvSpPr>
            <a:spLocks noGrp="1"/>
          </p:cNvSpPr>
          <p:nvPr>
            <p:ph type="sldNum" sz="quarter" idx="10"/>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8062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ransition Purple">
    <p:bg>
      <p:bgPr>
        <a:gradFill flip="none" rotWithShape="1">
          <a:gsLst>
            <a:gs pos="10000">
              <a:srgbClr val="3B1E5F"/>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8A6157-5F2A-4699-A156-1D000518B6A3}"/>
              </a:ext>
            </a:extLst>
          </p:cNvPr>
          <p:cNvSpPr>
            <a:spLocks noGrp="1"/>
          </p:cNvSpPr>
          <p:nvPr>
            <p:ph type="title"/>
          </p:nvPr>
        </p:nvSpPr>
        <p:spPr>
          <a:xfrm>
            <a:off x="1688442" y="1128713"/>
            <a:ext cx="14911116" cy="7543800"/>
          </a:xfrm>
        </p:spPr>
        <p:txBody>
          <a:bodyPr wrap="square" anchor="ctr">
            <a:noAutofit/>
          </a:bodyPr>
          <a:lstStyle>
            <a:lvl1pPr algn="ctr">
              <a:lnSpc>
                <a:spcPct val="90000"/>
              </a:lnSpc>
              <a:defRPr sz="14400">
                <a:solidFill>
                  <a:srgbClr val="9D82BE"/>
                </a:solidFill>
              </a:defRPr>
            </a:lvl1pPr>
          </a:lstStyle>
          <a:p>
            <a:r>
              <a:rPr lang="en-US"/>
              <a:t>Click to edit Master title style</a:t>
            </a:r>
            <a:endParaRPr lang="en-US" dirty="0"/>
          </a:p>
        </p:txBody>
      </p:sp>
    </p:spTree>
    <p:extLst>
      <p:ext uri="{BB962C8B-B14F-4D97-AF65-F5344CB8AC3E}">
        <p14:creationId xmlns:p14="http://schemas.microsoft.com/office/powerpoint/2010/main" val="69670251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Slide">
    <p:bg>
      <p:bgPr>
        <a:gradFill flip="none" rotWithShape="1">
          <a:gsLst>
            <a:gs pos="10000">
              <a:srgbClr val="3B1E5F"/>
            </a:gs>
            <a:gs pos="100000">
              <a:schemeClr val="accent1"/>
            </a:gs>
          </a:gsLst>
          <a:lin ang="189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D20C7C-4D24-452C-BB20-01ACEC57653D}"/>
              </a:ext>
            </a:extLst>
          </p:cNvPr>
          <p:cNvSpPr>
            <a:spLocks noGrp="1"/>
          </p:cNvSpPr>
          <p:nvPr>
            <p:ph type="ctrTitle" hasCustomPrompt="1"/>
          </p:nvPr>
        </p:nvSpPr>
        <p:spPr>
          <a:xfrm>
            <a:off x="742950" y="4156364"/>
            <a:ext cx="16802100" cy="2744031"/>
          </a:xfrm>
        </p:spPr>
        <p:txBody>
          <a:bodyPr lIns="0" tIns="0" rIns="0" bIns="0" anchor="b" anchorCtr="0">
            <a:noAutofit/>
          </a:bodyPr>
          <a:lstStyle>
            <a:lvl1pPr algn="l">
              <a:defRPr sz="9000" b="1">
                <a:solidFill>
                  <a:schemeClr val="bg1"/>
                </a:solidFill>
                <a:latin typeface="+mj-lt"/>
              </a:defRPr>
            </a:lvl1pPr>
          </a:lstStyle>
          <a:p>
            <a:pPr lvl="0"/>
            <a:r>
              <a:rPr lang="en-US" dirty="0"/>
              <a:t>Presentation</a:t>
            </a:r>
            <a:br>
              <a:rPr lang="en-US" dirty="0"/>
            </a:br>
            <a:r>
              <a:rPr lang="en-US" dirty="0"/>
              <a:t>Title</a:t>
            </a:r>
          </a:p>
        </p:txBody>
      </p:sp>
      <p:sp>
        <p:nvSpPr>
          <p:cNvPr id="13" name="Text Placeholder 7">
            <a:extLst>
              <a:ext uri="{FF2B5EF4-FFF2-40B4-BE49-F238E27FC236}">
                <a16:creationId xmlns:a16="http://schemas.microsoft.com/office/drawing/2014/main" id="{4C691D6C-5B8D-5E4F-9F64-8D7E2FAAD443}"/>
              </a:ext>
            </a:extLst>
          </p:cNvPr>
          <p:cNvSpPr>
            <a:spLocks noGrp="1"/>
          </p:cNvSpPr>
          <p:nvPr>
            <p:ph type="body" sz="quarter" idx="10" hasCustomPrompt="1"/>
          </p:nvPr>
        </p:nvSpPr>
        <p:spPr bwMode="gray">
          <a:xfrm>
            <a:off x="742950" y="7297473"/>
            <a:ext cx="16802100" cy="1442895"/>
          </a:xfrm>
          <a:prstGeom prst="rect">
            <a:avLst/>
          </a:prstGeom>
        </p:spPr>
        <p:txBody>
          <a:bodyPr>
            <a:noAutofit/>
          </a:bodyPr>
          <a:lstStyle>
            <a:lvl1pPr marL="0" indent="0">
              <a:spcBef>
                <a:spcPts val="0"/>
              </a:spcBef>
              <a:spcAft>
                <a:spcPts val="900"/>
              </a:spcAft>
              <a:buFont typeface="Microsoft Sans Serif" panose="020B0604020202020204" pitchFamily="34" charset="0"/>
              <a:buChar char="​"/>
              <a:defRPr sz="3150" b="1" spc="45" baseline="0">
                <a:solidFill>
                  <a:schemeClr val="bg1"/>
                </a:solidFill>
              </a:defRPr>
            </a:lvl1pPr>
            <a:lvl2pPr marL="0" indent="0">
              <a:lnSpc>
                <a:spcPct val="96000"/>
              </a:lnSpc>
              <a:spcBef>
                <a:spcPts val="0"/>
              </a:spcBef>
              <a:buFont typeface="Microsoft Sans Serif" panose="020B0604020202020204" pitchFamily="34" charset="0"/>
              <a:buNone/>
              <a:defRPr sz="2700">
                <a:solidFill>
                  <a:schemeClr val="accent1">
                    <a:lumMod val="40000"/>
                    <a:lumOff val="60000"/>
                  </a:schemeClr>
                </a:solidFill>
              </a:defRPr>
            </a:lvl2pPr>
            <a:lvl3pPr marL="0" indent="0">
              <a:lnSpc>
                <a:spcPct val="98000"/>
              </a:lnSpc>
              <a:spcBef>
                <a:spcPts val="0"/>
              </a:spcBef>
              <a:buFont typeface="Microsoft Sans Serif" panose="020B0604020202020204" pitchFamily="34" charset="0"/>
              <a:buChar char="​"/>
              <a:defRPr sz="2700">
                <a:solidFill>
                  <a:schemeClr val="bg1"/>
                </a:solidFill>
              </a:defRPr>
            </a:lvl3pPr>
            <a:lvl4pPr marL="0" indent="0">
              <a:lnSpc>
                <a:spcPct val="98000"/>
              </a:lnSpc>
              <a:spcBef>
                <a:spcPts val="0"/>
              </a:spcBef>
              <a:buFont typeface="Microsoft Sans Serif" panose="020B0604020202020204" pitchFamily="34" charset="0"/>
              <a:buChar char="​"/>
              <a:defRPr sz="2700" baseline="0">
                <a:solidFill>
                  <a:schemeClr val="bg1"/>
                </a:solidFill>
              </a:defRPr>
            </a:lvl4pPr>
            <a:lvl5pPr>
              <a:lnSpc>
                <a:spcPct val="98000"/>
              </a:lnSpc>
              <a:spcBef>
                <a:spcPts val="0"/>
              </a:spcBef>
              <a:defRPr sz="2700">
                <a:solidFill>
                  <a:schemeClr val="bg1"/>
                </a:solidFill>
              </a:defRPr>
            </a:lvl5pPr>
            <a:lvl6pPr>
              <a:lnSpc>
                <a:spcPct val="98000"/>
              </a:lnSpc>
              <a:spcBef>
                <a:spcPts val="0"/>
              </a:spcBef>
              <a:defRPr sz="2700">
                <a:solidFill>
                  <a:schemeClr val="bg1"/>
                </a:solidFill>
              </a:defRPr>
            </a:lvl6pPr>
            <a:lvl7pPr>
              <a:lnSpc>
                <a:spcPct val="98000"/>
              </a:lnSpc>
              <a:spcBef>
                <a:spcPts val="0"/>
              </a:spcBef>
              <a:defRPr sz="2700" baseline="0">
                <a:solidFill>
                  <a:schemeClr val="bg1"/>
                </a:solidFill>
              </a:defRPr>
            </a:lvl7pPr>
            <a:lvl8pPr>
              <a:lnSpc>
                <a:spcPct val="98000"/>
              </a:lnSpc>
              <a:spcBef>
                <a:spcPts val="0"/>
              </a:spcBef>
              <a:defRPr sz="2700" baseline="0">
                <a:solidFill>
                  <a:schemeClr val="bg1"/>
                </a:solidFill>
              </a:defRPr>
            </a:lvl8pPr>
            <a:lvl9pPr>
              <a:lnSpc>
                <a:spcPct val="98000"/>
              </a:lnSpc>
              <a:spcBef>
                <a:spcPts val="0"/>
              </a:spcBef>
              <a:defRPr sz="2700" baseline="0">
                <a:solidFill>
                  <a:schemeClr val="bg1"/>
                </a:solidFill>
              </a:defRPr>
            </a:lvl9pPr>
          </a:lstStyle>
          <a:p>
            <a:pPr lvl="0"/>
            <a:r>
              <a:rPr lang="en-US" dirty="0"/>
              <a:t>Presenter name</a:t>
            </a:r>
          </a:p>
          <a:p>
            <a:pPr lvl="1"/>
            <a:r>
              <a:rPr lang="en-US" dirty="0"/>
              <a:t>Presenter title</a:t>
            </a:r>
          </a:p>
        </p:txBody>
      </p:sp>
      <p:sp>
        <p:nvSpPr>
          <p:cNvPr id="8" name="Text Placeholder 7">
            <a:extLst>
              <a:ext uri="{FF2B5EF4-FFF2-40B4-BE49-F238E27FC236}">
                <a16:creationId xmlns:a16="http://schemas.microsoft.com/office/drawing/2014/main" id="{32F2EFEA-3BEF-0749-A1C0-F5B5F7DE08EA}"/>
              </a:ext>
            </a:extLst>
          </p:cNvPr>
          <p:cNvSpPr>
            <a:spLocks noGrp="1"/>
          </p:cNvSpPr>
          <p:nvPr>
            <p:ph type="body" sz="quarter" idx="17"/>
          </p:nvPr>
        </p:nvSpPr>
        <p:spPr bwMode="gray">
          <a:xfrm>
            <a:off x="742950" y="3627048"/>
            <a:ext cx="16802100" cy="411480"/>
          </a:xfrm>
          <a:prstGeom prst="rect">
            <a:avLst/>
          </a:prstGeom>
        </p:spPr>
        <p:txBody>
          <a:bodyPr anchor="b">
            <a:noAutofit/>
          </a:bodyPr>
          <a:lstStyle>
            <a:lvl1pPr marL="0" indent="0">
              <a:spcBef>
                <a:spcPts val="0"/>
              </a:spcBef>
              <a:spcAft>
                <a:spcPts val="900"/>
              </a:spcAft>
              <a:buFont typeface="Microsoft Sans Serif" panose="020B0604020202020204" pitchFamily="34" charset="0"/>
              <a:buChar char="​"/>
              <a:defRPr sz="2100" b="1" spc="45" baseline="0">
                <a:solidFill>
                  <a:schemeClr val="bg1"/>
                </a:solidFill>
              </a:defRPr>
            </a:lvl1pPr>
            <a:lvl2pPr marL="0" indent="0">
              <a:lnSpc>
                <a:spcPct val="96000"/>
              </a:lnSpc>
              <a:spcBef>
                <a:spcPts val="0"/>
              </a:spcBef>
              <a:buFont typeface="Microsoft Sans Serif" panose="020B0604020202020204" pitchFamily="34" charset="0"/>
              <a:buNone/>
              <a:defRPr sz="2700">
                <a:solidFill>
                  <a:schemeClr val="accent1">
                    <a:lumMod val="40000"/>
                    <a:lumOff val="60000"/>
                  </a:schemeClr>
                </a:solidFill>
              </a:defRPr>
            </a:lvl2pPr>
            <a:lvl3pPr marL="0" indent="0">
              <a:lnSpc>
                <a:spcPct val="98000"/>
              </a:lnSpc>
              <a:spcBef>
                <a:spcPts val="0"/>
              </a:spcBef>
              <a:buFont typeface="Microsoft Sans Serif" panose="020B0604020202020204" pitchFamily="34" charset="0"/>
              <a:buChar char="​"/>
              <a:defRPr sz="2700">
                <a:solidFill>
                  <a:schemeClr val="bg1"/>
                </a:solidFill>
              </a:defRPr>
            </a:lvl3pPr>
            <a:lvl4pPr marL="0" indent="0">
              <a:lnSpc>
                <a:spcPct val="98000"/>
              </a:lnSpc>
              <a:spcBef>
                <a:spcPts val="0"/>
              </a:spcBef>
              <a:buFont typeface="Microsoft Sans Serif" panose="020B0604020202020204" pitchFamily="34" charset="0"/>
              <a:buChar char="​"/>
              <a:defRPr sz="2700" baseline="0">
                <a:solidFill>
                  <a:schemeClr val="bg1"/>
                </a:solidFill>
              </a:defRPr>
            </a:lvl4pPr>
            <a:lvl5pPr>
              <a:lnSpc>
                <a:spcPct val="98000"/>
              </a:lnSpc>
              <a:spcBef>
                <a:spcPts val="0"/>
              </a:spcBef>
              <a:defRPr sz="2700">
                <a:solidFill>
                  <a:schemeClr val="bg1"/>
                </a:solidFill>
              </a:defRPr>
            </a:lvl5pPr>
            <a:lvl6pPr>
              <a:lnSpc>
                <a:spcPct val="98000"/>
              </a:lnSpc>
              <a:spcBef>
                <a:spcPts val="0"/>
              </a:spcBef>
              <a:defRPr sz="2700">
                <a:solidFill>
                  <a:schemeClr val="bg1"/>
                </a:solidFill>
              </a:defRPr>
            </a:lvl6pPr>
            <a:lvl7pPr>
              <a:lnSpc>
                <a:spcPct val="98000"/>
              </a:lnSpc>
              <a:spcBef>
                <a:spcPts val="0"/>
              </a:spcBef>
              <a:defRPr sz="2700" baseline="0">
                <a:solidFill>
                  <a:schemeClr val="bg1"/>
                </a:solidFill>
              </a:defRPr>
            </a:lvl7pPr>
            <a:lvl8pPr>
              <a:lnSpc>
                <a:spcPct val="98000"/>
              </a:lnSpc>
              <a:spcBef>
                <a:spcPts val="0"/>
              </a:spcBef>
              <a:defRPr sz="2700" baseline="0">
                <a:solidFill>
                  <a:schemeClr val="bg1"/>
                </a:solidFill>
              </a:defRPr>
            </a:lvl8pPr>
            <a:lvl9pPr>
              <a:lnSpc>
                <a:spcPct val="98000"/>
              </a:lnSpc>
              <a:spcBef>
                <a:spcPts val="0"/>
              </a:spcBef>
              <a:defRPr sz="2700" baseline="0">
                <a:solidFill>
                  <a:schemeClr val="bg1"/>
                </a:solidFill>
              </a:defRPr>
            </a:lvl9pPr>
          </a:lstStyle>
          <a:p>
            <a:pPr lvl="0"/>
            <a:r>
              <a:rPr lang="en-US"/>
              <a:t>Click to edit Master text styles</a:t>
            </a:r>
          </a:p>
        </p:txBody>
      </p:sp>
      <p:sp>
        <p:nvSpPr>
          <p:cNvPr id="4" name="AutoShape 3">
            <a:extLst>
              <a:ext uri="{FF2B5EF4-FFF2-40B4-BE49-F238E27FC236}">
                <a16:creationId xmlns:a16="http://schemas.microsoft.com/office/drawing/2014/main" id="{15FC1B20-B5C9-41CF-8E73-2DDAFEBB2297}"/>
              </a:ext>
            </a:extLst>
          </p:cNvPr>
          <p:cNvSpPr>
            <a:spLocks noChangeAspect="1" noChangeArrowheads="1" noTextEdit="1"/>
          </p:cNvSpPr>
          <p:nvPr userDrawn="1"/>
        </p:nvSpPr>
        <p:spPr bwMode="auto">
          <a:xfrm>
            <a:off x="1885950" y="1219200"/>
            <a:ext cx="5486400" cy="117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anchor="t" anchorCtr="0" compatLnSpc="1">
            <a:prstTxWarp prst="textNoShape">
              <a:avLst/>
            </a:prstTxWarp>
          </a:bodyPr>
          <a:lstStyle/>
          <a:p>
            <a:endParaRPr lang="en-US" sz="4050" dirty="0"/>
          </a:p>
        </p:txBody>
      </p:sp>
      <p:grpSp>
        <p:nvGrpSpPr>
          <p:cNvPr id="2" name="Group 1">
            <a:extLst>
              <a:ext uri="{FF2B5EF4-FFF2-40B4-BE49-F238E27FC236}">
                <a16:creationId xmlns:a16="http://schemas.microsoft.com/office/drawing/2014/main" id="{8C26D40C-1DB3-C243-B0C9-525020531874}"/>
              </a:ext>
            </a:extLst>
          </p:cNvPr>
          <p:cNvGrpSpPr/>
          <p:nvPr userDrawn="1"/>
        </p:nvGrpSpPr>
        <p:grpSpPr>
          <a:xfrm>
            <a:off x="747713" y="1363463"/>
            <a:ext cx="4251350" cy="937988"/>
            <a:chOff x="1257300" y="803275"/>
            <a:chExt cx="3662363" cy="808038"/>
          </a:xfrm>
        </p:grpSpPr>
        <p:sp>
          <p:nvSpPr>
            <p:cNvPr id="9" name="Freeform 5">
              <a:extLst>
                <a:ext uri="{FF2B5EF4-FFF2-40B4-BE49-F238E27FC236}">
                  <a16:creationId xmlns:a16="http://schemas.microsoft.com/office/drawing/2014/main" id="{21BD171D-01F0-4565-A8EA-C88833D06710}"/>
                </a:ext>
              </a:extLst>
            </p:cNvPr>
            <p:cNvSpPr>
              <a:spLocks noEditPoints="1"/>
            </p:cNvSpPr>
            <p:nvPr userDrawn="1"/>
          </p:nvSpPr>
          <p:spPr bwMode="auto">
            <a:xfrm>
              <a:off x="1257300" y="803275"/>
              <a:ext cx="1084263" cy="808038"/>
            </a:xfrm>
            <a:custGeom>
              <a:avLst/>
              <a:gdLst>
                <a:gd name="T0" fmla="*/ 1551 w 3305"/>
                <a:gd name="T1" fmla="*/ 582 h 2450"/>
                <a:gd name="T2" fmla="*/ 1551 w 3305"/>
                <a:gd name="T3" fmla="*/ 582 h 2450"/>
                <a:gd name="T4" fmla="*/ 1551 w 3305"/>
                <a:gd name="T5" fmla="*/ 116 h 2450"/>
                <a:gd name="T6" fmla="*/ 1702 w 3305"/>
                <a:gd name="T7" fmla="*/ 55 h 2450"/>
                <a:gd name="T8" fmla="*/ 3164 w 3305"/>
                <a:gd name="T9" fmla="*/ 1526 h 2450"/>
                <a:gd name="T10" fmla="*/ 3305 w 3305"/>
                <a:gd name="T11" fmla="*/ 1867 h 2450"/>
                <a:gd name="T12" fmla="*/ 3305 w 3305"/>
                <a:gd name="T13" fmla="*/ 2332 h 2450"/>
                <a:gd name="T14" fmla="*/ 3154 w 3305"/>
                <a:gd name="T15" fmla="*/ 2394 h 2450"/>
                <a:gd name="T16" fmla="*/ 1691 w 3305"/>
                <a:gd name="T17" fmla="*/ 923 h 2450"/>
                <a:gd name="T18" fmla="*/ 1551 w 3305"/>
                <a:gd name="T19" fmla="*/ 582 h 2450"/>
                <a:gd name="T20" fmla="*/ 0 w 3305"/>
                <a:gd name="T21" fmla="*/ 116 h 2450"/>
                <a:gd name="T22" fmla="*/ 0 w 3305"/>
                <a:gd name="T23" fmla="*/ 116 h 2450"/>
                <a:gd name="T24" fmla="*/ 0 w 3305"/>
                <a:gd name="T25" fmla="*/ 582 h 2450"/>
                <a:gd name="T26" fmla="*/ 140 w 3305"/>
                <a:gd name="T27" fmla="*/ 923 h 2450"/>
                <a:gd name="T28" fmla="*/ 1602 w 3305"/>
                <a:gd name="T29" fmla="*/ 2394 h 2450"/>
                <a:gd name="T30" fmla="*/ 1754 w 3305"/>
                <a:gd name="T31" fmla="*/ 2332 h 2450"/>
                <a:gd name="T32" fmla="*/ 1754 w 3305"/>
                <a:gd name="T33" fmla="*/ 1867 h 2450"/>
                <a:gd name="T34" fmla="*/ 1613 w 3305"/>
                <a:gd name="T35" fmla="*/ 1526 h 2450"/>
                <a:gd name="T36" fmla="*/ 149 w 3305"/>
                <a:gd name="T37" fmla="*/ 53 h 2450"/>
                <a:gd name="T38" fmla="*/ 0 w 3305"/>
                <a:gd name="T39" fmla="*/ 116 h 2450"/>
                <a:gd name="T40" fmla="*/ 2637 w 3305"/>
                <a:gd name="T41" fmla="*/ 29 h 2450"/>
                <a:gd name="T42" fmla="*/ 2637 w 3305"/>
                <a:gd name="T43" fmla="*/ 29 h 2450"/>
                <a:gd name="T44" fmla="*/ 3211 w 3305"/>
                <a:gd name="T45" fmla="*/ 26 h 2450"/>
                <a:gd name="T46" fmla="*/ 3300 w 3305"/>
                <a:gd name="T47" fmla="*/ 113 h 2450"/>
                <a:gd name="T48" fmla="*/ 3300 w 3305"/>
                <a:gd name="T49" fmla="*/ 690 h 2450"/>
                <a:gd name="T50" fmla="*/ 3151 w 3305"/>
                <a:gd name="T51" fmla="*/ 753 h 2450"/>
                <a:gd name="T52" fmla="*/ 2576 w 3305"/>
                <a:gd name="T53" fmla="*/ 178 h 2450"/>
                <a:gd name="T54" fmla="*/ 2637 w 3305"/>
                <a:gd name="T55" fmla="*/ 29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05" h="2450">
                  <a:moveTo>
                    <a:pt x="1551" y="582"/>
                  </a:moveTo>
                  <a:lnTo>
                    <a:pt x="1551" y="582"/>
                  </a:lnTo>
                  <a:lnTo>
                    <a:pt x="1551" y="116"/>
                  </a:lnTo>
                  <a:cubicBezTo>
                    <a:pt x="1551" y="37"/>
                    <a:pt x="1647" y="0"/>
                    <a:pt x="1702" y="55"/>
                  </a:cubicBezTo>
                  <a:lnTo>
                    <a:pt x="3164" y="1526"/>
                  </a:lnTo>
                  <a:cubicBezTo>
                    <a:pt x="3254" y="1616"/>
                    <a:pt x="3305" y="1739"/>
                    <a:pt x="3305" y="1867"/>
                  </a:cubicBezTo>
                  <a:lnTo>
                    <a:pt x="3305" y="2332"/>
                  </a:lnTo>
                  <a:cubicBezTo>
                    <a:pt x="3305" y="2410"/>
                    <a:pt x="3208" y="2450"/>
                    <a:pt x="3154" y="2394"/>
                  </a:cubicBezTo>
                  <a:lnTo>
                    <a:pt x="1691" y="923"/>
                  </a:lnTo>
                  <a:cubicBezTo>
                    <a:pt x="1601" y="833"/>
                    <a:pt x="1551" y="710"/>
                    <a:pt x="1551" y="582"/>
                  </a:cubicBezTo>
                  <a:close/>
                  <a:moveTo>
                    <a:pt x="0" y="116"/>
                  </a:moveTo>
                  <a:lnTo>
                    <a:pt x="0" y="116"/>
                  </a:lnTo>
                  <a:lnTo>
                    <a:pt x="0" y="582"/>
                  </a:lnTo>
                  <a:cubicBezTo>
                    <a:pt x="0" y="710"/>
                    <a:pt x="50" y="833"/>
                    <a:pt x="140" y="923"/>
                  </a:cubicBezTo>
                  <a:lnTo>
                    <a:pt x="1602" y="2394"/>
                  </a:lnTo>
                  <a:cubicBezTo>
                    <a:pt x="1657" y="2450"/>
                    <a:pt x="1754" y="2410"/>
                    <a:pt x="1754" y="2332"/>
                  </a:cubicBezTo>
                  <a:lnTo>
                    <a:pt x="1754" y="1867"/>
                  </a:lnTo>
                  <a:cubicBezTo>
                    <a:pt x="1754" y="1739"/>
                    <a:pt x="1703" y="1616"/>
                    <a:pt x="1613" y="1526"/>
                  </a:cubicBezTo>
                  <a:lnTo>
                    <a:pt x="149" y="53"/>
                  </a:lnTo>
                  <a:cubicBezTo>
                    <a:pt x="94" y="0"/>
                    <a:pt x="0" y="37"/>
                    <a:pt x="0" y="116"/>
                  </a:cubicBezTo>
                  <a:close/>
                  <a:moveTo>
                    <a:pt x="2637" y="29"/>
                  </a:moveTo>
                  <a:lnTo>
                    <a:pt x="2637" y="29"/>
                  </a:lnTo>
                  <a:lnTo>
                    <a:pt x="3211" y="26"/>
                  </a:lnTo>
                  <a:cubicBezTo>
                    <a:pt x="3260" y="26"/>
                    <a:pt x="3300" y="64"/>
                    <a:pt x="3300" y="113"/>
                  </a:cubicBezTo>
                  <a:lnTo>
                    <a:pt x="3300" y="690"/>
                  </a:lnTo>
                  <a:cubicBezTo>
                    <a:pt x="3300" y="769"/>
                    <a:pt x="3205" y="807"/>
                    <a:pt x="3151" y="753"/>
                  </a:cubicBezTo>
                  <a:lnTo>
                    <a:pt x="2576" y="178"/>
                  </a:lnTo>
                  <a:cubicBezTo>
                    <a:pt x="2520" y="123"/>
                    <a:pt x="2558" y="29"/>
                    <a:pt x="2637" y="2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4050" dirty="0"/>
            </a:p>
          </p:txBody>
        </p:sp>
        <p:sp>
          <p:nvSpPr>
            <p:cNvPr id="10" name="Freeform 6">
              <a:extLst>
                <a:ext uri="{FF2B5EF4-FFF2-40B4-BE49-F238E27FC236}">
                  <a16:creationId xmlns:a16="http://schemas.microsoft.com/office/drawing/2014/main" id="{7F36F999-721E-4A3B-8295-A893A0D1C71E}"/>
                </a:ext>
              </a:extLst>
            </p:cNvPr>
            <p:cNvSpPr>
              <a:spLocks noEditPoints="1"/>
            </p:cNvSpPr>
            <p:nvPr userDrawn="1"/>
          </p:nvSpPr>
          <p:spPr bwMode="auto">
            <a:xfrm>
              <a:off x="2743200" y="989013"/>
              <a:ext cx="2176463" cy="436563"/>
            </a:xfrm>
            <a:custGeom>
              <a:avLst/>
              <a:gdLst>
                <a:gd name="T0" fmla="*/ 3855 w 6630"/>
                <a:gd name="T1" fmla="*/ 9 h 1323"/>
                <a:gd name="T2" fmla="*/ 3855 w 6630"/>
                <a:gd name="T3" fmla="*/ 9 h 1323"/>
                <a:gd name="T4" fmla="*/ 4001 w 6630"/>
                <a:gd name="T5" fmla="*/ 9 h 1323"/>
                <a:gd name="T6" fmla="*/ 4001 w 6630"/>
                <a:gd name="T7" fmla="*/ 787 h 1323"/>
                <a:gd name="T8" fmla="*/ 4750 w 6630"/>
                <a:gd name="T9" fmla="*/ 9 h 1323"/>
                <a:gd name="T10" fmla="*/ 4939 w 6630"/>
                <a:gd name="T11" fmla="*/ 9 h 1323"/>
                <a:gd name="T12" fmla="*/ 4381 w 6630"/>
                <a:gd name="T13" fmla="*/ 578 h 1323"/>
                <a:gd name="T14" fmla="*/ 4963 w 6630"/>
                <a:gd name="T15" fmla="*/ 1311 h 1323"/>
                <a:gd name="T16" fmla="*/ 4779 w 6630"/>
                <a:gd name="T17" fmla="*/ 1311 h 1323"/>
                <a:gd name="T18" fmla="*/ 4278 w 6630"/>
                <a:gd name="T19" fmla="*/ 680 h 1323"/>
                <a:gd name="T20" fmla="*/ 4001 w 6630"/>
                <a:gd name="T21" fmla="*/ 962 h 1323"/>
                <a:gd name="T22" fmla="*/ 4001 w 6630"/>
                <a:gd name="T23" fmla="*/ 1311 h 1323"/>
                <a:gd name="T24" fmla="*/ 3855 w 6630"/>
                <a:gd name="T25" fmla="*/ 1311 h 1323"/>
                <a:gd name="T26" fmla="*/ 3855 w 6630"/>
                <a:gd name="T27" fmla="*/ 9 h 1323"/>
                <a:gd name="T28" fmla="*/ 3326 w 6630"/>
                <a:gd name="T29" fmla="*/ 9 h 1323"/>
                <a:gd name="T30" fmla="*/ 3326 w 6630"/>
                <a:gd name="T31" fmla="*/ 9 h 1323"/>
                <a:gd name="T32" fmla="*/ 2385 w 6630"/>
                <a:gd name="T33" fmla="*/ 9 h 1323"/>
                <a:gd name="T34" fmla="*/ 2385 w 6630"/>
                <a:gd name="T35" fmla="*/ 1310 h 1323"/>
                <a:gd name="T36" fmla="*/ 3336 w 6630"/>
                <a:gd name="T37" fmla="*/ 1310 h 1323"/>
                <a:gd name="T38" fmla="*/ 3336 w 6630"/>
                <a:gd name="T39" fmla="*/ 1176 h 1323"/>
                <a:gd name="T40" fmla="*/ 2532 w 6630"/>
                <a:gd name="T41" fmla="*/ 1176 h 1323"/>
                <a:gd name="T42" fmla="*/ 2532 w 6630"/>
                <a:gd name="T43" fmla="*/ 720 h 1323"/>
                <a:gd name="T44" fmla="*/ 3243 w 6630"/>
                <a:gd name="T45" fmla="*/ 720 h 1323"/>
                <a:gd name="T46" fmla="*/ 3243 w 6630"/>
                <a:gd name="T47" fmla="*/ 587 h 1323"/>
                <a:gd name="T48" fmla="*/ 2532 w 6630"/>
                <a:gd name="T49" fmla="*/ 587 h 1323"/>
                <a:gd name="T50" fmla="*/ 2532 w 6630"/>
                <a:gd name="T51" fmla="*/ 142 h 1323"/>
                <a:gd name="T52" fmla="*/ 3326 w 6630"/>
                <a:gd name="T53" fmla="*/ 142 h 1323"/>
                <a:gd name="T54" fmla="*/ 3326 w 6630"/>
                <a:gd name="T55" fmla="*/ 9 h 1323"/>
                <a:gd name="T56" fmla="*/ 160 w 6630"/>
                <a:gd name="T57" fmla="*/ 9 h 1323"/>
                <a:gd name="T58" fmla="*/ 160 w 6630"/>
                <a:gd name="T59" fmla="*/ 9 h 1323"/>
                <a:gd name="T60" fmla="*/ 0 w 6630"/>
                <a:gd name="T61" fmla="*/ 9 h 1323"/>
                <a:gd name="T62" fmla="*/ 467 w 6630"/>
                <a:gd name="T63" fmla="*/ 1323 h 1323"/>
                <a:gd name="T64" fmla="*/ 590 w 6630"/>
                <a:gd name="T65" fmla="*/ 1323 h 1323"/>
                <a:gd name="T66" fmla="*/ 948 w 6630"/>
                <a:gd name="T67" fmla="*/ 265 h 1323"/>
                <a:gd name="T68" fmla="*/ 1304 w 6630"/>
                <a:gd name="T69" fmla="*/ 1322 h 1323"/>
                <a:gd name="T70" fmla="*/ 1428 w 6630"/>
                <a:gd name="T71" fmla="*/ 1322 h 1323"/>
                <a:gd name="T72" fmla="*/ 1893 w 6630"/>
                <a:gd name="T73" fmla="*/ 9 h 1323"/>
                <a:gd name="T74" fmla="*/ 1739 w 6630"/>
                <a:gd name="T75" fmla="*/ 9 h 1323"/>
                <a:gd name="T76" fmla="*/ 1367 w 6630"/>
                <a:gd name="T77" fmla="*/ 1093 h 1323"/>
                <a:gd name="T78" fmla="*/ 1010 w 6630"/>
                <a:gd name="T79" fmla="*/ 4 h 1323"/>
                <a:gd name="T80" fmla="*/ 889 w 6630"/>
                <a:gd name="T81" fmla="*/ 4 h 1323"/>
                <a:gd name="T82" fmla="*/ 532 w 6630"/>
                <a:gd name="T83" fmla="*/ 1093 h 1323"/>
                <a:gd name="T84" fmla="*/ 160 w 6630"/>
                <a:gd name="T85" fmla="*/ 9 h 1323"/>
                <a:gd name="T86" fmla="*/ 5964 w 6630"/>
                <a:gd name="T87" fmla="*/ 170 h 1323"/>
                <a:gd name="T88" fmla="*/ 5964 w 6630"/>
                <a:gd name="T89" fmla="*/ 170 h 1323"/>
                <a:gd name="T90" fmla="*/ 6261 w 6630"/>
                <a:gd name="T91" fmla="*/ 836 h 1323"/>
                <a:gd name="T92" fmla="*/ 5667 w 6630"/>
                <a:gd name="T93" fmla="*/ 836 h 1323"/>
                <a:gd name="T94" fmla="*/ 5964 w 6630"/>
                <a:gd name="T95" fmla="*/ 170 h 1323"/>
                <a:gd name="T96" fmla="*/ 6035 w 6630"/>
                <a:gd name="T97" fmla="*/ 0 h 1323"/>
                <a:gd name="T98" fmla="*/ 6035 w 6630"/>
                <a:gd name="T99" fmla="*/ 0 h 1323"/>
                <a:gd name="T100" fmla="*/ 5898 w 6630"/>
                <a:gd name="T101" fmla="*/ 0 h 1323"/>
                <a:gd name="T102" fmla="*/ 5304 w 6630"/>
                <a:gd name="T103" fmla="*/ 1311 h 1323"/>
                <a:gd name="T104" fmla="*/ 5455 w 6630"/>
                <a:gd name="T105" fmla="*/ 1311 h 1323"/>
                <a:gd name="T106" fmla="*/ 5609 w 6630"/>
                <a:gd name="T107" fmla="*/ 967 h 1323"/>
                <a:gd name="T108" fmla="*/ 6318 w 6630"/>
                <a:gd name="T109" fmla="*/ 967 h 1323"/>
                <a:gd name="T110" fmla="*/ 6471 w 6630"/>
                <a:gd name="T111" fmla="*/ 1313 h 1323"/>
                <a:gd name="T112" fmla="*/ 6630 w 6630"/>
                <a:gd name="T113" fmla="*/ 1313 h 1323"/>
                <a:gd name="T114" fmla="*/ 6035 w 6630"/>
                <a:gd name="T115" fmla="*/ 0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30" h="1323">
                  <a:moveTo>
                    <a:pt x="3855" y="9"/>
                  </a:moveTo>
                  <a:lnTo>
                    <a:pt x="3855" y="9"/>
                  </a:lnTo>
                  <a:lnTo>
                    <a:pt x="4001" y="9"/>
                  </a:lnTo>
                  <a:lnTo>
                    <a:pt x="4001" y="787"/>
                  </a:lnTo>
                  <a:lnTo>
                    <a:pt x="4750" y="9"/>
                  </a:lnTo>
                  <a:lnTo>
                    <a:pt x="4939" y="9"/>
                  </a:lnTo>
                  <a:lnTo>
                    <a:pt x="4381" y="578"/>
                  </a:lnTo>
                  <a:lnTo>
                    <a:pt x="4963" y="1311"/>
                  </a:lnTo>
                  <a:lnTo>
                    <a:pt x="4779" y="1311"/>
                  </a:lnTo>
                  <a:lnTo>
                    <a:pt x="4278" y="680"/>
                  </a:lnTo>
                  <a:lnTo>
                    <a:pt x="4001" y="962"/>
                  </a:lnTo>
                  <a:lnTo>
                    <a:pt x="4001" y="1311"/>
                  </a:lnTo>
                  <a:lnTo>
                    <a:pt x="3855" y="1311"/>
                  </a:lnTo>
                  <a:lnTo>
                    <a:pt x="3855" y="9"/>
                  </a:lnTo>
                  <a:close/>
                  <a:moveTo>
                    <a:pt x="3326" y="9"/>
                  </a:moveTo>
                  <a:lnTo>
                    <a:pt x="3326" y="9"/>
                  </a:lnTo>
                  <a:lnTo>
                    <a:pt x="2385" y="9"/>
                  </a:lnTo>
                  <a:lnTo>
                    <a:pt x="2385" y="1310"/>
                  </a:lnTo>
                  <a:lnTo>
                    <a:pt x="3336" y="1310"/>
                  </a:lnTo>
                  <a:lnTo>
                    <a:pt x="3336" y="1176"/>
                  </a:lnTo>
                  <a:lnTo>
                    <a:pt x="2532" y="1176"/>
                  </a:lnTo>
                  <a:lnTo>
                    <a:pt x="2532" y="720"/>
                  </a:lnTo>
                  <a:lnTo>
                    <a:pt x="3243" y="720"/>
                  </a:lnTo>
                  <a:lnTo>
                    <a:pt x="3243" y="587"/>
                  </a:lnTo>
                  <a:lnTo>
                    <a:pt x="2532" y="587"/>
                  </a:lnTo>
                  <a:lnTo>
                    <a:pt x="2532" y="142"/>
                  </a:lnTo>
                  <a:lnTo>
                    <a:pt x="3326" y="142"/>
                  </a:lnTo>
                  <a:lnTo>
                    <a:pt x="3326" y="9"/>
                  </a:lnTo>
                  <a:close/>
                  <a:moveTo>
                    <a:pt x="160" y="9"/>
                  </a:moveTo>
                  <a:lnTo>
                    <a:pt x="160" y="9"/>
                  </a:lnTo>
                  <a:lnTo>
                    <a:pt x="0" y="9"/>
                  </a:lnTo>
                  <a:lnTo>
                    <a:pt x="467" y="1323"/>
                  </a:lnTo>
                  <a:lnTo>
                    <a:pt x="590" y="1323"/>
                  </a:lnTo>
                  <a:lnTo>
                    <a:pt x="948" y="265"/>
                  </a:lnTo>
                  <a:lnTo>
                    <a:pt x="1304" y="1322"/>
                  </a:lnTo>
                  <a:lnTo>
                    <a:pt x="1428" y="1322"/>
                  </a:lnTo>
                  <a:lnTo>
                    <a:pt x="1893" y="9"/>
                  </a:lnTo>
                  <a:lnTo>
                    <a:pt x="1739" y="9"/>
                  </a:lnTo>
                  <a:lnTo>
                    <a:pt x="1367" y="1093"/>
                  </a:lnTo>
                  <a:lnTo>
                    <a:pt x="1010" y="4"/>
                  </a:lnTo>
                  <a:lnTo>
                    <a:pt x="889" y="4"/>
                  </a:lnTo>
                  <a:lnTo>
                    <a:pt x="532" y="1093"/>
                  </a:lnTo>
                  <a:lnTo>
                    <a:pt x="160" y="9"/>
                  </a:lnTo>
                  <a:close/>
                  <a:moveTo>
                    <a:pt x="5964" y="170"/>
                  </a:moveTo>
                  <a:lnTo>
                    <a:pt x="5964" y="170"/>
                  </a:lnTo>
                  <a:lnTo>
                    <a:pt x="6261" y="836"/>
                  </a:lnTo>
                  <a:lnTo>
                    <a:pt x="5667" y="836"/>
                  </a:lnTo>
                  <a:lnTo>
                    <a:pt x="5964" y="170"/>
                  </a:lnTo>
                  <a:close/>
                  <a:moveTo>
                    <a:pt x="6035" y="0"/>
                  </a:moveTo>
                  <a:lnTo>
                    <a:pt x="6035" y="0"/>
                  </a:lnTo>
                  <a:lnTo>
                    <a:pt x="5898" y="0"/>
                  </a:lnTo>
                  <a:lnTo>
                    <a:pt x="5304" y="1311"/>
                  </a:lnTo>
                  <a:lnTo>
                    <a:pt x="5455" y="1311"/>
                  </a:lnTo>
                  <a:lnTo>
                    <a:pt x="5609" y="967"/>
                  </a:lnTo>
                  <a:lnTo>
                    <a:pt x="6318" y="967"/>
                  </a:lnTo>
                  <a:lnTo>
                    <a:pt x="6471" y="1313"/>
                  </a:lnTo>
                  <a:lnTo>
                    <a:pt x="6630" y="1313"/>
                  </a:lnTo>
                  <a:lnTo>
                    <a:pt x="6035"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4050" dirty="0"/>
            </a:p>
          </p:txBody>
        </p:sp>
      </p:grpSp>
      <p:sp>
        <p:nvSpPr>
          <p:cNvPr id="14" name="Slide Number Placeholder 5">
            <a:extLst>
              <a:ext uri="{FF2B5EF4-FFF2-40B4-BE49-F238E27FC236}">
                <a16:creationId xmlns:a16="http://schemas.microsoft.com/office/drawing/2014/main" id="{4785C403-C647-4DEE-9862-D4286F552CA2}"/>
              </a:ext>
            </a:extLst>
          </p:cNvPr>
          <p:cNvSpPr txBox="1">
            <a:spLocks/>
          </p:cNvSpPr>
          <p:nvPr userDrawn="1"/>
        </p:nvSpPr>
        <p:spPr>
          <a:xfrm>
            <a:off x="742950" y="9612765"/>
            <a:ext cx="532632" cy="338196"/>
          </a:xfrm>
          <a:prstGeom prst="rect">
            <a:avLst/>
          </a:prstGeom>
        </p:spPr>
        <p:txBody>
          <a:bodyPr vert="horz" lIns="0" tIns="0" rIns="0" bIns="0" rtlCol="0" anchor="ctr">
            <a:noAutofit/>
          </a:bodyPr>
          <a:lstStyle>
            <a:defPPr>
              <a:defRPr lang="en-US"/>
            </a:defPPr>
            <a:lvl1pPr marL="0" algn="l"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5FE9E7-1A92-45FD-9CBA-52B7C49E9D40}" type="slidenum">
              <a:rPr lang="en-US" sz="1200" smtClean="0">
                <a:solidFill>
                  <a:schemeClr val="accent1">
                    <a:lumMod val="60000"/>
                    <a:lumOff val="40000"/>
                  </a:schemeClr>
                </a:solidFill>
              </a:rPr>
              <a:pPr/>
              <a:t>‹#›</a:t>
            </a:fld>
            <a:endParaRPr lang="en-US" sz="1200" dirty="0">
              <a:solidFill>
                <a:schemeClr val="accent1">
                  <a:lumMod val="60000"/>
                  <a:lumOff val="40000"/>
                </a:schemeClr>
              </a:solidFill>
            </a:endParaRPr>
          </a:p>
        </p:txBody>
      </p:sp>
      <p:sp>
        <p:nvSpPr>
          <p:cNvPr id="15" name="Footer Placeholder 7">
            <a:extLst>
              <a:ext uri="{FF2B5EF4-FFF2-40B4-BE49-F238E27FC236}">
                <a16:creationId xmlns:a16="http://schemas.microsoft.com/office/drawing/2014/main" id="{2CFD806E-B2F9-4EF7-AB96-FCCA4A2F1D48}"/>
              </a:ext>
            </a:extLst>
          </p:cNvPr>
          <p:cNvSpPr txBox="1">
            <a:spLocks/>
          </p:cNvSpPr>
          <p:nvPr userDrawn="1"/>
        </p:nvSpPr>
        <p:spPr>
          <a:xfrm>
            <a:off x="1275582" y="9612768"/>
            <a:ext cx="7868418" cy="338193"/>
          </a:xfrm>
          <a:prstGeom prst="rect">
            <a:avLst/>
          </a:prstGeom>
        </p:spPr>
        <p:txBody>
          <a:bodyPr vert="horz" lIns="0" tIns="0" rIns="0" bIns="0" rtlCol="0" anchor="ctr">
            <a:noAutofit/>
          </a:bodyP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1">
                    <a:lumMod val="60000"/>
                    <a:lumOff val="40000"/>
                  </a:schemeClr>
                </a:solidFill>
              </a:rPr>
              <a:t>Weka</a:t>
            </a:r>
            <a:r>
              <a:rPr lang="en-US" sz="1200" baseline="20000" dirty="0">
                <a:solidFill>
                  <a:schemeClr val="accent1">
                    <a:lumMod val="60000"/>
                    <a:lumOff val="40000"/>
                  </a:schemeClr>
                </a:solidFill>
              </a:rPr>
              <a:t>®</a:t>
            </a:r>
            <a:r>
              <a:rPr lang="en-US" sz="1200" dirty="0">
                <a:solidFill>
                  <a:schemeClr val="accent1">
                    <a:lumMod val="60000"/>
                    <a:lumOff val="40000"/>
                  </a:schemeClr>
                </a:solidFill>
              </a:rPr>
              <a:t> Proprietary and Confidential. © 2022</a:t>
            </a:r>
          </a:p>
        </p:txBody>
      </p:sp>
    </p:spTree>
    <p:extLst>
      <p:ext uri="{BB962C8B-B14F-4D97-AF65-F5344CB8AC3E}">
        <p14:creationId xmlns:p14="http://schemas.microsoft.com/office/powerpoint/2010/main" val="341236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Only" userDrawn="1">
  <p:cSld name="5_Title Only">
    <p:bg>
      <p:bgPr>
        <a:gradFill>
          <a:gsLst>
            <a:gs pos="0">
              <a:srgbClr val="D8D8D8"/>
            </a:gs>
            <a:gs pos="100000">
              <a:schemeClr val="lt1"/>
            </a:gs>
          </a:gsLst>
          <a:lin ang="18600000" scaled="0"/>
        </a:gradFill>
        <a:effectLst/>
      </p:bgPr>
    </p:bg>
    <p:spTree>
      <p:nvGrpSpPr>
        <p:cNvPr id="1" name="Shape 14"/>
        <p:cNvGrpSpPr/>
        <p:nvPr/>
      </p:nvGrpSpPr>
      <p:grpSpPr>
        <a:xfrm>
          <a:off x="0" y="0"/>
          <a:ext cx="0" cy="0"/>
          <a:chOff x="0" y="0"/>
          <a:chExt cx="0" cy="0"/>
        </a:xfrm>
      </p:grpSpPr>
      <p:sp>
        <p:nvSpPr>
          <p:cNvPr id="15" name="Google Shape;15;p32"/>
          <p:cNvSpPr/>
          <p:nvPr/>
        </p:nvSpPr>
        <p:spPr>
          <a:xfrm>
            <a:off x="742950" y="1644165"/>
            <a:ext cx="1971675" cy="82296"/>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2700" b="0" i="0" u="none" strike="noStrike" cap="none">
              <a:solidFill>
                <a:srgbClr val="FFFFFF"/>
              </a:solidFill>
              <a:latin typeface="Arial"/>
              <a:ea typeface="Arial"/>
              <a:cs typeface="Arial"/>
              <a:sym typeface="Arial"/>
            </a:endParaRPr>
          </a:p>
        </p:txBody>
      </p:sp>
      <p:sp>
        <p:nvSpPr>
          <p:cNvPr id="16" name="Google Shape;16;p32"/>
          <p:cNvSpPr txBox="1">
            <a:spLocks noGrp="1"/>
          </p:cNvSpPr>
          <p:nvPr>
            <p:ph type="title"/>
          </p:nvPr>
        </p:nvSpPr>
        <p:spPr>
          <a:xfrm>
            <a:off x="742950" y="164588"/>
            <a:ext cx="16802100" cy="1371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Poppins ExtraBold"/>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 name="Subtitle">
            <a:extLst>
              <a:ext uri="{FF2B5EF4-FFF2-40B4-BE49-F238E27FC236}">
                <a16:creationId xmlns:a16="http://schemas.microsoft.com/office/drawing/2014/main" id="{DEAC44F1-2F26-3944-4741-F18D460E8760}"/>
              </a:ext>
            </a:extLst>
          </p:cNvPr>
          <p:cNvSpPr>
            <a:spLocks noGrp="1"/>
          </p:cNvSpPr>
          <p:nvPr>
            <p:ph type="subTitle" idx="1"/>
          </p:nvPr>
        </p:nvSpPr>
        <p:spPr>
          <a:xfrm>
            <a:off x="741284" y="1998306"/>
            <a:ext cx="16782335" cy="411480"/>
          </a:xfrm>
          <a:prstGeom prst="rect">
            <a:avLst/>
          </a:prstGeom>
        </p:spPr>
        <p:txBody>
          <a:bodyPr>
            <a:spAutoFit/>
          </a:bodyPr>
          <a:lstStyle>
            <a:lvl1pPr marL="0" indent="0" algn="l" defTabSz="1371600" rtl="0" eaLnBrk="1" latinLnBrk="0" hangingPunct="1">
              <a:lnSpc>
                <a:spcPct val="96000"/>
              </a:lnSpc>
              <a:spcBef>
                <a:spcPts val="1350"/>
              </a:spcBef>
              <a:buClr>
                <a:schemeClr val="accent1"/>
              </a:buClr>
              <a:buFont typeface="Arial" panose="020B0604020202020204" pitchFamily="34" charset="0"/>
              <a:buNone/>
              <a:defRPr lang="en-US" sz="2700" kern="1200" baseline="0" dirty="0">
                <a:solidFill>
                  <a:schemeClr val="tx1"/>
                </a:solidFill>
                <a:latin typeface="+mj-lt"/>
                <a:ea typeface="+mn-ea"/>
                <a:cs typeface="+mn-cs"/>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Tree>
    <p:extLst>
      <p:ext uri="{BB962C8B-B14F-4D97-AF65-F5344CB8AC3E}">
        <p14:creationId xmlns:p14="http://schemas.microsoft.com/office/powerpoint/2010/main" val="252989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90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0_Transition Purple">
    <p:bg>
      <p:bgPr>
        <a:gradFill flip="none" rotWithShape="1">
          <a:gsLst>
            <a:gs pos="10000">
              <a:srgbClr val="3B1E5F"/>
            </a:gs>
            <a:gs pos="100000">
              <a:schemeClr val="accent1"/>
            </a:gs>
          </a:gsLst>
          <a:lin ang="18900000" scaled="1"/>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78DDF8-0638-6735-CF39-0D8ACA3DF3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 y="621"/>
            <a:ext cx="18289106" cy="10286379"/>
          </a:xfrm>
          <a:prstGeom prst="rect">
            <a:avLst/>
          </a:prstGeom>
        </p:spPr>
      </p:pic>
    </p:spTree>
    <p:extLst>
      <p:ext uri="{BB962C8B-B14F-4D97-AF65-F5344CB8AC3E}">
        <p14:creationId xmlns:p14="http://schemas.microsoft.com/office/powerpoint/2010/main" val="2799266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322C37-88CE-F448-AFEE-4A50868F85CC}"/>
              </a:ext>
            </a:extLst>
          </p:cNvPr>
          <p:cNvSpPr/>
          <p:nvPr userDrawn="1"/>
        </p:nvSpPr>
        <p:spPr>
          <a:xfrm>
            <a:off x="742950" y="1644165"/>
            <a:ext cx="1971675" cy="82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4050" b="0" i="0">
              <a:latin typeface="AcuminPro-Medium" panose="020B0504020202020204" pitchFamily="34" charset="77"/>
            </a:endParaRPr>
          </a:p>
        </p:txBody>
      </p:sp>
      <p:sp>
        <p:nvSpPr>
          <p:cNvPr id="17" name="Title 1">
            <a:extLst>
              <a:ext uri="{FF2B5EF4-FFF2-40B4-BE49-F238E27FC236}">
                <a16:creationId xmlns:a16="http://schemas.microsoft.com/office/drawing/2014/main" id="{1D826ECC-7BC6-C646-AD3C-2CDB5D2BBE2B}"/>
              </a:ext>
            </a:extLst>
          </p:cNvPr>
          <p:cNvSpPr>
            <a:spLocks noGrp="1"/>
          </p:cNvSpPr>
          <p:nvPr>
            <p:ph type="title"/>
          </p:nvPr>
        </p:nvSpPr>
        <p:spPr>
          <a:xfrm>
            <a:off x="742950" y="164588"/>
            <a:ext cx="16802100" cy="1371600"/>
          </a:xfrm>
        </p:spPr>
        <p:txBody>
          <a:bodyPr wrap="square">
            <a:noAutofit/>
          </a:bodyPr>
          <a:lstStyle/>
          <a:p>
            <a:endParaRPr lang="en-US"/>
          </a:p>
        </p:txBody>
      </p:sp>
      <p:sp>
        <p:nvSpPr>
          <p:cNvPr id="10" name="Subtitle">
            <a:extLst>
              <a:ext uri="{FF2B5EF4-FFF2-40B4-BE49-F238E27FC236}">
                <a16:creationId xmlns:a16="http://schemas.microsoft.com/office/drawing/2014/main" id="{8019D664-AE69-4248-ABEA-142813F48A82}"/>
              </a:ext>
            </a:extLst>
          </p:cNvPr>
          <p:cNvSpPr>
            <a:spLocks noGrp="1"/>
          </p:cNvSpPr>
          <p:nvPr>
            <p:ph type="subTitle" idx="1"/>
          </p:nvPr>
        </p:nvSpPr>
        <p:spPr>
          <a:xfrm>
            <a:off x="741284" y="1998306"/>
            <a:ext cx="16782335" cy="411480"/>
          </a:xfrm>
          <a:prstGeom prst="rect">
            <a:avLst/>
          </a:prstGeom>
        </p:spPr>
        <p:txBody>
          <a:bodyPr>
            <a:spAutoFit/>
          </a:bodyPr>
          <a:lstStyle>
            <a:lvl1pPr marL="0" indent="0" algn="l" defTabSz="1371600" rtl="0" eaLnBrk="1" latinLnBrk="0" hangingPunct="1">
              <a:lnSpc>
                <a:spcPct val="96000"/>
              </a:lnSpc>
              <a:spcBef>
                <a:spcPts val="1350"/>
              </a:spcBef>
              <a:buClr>
                <a:schemeClr val="accent1"/>
              </a:buClr>
              <a:buFont typeface="Arial" panose="020B0604020202020204" pitchFamily="34" charset="0"/>
              <a:buNone/>
              <a:defRPr lang="en-US" sz="2700" kern="1200" baseline="0" dirty="0">
                <a:solidFill>
                  <a:schemeClr val="tx1"/>
                </a:solidFill>
                <a:latin typeface="+mj-lt"/>
                <a:ea typeface="+mn-ea"/>
                <a:cs typeface="+mn-cs"/>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dirty="0"/>
              <a:t>Click to edit Master subtitle style</a:t>
            </a:r>
          </a:p>
        </p:txBody>
      </p:sp>
      <p:sp>
        <p:nvSpPr>
          <p:cNvPr id="12" name="Content Placeholder 3">
            <a:extLst>
              <a:ext uri="{FF2B5EF4-FFF2-40B4-BE49-F238E27FC236}">
                <a16:creationId xmlns:a16="http://schemas.microsoft.com/office/drawing/2014/main" id="{91EB8D91-D56D-4405-8005-2A9AF89E1EB6}"/>
              </a:ext>
            </a:extLst>
          </p:cNvPr>
          <p:cNvSpPr>
            <a:spLocks noGrp="1"/>
          </p:cNvSpPr>
          <p:nvPr>
            <p:ph sz="quarter" idx="10"/>
          </p:nvPr>
        </p:nvSpPr>
        <p:spPr>
          <a:xfrm>
            <a:off x="741284" y="2751045"/>
            <a:ext cx="8214446" cy="65072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105EA223-F1D7-470C-AEB0-97F79D7301B8}"/>
              </a:ext>
            </a:extLst>
          </p:cNvPr>
          <p:cNvSpPr>
            <a:spLocks noGrp="1"/>
          </p:cNvSpPr>
          <p:nvPr>
            <p:ph sz="quarter" idx="11"/>
          </p:nvPr>
        </p:nvSpPr>
        <p:spPr>
          <a:xfrm>
            <a:off x="9330605" y="2751045"/>
            <a:ext cx="8214446" cy="650725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22332989-EE65-4A59-93EC-53CB07BE3849}"/>
              </a:ext>
            </a:extLst>
          </p:cNvPr>
          <p:cNvSpPr>
            <a:spLocks noGrp="1"/>
          </p:cNvSpPr>
          <p:nvPr>
            <p:ph type="ftr" sz="quarter" idx="3"/>
          </p:nvPr>
        </p:nvSpPr>
        <p:spPr>
          <a:xfrm>
            <a:off x="742949" y="9426921"/>
            <a:ext cx="14838839" cy="177261"/>
          </a:xfrm>
          <a:prstGeom prst="rect">
            <a:avLst/>
          </a:prstGeom>
        </p:spPr>
        <p:txBody>
          <a:bodyPr vert="horz" wrap="square" lIns="0" tIns="0" rIns="0" bIns="0" rtlCol="0" anchor="b">
            <a:spAutoFit/>
          </a:bodyPr>
          <a:lstStyle>
            <a:lvl1pPr marL="0" algn="l" defTabSz="1028700" rtl="0" eaLnBrk="1" latinLnBrk="0" hangingPunct="1">
              <a:lnSpc>
                <a:spcPct val="96000"/>
              </a:lnSpc>
              <a:spcBef>
                <a:spcPts val="0"/>
              </a:spcBef>
              <a:spcAft>
                <a:spcPts val="338"/>
              </a:spcAft>
              <a:buClr>
                <a:srgbClr val="3253DC"/>
              </a:buClr>
              <a:buFont typeface="Arial" panose="020B0604020202020204" pitchFamily="34" charset="0"/>
              <a:buNone/>
              <a:defRPr lang="en-US" sz="1200" kern="1200" baseline="0" smtClean="0">
                <a:solidFill>
                  <a:schemeClr val="tx2"/>
                </a:solidFill>
                <a:latin typeface="+mn-lt"/>
                <a:ea typeface="+mn-ea"/>
                <a:cs typeface="+mn-cs"/>
              </a:defRPr>
            </a:lvl1pPr>
          </a:lstStyle>
          <a:p>
            <a:r>
              <a:rPr lang="en-US"/>
              <a:t>Source Text Placeholder</a:t>
            </a:r>
          </a:p>
        </p:txBody>
      </p:sp>
    </p:spTree>
    <p:extLst>
      <p:ext uri="{BB962C8B-B14F-4D97-AF65-F5344CB8AC3E}">
        <p14:creationId xmlns:p14="http://schemas.microsoft.com/office/powerpoint/2010/main" val="298467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 userDrawn="1">
  <p:cSld name="1_Two Column">
    <p:spTree>
      <p:nvGrpSpPr>
        <p:cNvPr id="1" name="Shape 24"/>
        <p:cNvGrpSpPr/>
        <p:nvPr/>
      </p:nvGrpSpPr>
      <p:grpSpPr>
        <a:xfrm>
          <a:off x="0" y="0"/>
          <a:ext cx="0" cy="0"/>
          <a:chOff x="0" y="0"/>
          <a:chExt cx="0" cy="0"/>
        </a:xfrm>
      </p:grpSpPr>
      <p:sp>
        <p:nvSpPr>
          <p:cNvPr id="25" name="Google Shape;25;p35"/>
          <p:cNvSpPr/>
          <p:nvPr/>
        </p:nvSpPr>
        <p:spPr>
          <a:xfrm>
            <a:off x="742950" y="1644165"/>
            <a:ext cx="1971675" cy="82296"/>
          </a:xfrm>
          <a:prstGeom prst="rect">
            <a:avLst/>
          </a:prstGeom>
          <a:solidFill>
            <a:schemeClr val="accent1"/>
          </a:solidFill>
          <a:ln>
            <a:noFill/>
          </a:ln>
        </p:spPr>
        <p:txBody>
          <a:bodyPr spcFirstLastPara="1" wrap="square" lIns="137138" tIns="68550" rIns="137138" bIns="68550" anchor="ctr" anchorCtr="0">
            <a:noAutofit/>
          </a:bodyPr>
          <a:lstStyle/>
          <a:p>
            <a:pPr marL="0" marR="0" lvl="0" indent="0" algn="ctr" rtl="0">
              <a:spcBef>
                <a:spcPts val="0"/>
              </a:spcBef>
              <a:spcAft>
                <a:spcPts val="0"/>
              </a:spcAft>
              <a:buNone/>
            </a:pPr>
            <a:endParaRPr sz="2700" b="0" i="0">
              <a:solidFill>
                <a:schemeClr val="lt1"/>
              </a:solidFill>
              <a:latin typeface="Arial"/>
              <a:ea typeface="Arial"/>
              <a:cs typeface="Arial"/>
              <a:sym typeface="Arial"/>
            </a:endParaRPr>
          </a:p>
        </p:txBody>
      </p:sp>
      <p:sp>
        <p:nvSpPr>
          <p:cNvPr id="26" name="Google Shape;26;p35"/>
          <p:cNvSpPr txBox="1">
            <a:spLocks noGrp="1"/>
          </p:cNvSpPr>
          <p:nvPr>
            <p:ph type="title"/>
          </p:nvPr>
        </p:nvSpPr>
        <p:spPr>
          <a:xfrm>
            <a:off x="742950" y="164588"/>
            <a:ext cx="16802100" cy="1371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5"/>
          <p:cNvSpPr txBox="1">
            <a:spLocks noGrp="1"/>
          </p:cNvSpPr>
          <p:nvPr>
            <p:ph type="subTitle" idx="1"/>
          </p:nvPr>
        </p:nvSpPr>
        <p:spPr>
          <a:xfrm>
            <a:off x="741284" y="1998307"/>
            <a:ext cx="16782335" cy="595035"/>
          </a:xfrm>
          <a:prstGeom prst="rect">
            <a:avLst/>
          </a:prstGeom>
          <a:noFill/>
          <a:ln>
            <a:noFill/>
          </a:ln>
        </p:spPr>
        <p:txBody>
          <a:bodyPr spcFirstLastPara="1" wrap="square" lIns="0" tIns="0" rIns="0" bIns="0" anchor="t" anchorCtr="0">
            <a:spAutoFit/>
          </a:bodyPr>
          <a:lstStyle>
            <a:lvl1pPr lvl="0" algn="l">
              <a:lnSpc>
                <a:spcPct val="100000"/>
              </a:lnSpc>
              <a:spcBef>
                <a:spcPts val="1350"/>
              </a:spcBef>
              <a:spcAft>
                <a:spcPts val="0"/>
              </a:spcAft>
              <a:buClr>
                <a:schemeClr val="accent1"/>
              </a:buClr>
              <a:buSzPts val="1800"/>
              <a:buFont typeface="Arial"/>
              <a:buNone/>
              <a:defRPr sz="2700">
                <a:solidFill>
                  <a:schemeClr val="dk1"/>
                </a:solidFill>
                <a:latin typeface="Poppins ExtraBold"/>
                <a:ea typeface="Poppins ExtraBold"/>
                <a:cs typeface="Poppins ExtraBold"/>
                <a:sym typeface="Poppins ExtraBold"/>
              </a:defRPr>
            </a:lvl1pPr>
            <a:lvl2pPr lvl="1" algn="ctr">
              <a:lnSpc>
                <a:spcPct val="102000"/>
              </a:lnSpc>
              <a:spcBef>
                <a:spcPts val="0"/>
              </a:spcBef>
              <a:spcAft>
                <a:spcPts val="0"/>
              </a:spcAft>
              <a:buSzPts val="2000"/>
              <a:buNone/>
              <a:defRPr sz="3000"/>
            </a:lvl2pPr>
            <a:lvl3pPr lvl="2" algn="ctr">
              <a:lnSpc>
                <a:spcPct val="102000"/>
              </a:lnSpc>
              <a:spcBef>
                <a:spcPts val="1200"/>
              </a:spcBef>
              <a:spcAft>
                <a:spcPts val="0"/>
              </a:spcAft>
              <a:buSzPts val="1800"/>
              <a:buNone/>
              <a:defRPr sz="2700"/>
            </a:lvl3pPr>
            <a:lvl4pPr lvl="3" algn="ctr">
              <a:lnSpc>
                <a:spcPct val="102000"/>
              </a:lnSpc>
              <a:spcBef>
                <a:spcPts val="1350"/>
              </a:spcBef>
              <a:spcAft>
                <a:spcPts val="0"/>
              </a:spcAft>
              <a:buSzPts val="1600"/>
              <a:buNone/>
              <a:defRPr sz="2400"/>
            </a:lvl4pPr>
            <a:lvl5pPr lvl="4" algn="ctr">
              <a:lnSpc>
                <a:spcPct val="102000"/>
              </a:lnSpc>
              <a:spcBef>
                <a:spcPts val="1350"/>
              </a:spcBef>
              <a:spcAft>
                <a:spcPts val="0"/>
              </a:spcAft>
              <a:buSzPts val="1600"/>
              <a:buNone/>
              <a:defRPr sz="2400"/>
            </a:lvl5pPr>
            <a:lvl6pPr lvl="5" algn="ctr">
              <a:lnSpc>
                <a:spcPct val="102000"/>
              </a:lnSpc>
              <a:spcBef>
                <a:spcPts val="1350"/>
              </a:spcBef>
              <a:spcAft>
                <a:spcPts val="0"/>
              </a:spcAft>
              <a:buClr>
                <a:schemeClr val="dk1"/>
              </a:buClr>
              <a:buSzPts val="1600"/>
              <a:buNone/>
              <a:defRPr sz="2400"/>
            </a:lvl6pPr>
            <a:lvl7pPr lvl="6" algn="ctr">
              <a:lnSpc>
                <a:spcPct val="90000"/>
              </a:lnSpc>
              <a:spcBef>
                <a:spcPts val="13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dirty="0"/>
          </a:p>
        </p:txBody>
      </p:sp>
      <p:sp>
        <p:nvSpPr>
          <p:cNvPr id="28" name="Google Shape;28;p35"/>
          <p:cNvSpPr txBox="1">
            <a:spLocks noGrp="1"/>
          </p:cNvSpPr>
          <p:nvPr>
            <p:ph type="body" idx="2"/>
          </p:nvPr>
        </p:nvSpPr>
        <p:spPr>
          <a:xfrm>
            <a:off x="741284" y="2751045"/>
            <a:ext cx="8214446" cy="6507254"/>
          </a:xfrm>
          <a:prstGeom prst="rect">
            <a:avLst/>
          </a:prstGeom>
          <a:noFill/>
          <a:ln>
            <a:noFill/>
          </a:ln>
        </p:spPr>
        <p:txBody>
          <a:bodyPr spcFirstLastPara="1" wrap="square" lIns="0" tIns="0" rIns="0" bIns="0" anchor="t" anchorCtr="0">
            <a:noAutofit/>
          </a:bodyPr>
          <a:lstStyle>
            <a:lvl1pPr marL="685800" lvl="0" indent="-514350" algn="l">
              <a:lnSpc>
                <a:spcPct val="120000"/>
              </a:lnSpc>
              <a:spcBef>
                <a:spcPts val="0"/>
              </a:spcBef>
              <a:spcAft>
                <a:spcPts val="0"/>
              </a:spcAft>
              <a:buSzPts val="1800"/>
              <a:buChar char="​"/>
              <a:defRPr/>
            </a:lvl1pPr>
            <a:lvl2pPr marL="1371600" lvl="1" indent="-514350" algn="l">
              <a:lnSpc>
                <a:spcPct val="102000"/>
              </a:lnSpc>
              <a:spcBef>
                <a:spcPts val="0"/>
              </a:spcBef>
              <a:spcAft>
                <a:spcPts val="0"/>
              </a:spcAft>
              <a:buSzPts val="1800"/>
              <a:buChar char="•"/>
              <a:defRPr/>
            </a:lvl2pPr>
            <a:lvl3pPr marL="2057400" lvl="2" indent="-514350" algn="l">
              <a:lnSpc>
                <a:spcPct val="102000"/>
              </a:lnSpc>
              <a:spcBef>
                <a:spcPts val="1200"/>
              </a:spcBef>
              <a:spcAft>
                <a:spcPts val="0"/>
              </a:spcAft>
              <a:buSzPts val="1800"/>
              <a:buChar char="•"/>
              <a:defRPr/>
            </a:lvl3pPr>
            <a:lvl4pPr marL="2743200" lvl="3" indent="-514350" algn="l">
              <a:lnSpc>
                <a:spcPct val="102000"/>
              </a:lnSpc>
              <a:spcBef>
                <a:spcPts val="1350"/>
              </a:spcBef>
              <a:spcAft>
                <a:spcPts val="0"/>
              </a:spcAft>
              <a:buSzPts val="1800"/>
              <a:buChar char="•"/>
              <a:defRPr/>
            </a:lvl4pPr>
            <a:lvl5pPr marL="3429000" lvl="4" indent="-514350" algn="l">
              <a:lnSpc>
                <a:spcPct val="102000"/>
              </a:lnSpc>
              <a:spcBef>
                <a:spcPts val="1350"/>
              </a:spcBef>
              <a:spcAft>
                <a:spcPts val="0"/>
              </a:spcAft>
              <a:buSzPts val="1800"/>
              <a:buChar char="•"/>
              <a:defRPr/>
            </a:lvl5pPr>
            <a:lvl6pPr marL="4114800" lvl="5" indent="-514350" algn="l">
              <a:lnSpc>
                <a:spcPct val="102000"/>
              </a:lnSpc>
              <a:spcBef>
                <a:spcPts val="1350"/>
              </a:spcBef>
              <a:spcAft>
                <a:spcPts val="0"/>
              </a:spcAft>
              <a:buClr>
                <a:schemeClr val="dk1"/>
              </a:buClr>
              <a:buSzPts val="1800"/>
              <a:buChar char="​"/>
              <a:defRPr/>
            </a:lvl6pPr>
            <a:lvl7pPr marL="4800600" lvl="6" indent="-514350" algn="l">
              <a:lnSpc>
                <a:spcPct val="90000"/>
              </a:lnSpc>
              <a:spcBef>
                <a:spcPts val="13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29" name="Google Shape;29;p35"/>
          <p:cNvSpPr txBox="1">
            <a:spLocks noGrp="1"/>
          </p:cNvSpPr>
          <p:nvPr>
            <p:ph type="body" idx="3"/>
          </p:nvPr>
        </p:nvSpPr>
        <p:spPr>
          <a:xfrm>
            <a:off x="9330605" y="2751045"/>
            <a:ext cx="8214446" cy="6507254"/>
          </a:xfrm>
          <a:prstGeom prst="rect">
            <a:avLst/>
          </a:prstGeom>
          <a:noFill/>
          <a:ln>
            <a:noFill/>
          </a:ln>
        </p:spPr>
        <p:txBody>
          <a:bodyPr spcFirstLastPara="1" wrap="square" lIns="0" tIns="0" rIns="0" bIns="0" anchor="t" anchorCtr="0">
            <a:noAutofit/>
          </a:bodyPr>
          <a:lstStyle>
            <a:lvl1pPr marL="685800" lvl="0" indent="-514350" algn="l">
              <a:lnSpc>
                <a:spcPct val="120000"/>
              </a:lnSpc>
              <a:spcBef>
                <a:spcPts val="0"/>
              </a:spcBef>
              <a:spcAft>
                <a:spcPts val="0"/>
              </a:spcAft>
              <a:buSzPts val="1800"/>
              <a:buChar char="​"/>
              <a:defRPr/>
            </a:lvl1pPr>
            <a:lvl2pPr marL="1371600" lvl="1" indent="-514350" algn="l">
              <a:lnSpc>
                <a:spcPct val="102000"/>
              </a:lnSpc>
              <a:spcBef>
                <a:spcPts val="0"/>
              </a:spcBef>
              <a:spcAft>
                <a:spcPts val="0"/>
              </a:spcAft>
              <a:buSzPts val="1800"/>
              <a:buChar char="•"/>
              <a:defRPr/>
            </a:lvl2pPr>
            <a:lvl3pPr marL="2057400" lvl="2" indent="-514350" algn="l">
              <a:lnSpc>
                <a:spcPct val="102000"/>
              </a:lnSpc>
              <a:spcBef>
                <a:spcPts val="1200"/>
              </a:spcBef>
              <a:spcAft>
                <a:spcPts val="0"/>
              </a:spcAft>
              <a:buSzPts val="1800"/>
              <a:buChar char="•"/>
              <a:defRPr/>
            </a:lvl3pPr>
            <a:lvl4pPr marL="2743200" lvl="3" indent="-514350" algn="l">
              <a:lnSpc>
                <a:spcPct val="102000"/>
              </a:lnSpc>
              <a:spcBef>
                <a:spcPts val="1350"/>
              </a:spcBef>
              <a:spcAft>
                <a:spcPts val="0"/>
              </a:spcAft>
              <a:buSzPts val="1800"/>
              <a:buChar char="•"/>
              <a:defRPr/>
            </a:lvl4pPr>
            <a:lvl5pPr marL="3429000" lvl="4" indent="-514350" algn="l">
              <a:lnSpc>
                <a:spcPct val="102000"/>
              </a:lnSpc>
              <a:spcBef>
                <a:spcPts val="1350"/>
              </a:spcBef>
              <a:spcAft>
                <a:spcPts val="0"/>
              </a:spcAft>
              <a:buSzPts val="1800"/>
              <a:buChar char="•"/>
              <a:defRPr/>
            </a:lvl5pPr>
            <a:lvl6pPr marL="4114800" lvl="5" indent="-514350" algn="l">
              <a:lnSpc>
                <a:spcPct val="102000"/>
              </a:lnSpc>
              <a:spcBef>
                <a:spcPts val="1350"/>
              </a:spcBef>
              <a:spcAft>
                <a:spcPts val="0"/>
              </a:spcAft>
              <a:buClr>
                <a:schemeClr val="dk1"/>
              </a:buClr>
              <a:buSzPts val="1800"/>
              <a:buChar char="​"/>
              <a:defRPr/>
            </a:lvl6pPr>
            <a:lvl7pPr marL="4800600" lvl="6" indent="-514350" algn="l">
              <a:lnSpc>
                <a:spcPct val="90000"/>
              </a:lnSpc>
              <a:spcBef>
                <a:spcPts val="13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30" name="Google Shape;30;p35"/>
          <p:cNvSpPr txBox="1">
            <a:spLocks noGrp="1"/>
          </p:cNvSpPr>
          <p:nvPr>
            <p:ph type="ftr" idx="11"/>
          </p:nvPr>
        </p:nvSpPr>
        <p:spPr>
          <a:xfrm>
            <a:off x="742949" y="9426921"/>
            <a:ext cx="14838839" cy="177261"/>
          </a:xfrm>
          <a:prstGeom prst="rect">
            <a:avLst/>
          </a:prstGeom>
          <a:noFill/>
          <a:ln>
            <a:noFill/>
          </a:ln>
        </p:spPr>
        <p:txBody>
          <a:bodyPr spcFirstLastPara="1" wrap="square" lIns="0" tIns="0" rIns="0" bIns="0" anchor="b" anchorCtr="0">
            <a:spAutoFit/>
          </a:bodyPr>
          <a:lstStyle>
            <a:lvl1pPr marR="0" lvl="0" algn="l" rtl="0">
              <a:lnSpc>
                <a:spcPct val="96000"/>
              </a:lnSpc>
              <a:spcBef>
                <a:spcPts val="0"/>
              </a:spcBef>
              <a:spcAft>
                <a:spcPts val="0"/>
              </a:spcAft>
              <a:buClr>
                <a:srgbClr val="3253DC"/>
              </a:buClr>
              <a:buSzPts val="800"/>
              <a:buFont typeface="Arial"/>
              <a:buNone/>
              <a:defRPr sz="1200">
                <a:solidFill>
                  <a:schemeClr val="dk2"/>
                </a:solidFill>
                <a:latin typeface="Poppins" pitchFamily="2" charset="77"/>
                <a:ea typeface="Poppins" pitchFamily="2" charset="77"/>
                <a:cs typeface="Poppins" pitchFamily="2" charset="77"/>
                <a:sym typeface="Arial"/>
              </a:defRPr>
            </a:lvl1pPr>
            <a:lvl2pPr marR="0" lvl="1" algn="l" rtl="0">
              <a:spcBef>
                <a:spcPts val="338"/>
              </a:spcBef>
              <a:spcAft>
                <a:spcPts val="0"/>
              </a:spcAft>
              <a:buSzPts val="1400"/>
              <a:buNone/>
              <a:defRPr sz="27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7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7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7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7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7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7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700" b="0" i="0" u="none" strike="noStrike" cap="none">
                <a:solidFill>
                  <a:schemeClr val="dk1"/>
                </a:solidFill>
                <a:latin typeface="Arial"/>
                <a:ea typeface="Arial"/>
                <a:cs typeface="Arial"/>
                <a:sym typeface="Arial"/>
              </a:defRPr>
            </a:lvl9pPr>
          </a:lstStyle>
          <a:p>
            <a:endParaRPr lang="en-US"/>
          </a:p>
        </p:txBody>
      </p:sp>
    </p:spTree>
    <p:extLst>
      <p:ext uri="{BB962C8B-B14F-4D97-AF65-F5344CB8AC3E}">
        <p14:creationId xmlns:p14="http://schemas.microsoft.com/office/powerpoint/2010/main" val="27905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9005F-F903-449B-9CDF-CBD04E11B71D}"/>
              </a:ext>
            </a:extLst>
          </p:cNvPr>
          <p:cNvSpPr>
            <a:spLocks noGrp="1"/>
          </p:cNvSpPr>
          <p:nvPr>
            <p:ph type="title" hasCustomPrompt="1"/>
          </p:nvPr>
        </p:nvSpPr>
        <p:spPr>
          <a:xfrm>
            <a:off x="381000" y="190500"/>
            <a:ext cx="17526000" cy="1224694"/>
          </a:xfrm>
        </p:spPr>
        <p:txBody>
          <a:bodyPr vert="horz" lIns="91440" tIns="91440" rIns="91440" bIns="45720" rtlCol="0" anchor="ctr">
            <a:noAutofit/>
          </a:bodyPr>
          <a:lstStyle>
            <a:lvl1pPr>
              <a:defRPr lang="en-US" sz="4400" dirty="0"/>
            </a:lvl1pPr>
          </a:lstStyle>
          <a:p>
            <a:pPr lvl="0"/>
            <a:r>
              <a:rPr lang="en-US" dirty="0"/>
              <a:t>CLICK TO INSERT SLIDE TITLE</a:t>
            </a:r>
          </a:p>
        </p:txBody>
      </p:sp>
      <p:sp>
        <p:nvSpPr>
          <p:cNvPr id="3" name="Slide Number Placeholder 2">
            <a:extLst>
              <a:ext uri="{FF2B5EF4-FFF2-40B4-BE49-F238E27FC236}">
                <a16:creationId xmlns:a16="http://schemas.microsoft.com/office/drawing/2014/main" id="{0CBEC419-F254-4285-ACE0-EC8F13A2CA62}"/>
              </a:ext>
            </a:extLst>
          </p:cNvPr>
          <p:cNvSpPr>
            <a:spLocks noGrp="1"/>
          </p:cNvSpPr>
          <p:nvPr>
            <p:ph type="sldNum" sz="quarter" idx="10"/>
          </p:nvPr>
        </p:nvSpPr>
        <p:spPr/>
        <p:txBody>
          <a:bodyPr/>
          <a:lstStyle/>
          <a:p>
            <a:fld id="{48F63A3B-78C7-47BE-AE5E-E10140E04643}" type="slidenum">
              <a:rPr lang="en-US" smtClean="0"/>
              <a:pPr/>
              <a:t>‹#›</a:t>
            </a:fld>
            <a:endParaRPr lang="en-US" dirty="0"/>
          </a:p>
        </p:txBody>
      </p:sp>
      <p:sp>
        <p:nvSpPr>
          <p:cNvPr id="4" name="TextBox 3">
            <a:extLst>
              <a:ext uri="{FF2B5EF4-FFF2-40B4-BE49-F238E27FC236}">
                <a16:creationId xmlns:a16="http://schemas.microsoft.com/office/drawing/2014/main" id="{6D20129A-347E-0842-A8F5-2B45543BB5F7}"/>
              </a:ext>
            </a:extLst>
          </p:cNvPr>
          <p:cNvSpPr txBox="1"/>
          <p:nvPr userDrawn="1"/>
        </p:nvSpPr>
        <p:spPr>
          <a:xfrm>
            <a:off x="10991461" y="10002416"/>
            <a:ext cx="0" cy="0"/>
          </a:xfrm>
          <a:prstGeom prst="rect">
            <a:avLst/>
          </a:prstGeom>
          <a:noFill/>
        </p:spPr>
        <p:txBody>
          <a:bodyPr wrap="none" lIns="0" tIns="0" rIns="0" bIns="0" rtlCol="0">
            <a:noAutofit/>
          </a:bodyPr>
          <a:lstStyle/>
          <a:p>
            <a:pPr algn="l"/>
            <a:endParaRPr lang="en-US" sz="1800" dirty="0"/>
          </a:p>
        </p:txBody>
      </p:sp>
    </p:spTree>
    <p:extLst>
      <p:ext uri="{BB962C8B-B14F-4D97-AF65-F5344CB8AC3E}">
        <p14:creationId xmlns:p14="http://schemas.microsoft.com/office/powerpoint/2010/main" val="780883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5C54A-439C-434A-95C1-FBF1A0B37EBD}"/>
              </a:ext>
            </a:extLst>
          </p:cNvPr>
          <p:cNvSpPr/>
          <p:nvPr userDrawn="1"/>
        </p:nvSpPr>
        <p:spPr>
          <a:xfrm>
            <a:off x="0" y="0"/>
            <a:ext cx="18288000" cy="1544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81001"/>
            <a:ext cx="17526000" cy="792892"/>
          </a:xfrm>
          <a:prstGeom prst="rect">
            <a:avLst/>
          </a:prstGeom>
        </p:spPr>
        <p:txBody>
          <a:bodyPr vert="horz" lIns="91440" tIns="45720" rIns="91440" bIns="45720" rtlCol="0" anchor="t">
            <a:noAutofit/>
          </a:bodyPr>
          <a:lstStyle/>
          <a:p>
            <a:r>
              <a:rPr lang="en-US" dirty="0"/>
              <a:t>Click to insert slide title</a:t>
            </a:r>
          </a:p>
        </p:txBody>
      </p:sp>
      <p:sp>
        <p:nvSpPr>
          <p:cNvPr id="6" name="Slide Number Placeholder 5"/>
          <p:cNvSpPr>
            <a:spLocks noGrp="1"/>
          </p:cNvSpPr>
          <p:nvPr>
            <p:ph type="sldNum" sz="quarter" idx="4"/>
          </p:nvPr>
        </p:nvSpPr>
        <p:spPr>
          <a:xfrm>
            <a:off x="17030700" y="9703820"/>
            <a:ext cx="868062" cy="547688"/>
          </a:xfrm>
          <a:prstGeom prst="rect">
            <a:avLst/>
          </a:prstGeom>
        </p:spPr>
        <p:txBody>
          <a:bodyPr vert="horz" lIns="91440" tIns="45720" rIns="91440" bIns="45720" rtlCol="0" anchor="ctr"/>
          <a:lstStyle>
            <a:lvl1pPr algn="r">
              <a:defRPr sz="1600">
                <a:solidFill>
                  <a:schemeClr val="bg1">
                    <a:lumMod val="65000"/>
                  </a:schemeClr>
                </a:solidFill>
                <a:latin typeface="+mj-lt"/>
              </a:defRPr>
            </a:lvl1pPr>
          </a:lstStyle>
          <a:p>
            <a:fld id="{48F63A3B-78C7-47BE-AE5E-E10140E04643}" type="slidenum">
              <a:rPr lang="en-US" smtClean="0"/>
              <a:pPr/>
              <a:t>‹#›</a:t>
            </a:fld>
            <a:endParaRPr lang="en-US" dirty="0"/>
          </a:p>
        </p:txBody>
      </p:sp>
      <p:pic>
        <p:nvPicPr>
          <p:cNvPr id="8" name="Picture 7">
            <a:extLst>
              <a:ext uri="{FF2B5EF4-FFF2-40B4-BE49-F238E27FC236}">
                <a16:creationId xmlns:a16="http://schemas.microsoft.com/office/drawing/2014/main" id="{388719A2-E320-4C29-B792-96FFAA8D3A6F}"/>
              </a:ext>
            </a:extLst>
          </p:cNvPr>
          <p:cNvPicPr>
            <a:picLocks noChangeAspect="1"/>
          </p:cNvPicPr>
          <p:nvPr userDrawn="1"/>
        </p:nvPicPr>
        <p:blipFill>
          <a:blip r:embed="rId11" cstate="email">
            <a:extLst>
              <a:ext uri="{28A0092B-C50C-407E-A947-70E740481C1C}">
                <a14:useLocalDpi xmlns:a14="http://schemas.microsoft.com/office/drawing/2010/main" val="0"/>
              </a:ext>
            </a:extLst>
          </a:blip>
          <a:srcRect/>
          <a:stretch/>
        </p:blipFill>
        <p:spPr>
          <a:xfrm>
            <a:off x="389240" y="9786552"/>
            <a:ext cx="1639751" cy="353196"/>
          </a:xfrm>
          <a:prstGeom prst="rect">
            <a:avLst/>
          </a:prstGeom>
        </p:spPr>
      </p:pic>
      <p:sp>
        <p:nvSpPr>
          <p:cNvPr id="10" name="TextBox 9">
            <a:extLst>
              <a:ext uri="{FF2B5EF4-FFF2-40B4-BE49-F238E27FC236}">
                <a16:creationId xmlns:a16="http://schemas.microsoft.com/office/drawing/2014/main" id="{2D7B667A-3E9E-43A7-8214-E40BC8821A62}"/>
              </a:ext>
            </a:extLst>
          </p:cNvPr>
          <p:cNvSpPr txBox="1"/>
          <p:nvPr userDrawn="1"/>
        </p:nvSpPr>
        <p:spPr>
          <a:xfrm>
            <a:off x="4955059" y="9798909"/>
            <a:ext cx="8377881" cy="338554"/>
          </a:xfrm>
          <a:prstGeom prst="rect">
            <a:avLst/>
          </a:prstGeom>
          <a:noFill/>
        </p:spPr>
        <p:txBody>
          <a:bodyPr wrap="square" rtlCol="0">
            <a:spAutoFit/>
          </a:bodyPr>
          <a:lstStyle/>
          <a:p>
            <a:pPr algn="ctr"/>
            <a:r>
              <a:rPr lang="en-US" sz="1600" dirty="0">
                <a:solidFill>
                  <a:schemeClr val="bg1">
                    <a:lumMod val="75000"/>
                  </a:schemeClr>
                </a:solidFill>
                <a:latin typeface="+mn-lt"/>
              </a:rPr>
              <a:t>WEKA</a:t>
            </a:r>
            <a:r>
              <a:rPr lang="en-US" sz="1600" baseline="30000" dirty="0">
                <a:solidFill>
                  <a:schemeClr val="bg1">
                    <a:lumMod val="75000"/>
                  </a:schemeClr>
                </a:solidFill>
                <a:latin typeface="+mn-lt"/>
              </a:rPr>
              <a:t>®</a:t>
            </a:r>
            <a:r>
              <a:rPr lang="en-US" sz="1600" dirty="0">
                <a:solidFill>
                  <a:schemeClr val="bg1">
                    <a:lumMod val="75000"/>
                  </a:schemeClr>
                </a:solidFill>
                <a:latin typeface="+mn-lt"/>
              </a:rPr>
              <a:t> proprietary and confidential  |  2022</a:t>
            </a:r>
          </a:p>
        </p:txBody>
      </p:sp>
    </p:spTree>
    <p:extLst>
      <p:ext uri="{BB962C8B-B14F-4D97-AF65-F5344CB8AC3E}">
        <p14:creationId xmlns:p14="http://schemas.microsoft.com/office/powerpoint/2010/main" val="3459527789"/>
      </p:ext>
    </p:extLst>
  </p:cSld>
  <p:clrMap bg1="lt1" tx1="dk1" bg2="lt2" tx2="dk2" accent1="accent1" accent2="accent2" accent3="accent3" accent4="accent4" accent5="accent5" accent6="accent6" hlink="hlink" folHlink="folHlink"/>
  <p:sldLayoutIdLst>
    <p:sldLayoutId id="2147483665" r:id="rId1"/>
    <p:sldLayoutId id="2147483717" r:id="rId2"/>
    <p:sldLayoutId id="2147483718" r:id="rId3"/>
    <p:sldLayoutId id="2147483765" r:id="rId4"/>
    <p:sldLayoutId id="2147483757" r:id="rId5"/>
    <p:sldLayoutId id="2147483758" r:id="rId6"/>
    <p:sldLayoutId id="2147483761" r:id="rId7"/>
    <p:sldLayoutId id="2147483764" r:id="rId8"/>
    <p:sldLayoutId id="2147483712" r:id="rId9"/>
  </p:sldLayoutIdLst>
  <p:hf hdr="0" ftr="0" dt="0"/>
  <p:txStyles>
    <p:titleStyle>
      <a:lvl1pPr algn="l" defTabSz="13716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457200" indent="-457200" algn="l" defTabSz="1371600" rtl="0" eaLnBrk="1" latinLnBrk="0" hangingPunct="1">
        <a:lnSpc>
          <a:spcPct val="100000"/>
        </a:lnSpc>
        <a:spcBef>
          <a:spcPts val="1500"/>
        </a:spcBef>
        <a:buClr>
          <a:schemeClr val="accent1"/>
        </a:buClr>
        <a:buSzPct val="100000"/>
        <a:buFont typeface="Wingdings" panose="05000000000000000000" pitchFamily="2" charset="2"/>
        <a:buChar char="§"/>
        <a:defRPr lang="en-US" sz="3600" kern="1200" dirty="0">
          <a:solidFill>
            <a:schemeClr val="tx1"/>
          </a:solidFill>
          <a:latin typeface="+mn-lt"/>
          <a:ea typeface="+mn-ea"/>
          <a:cs typeface="+mn-cs"/>
        </a:defRPr>
      </a:lvl1pPr>
      <a:lvl2pPr marL="806450" indent="-349250" algn="l" defTabSz="1371600" rtl="0" eaLnBrk="1" latinLnBrk="0" hangingPunct="1">
        <a:lnSpc>
          <a:spcPct val="100000"/>
        </a:lnSpc>
        <a:spcBef>
          <a:spcPts val="750"/>
        </a:spcBef>
        <a:buClr>
          <a:schemeClr val="accent1"/>
        </a:buClr>
        <a:buFont typeface="Segoe UI Light" panose="020B0502040204020203" pitchFamily="34" charset="0"/>
        <a:buChar char="˗"/>
        <a:defRPr sz="3200" kern="1200">
          <a:solidFill>
            <a:schemeClr val="tx1"/>
          </a:solidFill>
          <a:latin typeface="+mn-lt"/>
          <a:ea typeface="+mn-ea"/>
          <a:cs typeface="+mn-cs"/>
        </a:defRPr>
      </a:lvl2pPr>
      <a:lvl3pPr marL="1720850" indent="-349250" algn="l" defTabSz="1371600" rtl="0" eaLnBrk="1" latinLnBrk="0" hangingPunct="1">
        <a:lnSpc>
          <a:spcPct val="100000"/>
        </a:lnSpc>
        <a:spcBef>
          <a:spcPts val="750"/>
        </a:spcBef>
        <a:buClr>
          <a:schemeClr val="accent1"/>
        </a:buClr>
        <a:buFont typeface="Segoe UI Light" panose="020B0502040204020203" pitchFamily="34" charset="0"/>
        <a:buChar char="˗"/>
        <a:defRPr sz="2800" kern="1200">
          <a:solidFill>
            <a:schemeClr val="tx1"/>
          </a:solidFill>
          <a:latin typeface="+mn-lt"/>
          <a:ea typeface="+mn-ea"/>
          <a:cs typeface="+mn-cs"/>
        </a:defRPr>
      </a:lvl3pPr>
      <a:lvl4pPr marL="2400300" indent="-342900" algn="l" defTabSz="1371600" rtl="0" eaLnBrk="1" latinLnBrk="0" hangingPunct="1">
        <a:lnSpc>
          <a:spcPct val="100000"/>
        </a:lnSpc>
        <a:spcBef>
          <a:spcPts val="750"/>
        </a:spcBef>
        <a:buClr>
          <a:schemeClr val="accent1"/>
        </a:buClr>
        <a:buFont typeface="Segoe UI Light" panose="020B0502040204020203"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2" pos="240" userDrawn="1">
          <p15:clr>
            <a:srgbClr val="F26B43"/>
          </p15:clr>
        </p15:guide>
        <p15:guide id="3" orient="horz" pos="6072" userDrawn="1">
          <p15:clr>
            <a:srgbClr val="F26B43"/>
          </p15:clr>
        </p15:guide>
        <p15:guide id="4" pos="11280" userDrawn="1">
          <p15:clr>
            <a:srgbClr val="F26B43"/>
          </p15:clr>
        </p15:guide>
        <p15:guide id="5" orient="horz" pos="744" userDrawn="1">
          <p15:clr>
            <a:srgbClr val="F26B43"/>
          </p15:clr>
        </p15:guide>
        <p15:guide id="6" orient="horz" pos="5952" userDrawn="1">
          <p15:clr>
            <a:srgbClr val="F26B43"/>
          </p15:clr>
        </p15:guide>
        <p15:guide id="7" orient="horz" pos="3456" userDrawn="1">
          <p15:clr>
            <a:srgbClr val="A4A3A4"/>
          </p15:clr>
        </p15:guide>
        <p15:guide id="8" pos="5760" userDrawn="1">
          <p15:clr>
            <a:srgbClr val="A4A3A4"/>
          </p15:clr>
        </p15:guide>
        <p15:guide id="9" orient="horz" pos="105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jpe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jpe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image" Target="../media/image49.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mailto:derek@weka.i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F33A0A-75AE-764E-92E7-D39D115E57BD}"/>
              </a:ext>
            </a:extLst>
          </p:cNvPr>
          <p:cNvSpPr>
            <a:spLocks noGrp="1"/>
          </p:cNvSpPr>
          <p:nvPr>
            <p:ph type="ctrTitle"/>
          </p:nvPr>
        </p:nvSpPr>
        <p:spPr>
          <a:xfrm>
            <a:off x="613954" y="4156364"/>
            <a:ext cx="17674046" cy="2744031"/>
          </a:xfrm>
        </p:spPr>
        <p:txBody>
          <a:bodyPr/>
          <a:lstStyle/>
          <a:p>
            <a:r>
              <a:rPr lang="en-US" dirty="0">
                <a:latin typeface="Acumin Pro UltraBlack" panose="020B0604020202020204" pitchFamily="34" charset="77"/>
              </a:rPr>
              <a:t>WEKA – </a:t>
            </a:r>
            <a:r>
              <a:rPr lang="en-US" sz="7200" dirty="0">
                <a:latin typeface="Acumin Pro UltraBlack" panose="020B0604020202020204" pitchFamily="34" charset="77"/>
              </a:rPr>
              <a:t>Efficient Use of Modern Hardware</a:t>
            </a:r>
            <a:endParaRPr lang="en-US" dirty="0">
              <a:latin typeface="Acumin Pro UltraBlack" panose="020B0604020202020204" pitchFamily="34" charset="77"/>
            </a:endParaRPr>
          </a:p>
        </p:txBody>
      </p:sp>
      <p:sp>
        <p:nvSpPr>
          <p:cNvPr id="6" name="Text Placeholder 5">
            <a:extLst>
              <a:ext uri="{FF2B5EF4-FFF2-40B4-BE49-F238E27FC236}">
                <a16:creationId xmlns:a16="http://schemas.microsoft.com/office/drawing/2014/main" id="{F5A9A1DC-7C03-C847-AF81-049FFBFD743A}"/>
              </a:ext>
            </a:extLst>
          </p:cNvPr>
          <p:cNvSpPr>
            <a:spLocks noGrp="1"/>
          </p:cNvSpPr>
          <p:nvPr>
            <p:ph type="body" sz="quarter" idx="10"/>
          </p:nvPr>
        </p:nvSpPr>
        <p:spPr>
          <a:xfrm>
            <a:off x="742950" y="8190411"/>
            <a:ext cx="16802100" cy="549957"/>
          </a:xfrm>
        </p:spPr>
        <p:txBody>
          <a:bodyPr/>
          <a:lstStyle/>
          <a:p>
            <a:pPr>
              <a:buNone/>
            </a:pPr>
            <a:r>
              <a:rPr lang="en-US" i="1" dirty="0">
                <a:latin typeface="Acumin Pro Semibold" panose="020B0604020202020204" pitchFamily="34" charset="77"/>
              </a:rPr>
              <a:t>Chris Weeden (Senior Systems Engineer)</a:t>
            </a:r>
          </a:p>
          <a:p>
            <a:pPr>
              <a:buNone/>
            </a:pPr>
            <a:r>
              <a:rPr lang="en-US" sz="2400" i="1" dirty="0">
                <a:latin typeface="Acumin Pro Semibold" panose="020B0604020202020204" pitchFamily="34" charset="77"/>
              </a:rPr>
              <a:t>December 2023</a:t>
            </a:r>
          </a:p>
        </p:txBody>
      </p:sp>
      <p:pic>
        <p:nvPicPr>
          <p:cNvPr id="3074" name="Picture 2">
            <a:extLst>
              <a:ext uri="{FF2B5EF4-FFF2-40B4-BE49-F238E27FC236}">
                <a16:creationId xmlns:a16="http://schemas.microsoft.com/office/drawing/2014/main" id="{C124716C-B1CA-045A-6A33-597E59649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20987" y="1523537"/>
            <a:ext cx="2458944" cy="179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1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4326-04B2-7721-DCE8-17BA0CC294CC}"/>
              </a:ext>
            </a:extLst>
          </p:cNvPr>
          <p:cNvSpPr>
            <a:spLocks noGrp="1"/>
          </p:cNvSpPr>
          <p:nvPr>
            <p:ph type="title"/>
          </p:nvPr>
        </p:nvSpPr>
        <p:spPr/>
        <p:txBody>
          <a:bodyPr/>
          <a:lstStyle/>
          <a:p>
            <a:r>
              <a:rPr lang="en-US" dirty="0"/>
              <a:t>Performance…</a:t>
            </a:r>
            <a:endParaRPr lang="en-GB" dirty="0"/>
          </a:p>
        </p:txBody>
      </p:sp>
      <p:sp>
        <p:nvSpPr>
          <p:cNvPr id="3" name="Slide Number Placeholder 2">
            <a:extLst>
              <a:ext uri="{FF2B5EF4-FFF2-40B4-BE49-F238E27FC236}">
                <a16:creationId xmlns:a16="http://schemas.microsoft.com/office/drawing/2014/main" id="{19934E36-F007-B245-90C9-80475C2743D4}"/>
              </a:ext>
            </a:extLst>
          </p:cNvPr>
          <p:cNvSpPr>
            <a:spLocks noGrp="1"/>
          </p:cNvSpPr>
          <p:nvPr>
            <p:ph type="sldNum" sz="quarter" idx="10"/>
          </p:nvPr>
        </p:nvSpPr>
        <p:spPr/>
        <p:txBody>
          <a:bodyPr/>
          <a:lstStyle/>
          <a:p>
            <a:fld id="{48F63A3B-78C7-47BE-AE5E-E10140E04643}" type="slidenum">
              <a:rPr lang="en-US" smtClean="0"/>
              <a:pPr/>
              <a:t>10</a:t>
            </a:fld>
            <a:endParaRPr lang="en-US" dirty="0"/>
          </a:p>
        </p:txBody>
      </p:sp>
      <p:pic>
        <p:nvPicPr>
          <p:cNvPr id="8" name="Picture 7">
            <a:extLst>
              <a:ext uri="{FF2B5EF4-FFF2-40B4-BE49-F238E27FC236}">
                <a16:creationId xmlns:a16="http://schemas.microsoft.com/office/drawing/2014/main" id="{2867FD26-8E72-6A5C-ADAE-AE99E8D210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52003" y="2286472"/>
            <a:ext cx="9618815" cy="5574889"/>
          </a:xfrm>
          <a:prstGeom prst="rect">
            <a:avLst/>
          </a:prstGeom>
        </p:spPr>
      </p:pic>
      <p:pic>
        <p:nvPicPr>
          <p:cNvPr id="10" name="Picture 9">
            <a:extLst>
              <a:ext uri="{FF2B5EF4-FFF2-40B4-BE49-F238E27FC236}">
                <a16:creationId xmlns:a16="http://schemas.microsoft.com/office/drawing/2014/main" id="{6E960199-1A36-B110-FD4C-1B5939A97E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860" y="3558409"/>
            <a:ext cx="310868" cy="2377571"/>
          </a:xfrm>
          <a:prstGeom prst="rect">
            <a:avLst/>
          </a:prstGeom>
        </p:spPr>
      </p:pic>
      <p:pic>
        <p:nvPicPr>
          <p:cNvPr id="12" name="Picture 11">
            <a:extLst>
              <a:ext uri="{FF2B5EF4-FFF2-40B4-BE49-F238E27FC236}">
                <a16:creationId xmlns:a16="http://schemas.microsoft.com/office/drawing/2014/main" id="{9EF0FA52-EA17-8EFF-FBBE-8621D8C47B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9383" y="3561216"/>
            <a:ext cx="99272" cy="69490"/>
          </a:xfrm>
          <a:prstGeom prst="rect">
            <a:avLst/>
          </a:prstGeom>
        </p:spPr>
      </p:pic>
      <p:sp>
        <p:nvSpPr>
          <p:cNvPr id="13" name="TextBox 12">
            <a:extLst>
              <a:ext uri="{FF2B5EF4-FFF2-40B4-BE49-F238E27FC236}">
                <a16:creationId xmlns:a16="http://schemas.microsoft.com/office/drawing/2014/main" id="{C9C70018-C771-A09B-D9A8-D9A744D3B6C4}"/>
              </a:ext>
            </a:extLst>
          </p:cNvPr>
          <p:cNvSpPr txBox="1"/>
          <p:nvPr/>
        </p:nvSpPr>
        <p:spPr>
          <a:xfrm>
            <a:off x="477796" y="2356055"/>
            <a:ext cx="7359446" cy="5574889"/>
          </a:xfrm>
          <a:prstGeom prst="rect">
            <a:avLst/>
          </a:prstGeom>
          <a:noFill/>
        </p:spPr>
        <p:txBody>
          <a:bodyPr wrap="square" lIns="0" tIns="0" rIns="0" bIns="0" rtlCol="0">
            <a:noAutofit/>
          </a:bodyPr>
          <a:lstStyle/>
          <a:p>
            <a:pPr algn="l"/>
            <a:r>
              <a:rPr lang="en-US" sz="3200" b="0" i="0" u="none" strike="noStrike" baseline="0" dirty="0" err="1">
                <a:latin typeface="Calibri" panose="020F0502020204030204" pitchFamily="34" charset="0"/>
              </a:rPr>
              <a:t>WekaFS</a:t>
            </a:r>
            <a:r>
              <a:rPr lang="en-US" sz="3200" b="0" i="0" u="none" strike="noStrike" baseline="0" dirty="0">
                <a:latin typeface="Calibri" panose="020F0502020204030204" pitchFamily="34" charset="0"/>
              </a:rPr>
              <a:t> achieved 162 GiB/s and 43.5M IOPs to a single DGX-A100</a:t>
            </a:r>
          </a:p>
          <a:p>
            <a:pPr marL="571500" indent="-571500" algn="l">
              <a:lnSpc>
                <a:spcPct val="150000"/>
              </a:lnSpc>
              <a:buFont typeface="Arial" panose="020B0604020202020204" pitchFamily="34" charset="0"/>
              <a:buChar char="•"/>
            </a:pPr>
            <a:r>
              <a:rPr lang="en-US" sz="3200" b="0" i="0" u="none" strike="noStrike" baseline="0" dirty="0">
                <a:latin typeface="Calibri" panose="020F0502020204030204" pitchFamily="34" charset="0"/>
              </a:rPr>
              <a:t>8x  200Gbit HDR links.</a:t>
            </a:r>
            <a:endParaRPr lang="en-GB" sz="3200" b="0" i="0" u="none" strike="noStrike" baseline="0" dirty="0">
              <a:latin typeface="Calibri" panose="020F0502020204030204" pitchFamily="34" charset="0"/>
            </a:endParaRPr>
          </a:p>
          <a:p>
            <a:pPr marL="571500" indent="-571500" algn="l">
              <a:lnSpc>
                <a:spcPct val="150000"/>
              </a:lnSpc>
              <a:buFont typeface="Arial" panose="020B0604020202020204" pitchFamily="34" charset="0"/>
              <a:buChar char="•"/>
            </a:pPr>
            <a:r>
              <a:rPr lang="en-US" sz="3200" b="0" i="0" u="none" strike="noStrike" baseline="0" dirty="0">
                <a:latin typeface="Calibri" panose="020F0502020204030204" pitchFamily="34" charset="0"/>
              </a:rPr>
              <a:t>High throughput on direct path leaves the CPU relatively idle</a:t>
            </a:r>
          </a:p>
          <a:p>
            <a:pPr marL="571500" indent="-571500" algn="l">
              <a:lnSpc>
                <a:spcPct val="150000"/>
              </a:lnSpc>
              <a:buFont typeface="Arial" panose="020B0604020202020204" pitchFamily="34" charset="0"/>
              <a:buChar char="•"/>
            </a:pPr>
            <a:r>
              <a:rPr lang="en-US" sz="3200" b="0" i="0" u="none" strike="noStrike" baseline="0" dirty="0">
                <a:latin typeface="Calibri" panose="020F0502020204030204" pitchFamily="34" charset="0"/>
              </a:rPr>
              <a:t>2.4ms latency with GDS on reads </a:t>
            </a:r>
            <a:r>
              <a:rPr lang="en-GB" sz="3200" b="0" i="0" u="none" strike="noStrike" baseline="0" dirty="0">
                <a:latin typeface="Calibri" panose="020F0502020204030204" pitchFamily="34" charset="0"/>
              </a:rPr>
              <a:t>vs. 4.8ms without GDS</a:t>
            </a:r>
          </a:p>
          <a:p>
            <a:pPr marL="571500" indent="-571500" algn="l">
              <a:lnSpc>
                <a:spcPct val="150000"/>
              </a:lnSpc>
              <a:buFont typeface="Arial" panose="020B0604020202020204" pitchFamily="34" charset="0"/>
              <a:buChar char="•"/>
            </a:pPr>
            <a:r>
              <a:rPr lang="en-US" sz="3200" b="0" i="0" u="none" strike="noStrike" baseline="0" dirty="0">
                <a:latin typeface="Calibri" panose="020F0502020204030204" pitchFamily="34" charset="0"/>
              </a:rPr>
              <a:t>Ratio is similar for writes but longer</a:t>
            </a:r>
            <a:endParaRPr lang="en-GB" sz="3200" dirty="0"/>
          </a:p>
        </p:txBody>
      </p:sp>
    </p:spTree>
    <p:extLst>
      <p:ext uri="{BB962C8B-B14F-4D97-AF65-F5344CB8AC3E}">
        <p14:creationId xmlns:p14="http://schemas.microsoft.com/office/powerpoint/2010/main" val="212276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4326-04B2-7721-DCE8-17BA0CC294CC}"/>
              </a:ext>
            </a:extLst>
          </p:cNvPr>
          <p:cNvSpPr>
            <a:spLocks noGrp="1"/>
          </p:cNvSpPr>
          <p:nvPr>
            <p:ph type="title"/>
          </p:nvPr>
        </p:nvSpPr>
        <p:spPr/>
        <p:txBody>
          <a:bodyPr/>
          <a:lstStyle/>
          <a:p>
            <a:r>
              <a:rPr lang="en-US" dirty="0"/>
              <a:t>Performance…</a:t>
            </a:r>
            <a:endParaRPr lang="en-GB" dirty="0"/>
          </a:p>
        </p:txBody>
      </p:sp>
      <p:sp>
        <p:nvSpPr>
          <p:cNvPr id="3" name="Slide Number Placeholder 2">
            <a:extLst>
              <a:ext uri="{FF2B5EF4-FFF2-40B4-BE49-F238E27FC236}">
                <a16:creationId xmlns:a16="http://schemas.microsoft.com/office/drawing/2014/main" id="{19934E36-F007-B245-90C9-80475C2743D4}"/>
              </a:ext>
            </a:extLst>
          </p:cNvPr>
          <p:cNvSpPr>
            <a:spLocks noGrp="1"/>
          </p:cNvSpPr>
          <p:nvPr>
            <p:ph type="sldNum" sz="quarter" idx="10"/>
          </p:nvPr>
        </p:nvSpPr>
        <p:spPr/>
        <p:txBody>
          <a:bodyPr/>
          <a:lstStyle/>
          <a:p>
            <a:fld id="{48F63A3B-78C7-47BE-AE5E-E10140E04643}" type="slidenum">
              <a:rPr lang="en-US" smtClean="0"/>
              <a:pPr/>
              <a:t>11</a:t>
            </a:fld>
            <a:endParaRPr lang="en-US" dirty="0"/>
          </a:p>
        </p:txBody>
      </p:sp>
      <p:sp>
        <p:nvSpPr>
          <p:cNvPr id="4" name="TextBox 3">
            <a:extLst>
              <a:ext uri="{FF2B5EF4-FFF2-40B4-BE49-F238E27FC236}">
                <a16:creationId xmlns:a16="http://schemas.microsoft.com/office/drawing/2014/main" id="{07E6E8AE-39AE-3ED4-A5C2-B4848179C8E4}"/>
              </a:ext>
            </a:extLst>
          </p:cNvPr>
          <p:cNvSpPr txBox="1"/>
          <p:nvPr/>
        </p:nvSpPr>
        <p:spPr>
          <a:xfrm>
            <a:off x="1755057" y="2186131"/>
            <a:ext cx="12904840" cy="5914738"/>
          </a:xfrm>
          <a:prstGeom prst="rect">
            <a:avLst/>
          </a:prstGeom>
          <a:noFill/>
        </p:spPr>
        <p:txBody>
          <a:bodyPr wrap="square" lIns="0" tIns="0" rIns="0" bIns="0" rtlCol="0">
            <a:noAutofit/>
          </a:bodyPr>
          <a:lstStyle/>
          <a:p>
            <a:pPr algn="l"/>
            <a:r>
              <a:rPr lang="en-US" sz="3600" b="0" i="0" dirty="0">
                <a:solidFill>
                  <a:srgbClr val="1D1C1D"/>
                </a:solidFill>
                <a:effectLst/>
              </a:rPr>
              <a:t>1x 400 GbE CX7 client performance to a single mount point:</a:t>
            </a:r>
            <a:br>
              <a:rPr lang="en-US" sz="3600" b="0" i="0" dirty="0">
                <a:solidFill>
                  <a:srgbClr val="1D1C1D"/>
                </a:solidFill>
                <a:effectLst/>
              </a:rPr>
            </a:br>
            <a:endParaRPr lang="en-US" sz="3600" b="0" i="0" dirty="0">
              <a:solidFill>
                <a:srgbClr val="1D1C1D"/>
              </a:solidFill>
              <a:effectLst/>
            </a:endParaRPr>
          </a:p>
          <a:p>
            <a:pPr algn="l">
              <a:buFont typeface="Arial" panose="020B0604020202020204" pitchFamily="34" charset="0"/>
              <a:buChar char="•"/>
            </a:pPr>
            <a:r>
              <a:rPr lang="en-US" sz="3600" b="0" i="0" dirty="0">
                <a:solidFill>
                  <a:srgbClr val="1D1C1D"/>
                </a:solidFill>
                <a:effectLst/>
              </a:rPr>
              <a:t>Read throughput: 45.8 GB/s a.k.a. 366 Gbps</a:t>
            </a:r>
          </a:p>
          <a:p>
            <a:pPr algn="l">
              <a:buFont typeface="Arial" panose="020B0604020202020204" pitchFamily="34" charset="0"/>
              <a:buChar char="•"/>
            </a:pPr>
            <a:r>
              <a:rPr lang="en-US" sz="3600" b="0" i="0" dirty="0">
                <a:solidFill>
                  <a:srgbClr val="1D1C1D"/>
                </a:solidFill>
                <a:effectLst/>
              </a:rPr>
              <a:t>Write throughput: 42.8 GB/s a.k.a. 342 Gbps</a:t>
            </a:r>
          </a:p>
          <a:p>
            <a:pPr algn="l">
              <a:buFont typeface="Arial" panose="020B0604020202020204" pitchFamily="34" charset="0"/>
              <a:buChar char="•"/>
            </a:pPr>
            <a:r>
              <a:rPr lang="en-US" sz="3600" b="0" i="0" dirty="0">
                <a:solidFill>
                  <a:srgbClr val="1D1C1D"/>
                </a:solidFill>
                <a:effectLst/>
              </a:rPr>
              <a:t>Read IOPS: 2,477,170</a:t>
            </a:r>
          </a:p>
          <a:p>
            <a:pPr algn="l">
              <a:buFont typeface="Arial" panose="020B0604020202020204" pitchFamily="34" charset="0"/>
              <a:buChar char="•"/>
            </a:pPr>
            <a:r>
              <a:rPr lang="en-US" sz="3600" b="0" i="0" dirty="0">
                <a:solidFill>
                  <a:srgbClr val="1D1C1D"/>
                </a:solidFill>
                <a:effectLst/>
              </a:rPr>
              <a:t>Write IOPS: 2,025,559</a:t>
            </a:r>
          </a:p>
          <a:p>
            <a:pPr algn="l"/>
            <a:endParaRPr lang="en-US" sz="2400" b="0" i="0" dirty="0">
              <a:solidFill>
                <a:srgbClr val="1D1C1D"/>
              </a:solidFill>
              <a:effectLst/>
            </a:endParaRPr>
          </a:p>
          <a:p>
            <a:pPr algn="l"/>
            <a:endParaRPr lang="en-US" sz="2400" dirty="0">
              <a:solidFill>
                <a:srgbClr val="1D1C1D"/>
              </a:solidFill>
            </a:endParaRPr>
          </a:p>
          <a:p>
            <a:pPr algn="l"/>
            <a:r>
              <a:rPr lang="en-US" sz="2400" b="0" i="0" dirty="0">
                <a:solidFill>
                  <a:srgbClr val="1D1C1D"/>
                </a:solidFill>
                <a:effectLst/>
              </a:rPr>
              <a:t>AMD EPYC 9354P 32-core 3.25GHz processor.</a:t>
            </a:r>
            <a:br>
              <a:rPr lang="en-US" sz="2400" b="0" i="0" dirty="0">
                <a:solidFill>
                  <a:srgbClr val="1D1C1D"/>
                </a:solidFill>
                <a:effectLst/>
              </a:rPr>
            </a:br>
            <a:endParaRPr lang="en-US" sz="2400" b="0" i="0" dirty="0">
              <a:solidFill>
                <a:srgbClr val="1D1C1D"/>
              </a:solidFill>
              <a:effectLst/>
            </a:endParaRPr>
          </a:p>
          <a:p>
            <a:pPr algn="l"/>
            <a:r>
              <a:rPr lang="en-US" sz="2400" b="0" i="0" dirty="0">
                <a:solidFill>
                  <a:srgbClr val="1D1C1D"/>
                </a:solidFill>
                <a:effectLst/>
              </a:rPr>
              <a:t>Throughput tests were done with </a:t>
            </a:r>
            <a:r>
              <a:rPr lang="en-US" sz="2400" b="0" i="0" dirty="0" err="1">
                <a:solidFill>
                  <a:srgbClr val="1D1C1D"/>
                </a:solidFill>
                <a:effectLst/>
              </a:rPr>
              <a:t>numjobs</a:t>
            </a:r>
            <a:r>
              <a:rPr lang="en-US" sz="2400" b="0" i="0" dirty="0">
                <a:solidFill>
                  <a:srgbClr val="1D1C1D"/>
                </a:solidFill>
                <a:effectLst/>
              </a:rPr>
              <a:t>=32.</a:t>
            </a:r>
            <a:br>
              <a:rPr lang="en-US" sz="2400" b="0" i="0" dirty="0">
                <a:solidFill>
                  <a:srgbClr val="1D1C1D"/>
                </a:solidFill>
                <a:effectLst/>
              </a:rPr>
            </a:br>
            <a:r>
              <a:rPr lang="en-US" sz="2400" b="0" i="0" dirty="0">
                <a:solidFill>
                  <a:srgbClr val="1D1C1D"/>
                </a:solidFill>
                <a:effectLst/>
              </a:rPr>
              <a:t>IOPS tests were done with </a:t>
            </a:r>
            <a:r>
              <a:rPr lang="en-US" sz="2400" b="0" i="0" dirty="0" err="1">
                <a:solidFill>
                  <a:srgbClr val="1D1C1D"/>
                </a:solidFill>
                <a:effectLst/>
              </a:rPr>
              <a:t>numjobs</a:t>
            </a:r>
            <a:r>
              <a:rPr lang="en-US" sz="2400" b="0" i="0" dirty="0">
                <a:solidFill>
                  <a:srgbClr val="1D1C1D"/>
                </a:solidFill>
                <a:effectLst/>
              </a:rPr>
              <a:t>=88.</a:t>
            </a:r>
            <a:br>
              <a:rPr lang="en-US" sz="2400" b="0" i="0" dirty="0">
                <a:solidFill>
                  <a:srgbClr val="1D1C1D"/>
                </a:solidFill>
                <a:effectLst/>
              </a:rPr>
            </a:br>
            <a:r>
              <a:rPr lang="en-US" sz="2400" b="0" i="0" dirty="0" err="1">
                <a:solidFill>
                  <a:srgbClr val="1D1C1D"/>
                </a:solidFill>
                <a:effectLst/>
              </a:rPr>
              <a:t>fio</a:t>
            </a:r>
            <a:r>
              <a:rPr lang="en-US" sz="2400" b="0" i="0" dirty="0">
                <a:solidFill>
                  <a:srgbClr val="1D1C1D"/>
                </a:solidFill>
                <a:effectLst/>
              </a:rPr>
              <a:t> version 3.19 </a:t>
            </a:r>
          </a:p>
          <a:p>
            <a:pPr algn="l"/>
            <a:endParaRPr lang="en-GB" sz="1800" dirty="0"/>
          </a:p>
        </p:txBody>
      </p:sp>
    </p:spTree>
    <p:extLst>
      <p:ext uri="{BB962C8B-B14F-4D97-AF65-F5344CB8AC3E}">
        <p14:creationId xmlns:p14="http://schemas.microsoft.com/office/powerpoint/2010/main" val="162131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a:extLst>
              <a:ext uri="{FF2B5EF4-FFF2-40B4-BE49-F238E27FC236}">
                <a16:creationId xmlns:a16="http://schemas.microsoft.com/office/drawing/2014/main" id="{AD762132-EA99-9347-96D7-D22FFDCAE145}"/>
              </a:ext>
            </a:extLst>
          </p:cNvPr>
          <p:cNvSpPr/>
          <p:nvPr/>
        </p:nvSpPr>
        <p:spPr>
          <a:xfrm>
            <a:off x="13956438" y="4549729"/>
            <a:ext cx="1612112" cy="1612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id="{DA80C323-CB75-9849-8F85-DD7A7FB79C36}"/>
              </a:ext>
            </a:extLst>
          </p:cNvPr>
          <p:cNvSpPr/>
          <p:nvPr/>
        </p:nvSpPr>
        <p:spPr>
          <a:xfrm>
            <a:off x="16293996" y="2286993"/>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95D18308-82EE-ED45-B377-90A249A00062}"/>
              </a:ext>
            </a:extLst>
          </p:cNvPr>
          <p:cNvSpPr/>
          <p:nvPr/>
        </p:nvSpPr>
        <p:spPr>
          <a:xfrm>
            <a:off x="14715196" y="2322462"/>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80998AFD-BAEA-8244-8F95-A49D55C23377}"/>
              </a:ext>
            </a:extLst>
          </p:cNvPr>
          <p:cNvSpPr/>
          <p:nvPr/>
        </p:nvSpPr>
        <p:spPr>
          <a:xfrm>
            <a:off x="13140977" y="2335545"/>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979338C6-BF89-904C-8F15-E4B74EFBCF85}"/>
              </a:ext>
            </a:extLst>
          </p:cNvPr>
          <p:cNvSpPr/>
          <p:nvPr/>
        </p:nvSpPr>
        <p:spPr>
          <a:xfrm>
            <a:off x="11577023" y="2322462"/>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C284997-ACCA-E744-B4E5-063D66B1F21A}"/>
              </a:ext>
            </a:extLst>
          </p:cNvPr>
          <p:cNvSpPr/>
          <p:nvPr/>
        </p:nvSpPr>
        <p:spPr>
          <a:xfrm>
            <a:off x="9974735" y="2286993"/>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563B6052-32FC-7249-8AC6-13FDEB1B0B56}"/>
              </a:ext>
            </a:extLst>
          </p:cNvPr>
          <p:cNvSpPr/>
          <p:nvPr/>
        </p:nvSpPr>
        <p:spPr>
          <a:xfrm>
            <a:off x="8409921" y="2295760"/>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0FFA8C81-6F4F-5442-878A-8424FA952CAA}"/>
              </a:ext>
            </a:extLst>
          </p:cNvPr>
          <p:cNvSpPr/>
          <p:nvPr/>
        </p:nvSpPr>
        <p:spPr>
          <a:xfrm>
            <a:off x="6867400" y="2322462"/>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8AAFE142-1167-A943-A491-B6213A0BC02F}"/>
              </a:ext>
            </a:extLst>
          </p:cNvPr>
          <p:cNvSpPr/>
          <p:nvPr/>
        </p:nvSpPr>
        <p:spPr>
          <a:xfrm>
            <a:off x="5265112" y="2312391"/>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9B2FDD42-D9E4-3C48-B087-C8B35A0DB327}"/>
              </a:ext>
            </a:extLst>
          </p:cNvPr>
          <p:cNvSpPr/>
          <p:nvPr/>
        </p:nvSpPr>
        <p:spPr>
          <a:xfrm>
            <a:off x="2099469" y="2322462"/>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4B4BF9E8-A48A-A443-A2A6-A94C9C30A584}"/>
              </a:ext>
            </a:extLst>
          </p:cNvPr>
          <p:cNvSpPr txBox="1"/>
          <p:nvPr/>
        </p:nvSpPr>
        <p:spPr>
          <a:xfrm>
            <a:off x="11243742" y="11166121"/>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cumin Pro"/>
              <a:ea typeface="+mn-ea"/>
              <a:cs typeface="+mn-cs"/>
            </a:endParaRPr>
          </a:p>
        </p:txBody>
      </p:sp>
      <p:sp>
        <p:nvSpPr>
          <p:cNvPr id="12" name="Rectangle 11">
            <a:extLst>
              <a:ext uri="{FF2B5EF4-FFF2-40B4-BE49-F238E27FC236}">
                <a16:creationId xmlns:a16="http://schemas.microsoft.com/office/drawing/2014/main" id="{B81B0998-D8E2-4A40-9D4C-7C4A031ECA77}"/>
              </a:ext>
            </a:extLst>
          </p:cNvPr>
          <p:cNvSpPr/>
          <p:nvPr/>
        </p:nvSpPr>
        <p:spPr>
          <a:xfrm>
            <a:off x="806987" y="-140851"/>
            <a:ext cx="15584529" cy="1498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defRPr/>
            </a:pPr>
            <a:r>
              <a:rPr lang="en-US" sz="4000" b="1" dirty="0">
                <a:solidFill>
                  <a:srgbClr val="FFFFFF"/>
                </a:solidFill>
                <a:latin typeface="Acumin Pro UltraBlack" panose="020B0604020202020204" pitchFamily="34" charset="77"/>
              </a:rPr>
              <a:t>The WEKA Data Platform: </a:t>
            </a:r>
            <a:r>
              <a:rPr lang="en-US" sz="4000" b="1" dirty="0">
                <a:solidFill>
                  <a:schemeClr val="accent1">
                    <a:lumMod val="40000"/>
                    <a:lumOff val="60000"/>
                  </a:schemeClr>
                </a:solidFill>
                <a:latin typeface="Acumin Pro UltraBlack" panose="020B0604020202020204" pitchFamily="34" charset="77"/>
              </a:rPr>
              <a:t>Platform Independent</a:t>
            </a:r>
          </a:p>
        </p:txBody>
      </p:sp>
      <p:sp>
        <p:nvSpPr>
          <p:cNvPr id="13" name="TextBox 12">
            <a:extLst>
              <a:ext uri="{FF2B5EF4-FFF2-40B4-BE49-F238E27FC236}">
                <a16:creationId xmlns:a16="http://schemas.microsoft.com/office/drawing/2014/main" id="{10B29AAA-451A-C648-A369-6484CA725CE1}"/>
              </a:ext>
            </a:extLst>
          </p:cNvPr>
          <p:cNvSpPr txBox="1"/>
          <p:nvPr/>
        </p:nvSpPr>
        <p:spPr>
          <a:xfrm>
            <a:off x="1675753" y="969928"/>
            <a:ext cx="14331549" cy="461665"/>
          </a:xfrm>
          <a:prstGeom prst="rect">
            <a:avLst/>
          </a:prstGeom>
          <a:noFill/>
        </p:spPr>
        <p:txBody>
          <a:bodyPr wrap="square" rtlCol="0">
            <a:spAutoFit/>
          </a:bodyPr>
          <a:lstStyle/>
          <a:p>
            <a:pPr algn="ctr">
              <a:defRPr/>
            </a:pPr>
            <a:r>
              <a:rPr lang="en-US" sz="2400" b="1" i="1" dirty="0">
                <a:solidFill>
                  <a:srgbClr val="FFFFFF"/>
                </a:solidFill>
                <a:latin typeface="Acumin Pro Semibold" panose="020B0604020202020204" pitchFamily="34" charset="77"/>
                <a:cs typeface="Poppins" pitchFamily="2" charset="77"/>
              </a:rPr>
              <a:t>Built on WekaFS, software-defined parallel file system</a:t>
            </a:r>
            <a:endParaRPr lang="en-US" sz="1800" b="1" i="1" dirty="0">
              <a:solidFill>
                <a:srgbClr val="FFFFFF"/>
              </a:solidFill>
              <a:latin typeface="Acumin Pro Semibold" panose="020B0604020202020204" pitchFamily="34" charset="77"/>
              <a:cs typeface="Poppins" pitchFamily="2" charset="77"/>
            </a:endParaRPr>
          </a:p>
        </p:txBody>
      </p:sp>
      <p:sp>
        <p:nvSpPr>
          <p:cNvPr id="143" name="TextBox 142">
            <a:extLst>
              <a:ext uri="{FF2B5EF4-FFF2-40B4-BE49-F238E27FC236}">
                <a16:creationId xmlns:a16="http://schemas.microsoft.com/office/drawing/2014/main" id="{0C18B24C-CA5B-FA47-AB33-EC8DADD506E1}"/>
              </a:ext>
            </a:extLst>
          </p:cNvPr>
          <p:cNvSpPr txBox="1"/>
          <p:nvPr/>
        </p:nvSpPr>
        <p:spPr>
          <a:xfrm>
            <a:off x="0" y="2743724"/>
            <a:ext cx="2176507" cy="1836214"/>
          </a:xfrm>
          <a:prstGeom prst="rect">
            <a:avLst/>
          </a:prstGeom>
          <a:noFill/>
        </p:spPr>
        <p:txBody>
          <a:bodyPr wrap="square" lIns="0" tIns="0" rIns="0" bIns="0" rtlCol="0">
            <a:noAutofit/>
          </a:bodyPr>
          <a:lstStyle/>
          <a:p>
            <a:pPr algn="ctr"/>
            <a:r>
              <a:rPr lang="en-US" sz="2800" dirty="0">
                <a:solidFill>
                  <a:schemeClr val="bg1"/>
                </a:solidFill>
                <a:latin typeface="Acumin Pro Medium" panose="020B0604020202020204" pitchFamily="34" charset="77"/>
              </a:rPr>
              <a:t>NVMe Platforms</a:t>
            </a:r>
          </a:p>
        </p:txBody>
      </p:sp>
      <p:sp>
        <p:nvSpPr>
          <p:cNvPr id="144" name="TextBox 143">
            <a:extLst>
              <a:ext uri="{FF2B5EF4-FFF2-40B4-BE49-F238E27FC236}">
                <a16:creationId xmlns:a16="http://schemas.microsoft.com/office/drawing/2014/main" id="{F986E980-3135-C547-B52B-5B779CF4A134}"/>
              </a:ext>
            </a:extLst>
          </p:cNvPr>
          <p:cNvSpPr txBox="1"/>
          <p:nvPr/>
        </p:nvSpPr>
        <p:spPr>
          <a:xfrm>
            <a:off x="130532" y="4828591"/>
            <a:ext cx="1891086" cy="1836214"/>
          </a:xfrm>
          <a:prstGeom prst="rect">
            <a:avLst/>
          </a:prstGeom>
          <a:noFill/>
        </p:spPr>
        <p:txBody>
          <a:bodyPr wrap="square" lIns="0" tIns="0" rIns="0" bIns="0" rtlCol="0">
            <a:noAutofit/>
          </a:bodyPr>
          <a:lstStyle/>
          <a:p>
            <a:pPr algn="ctr"/>
            <a:r>
              <a:rPr lang="en-US" sz="2800" dirty="0">
                <a:solidFill>
                  <a:schemeClr val="bg1"/>
                </a:solidFill>
                <a:latin typeface="Acumin Pro Medium" panose="020B0604020202020204" pitchFamily="34" charset="77"/>
              </a:rPr>
              <a:t>Object Storage Platforms</a:t>
            </a:r>
          </a:p>
        </p:txBody>
      </p:sp>
      <p:sp>
        <p:nvSpPr>
          <p:cNvPr id="145" name="Oval 144">
            <a:extLst>
              <a:ext uri="{FF2B5EF4-FFF2-40B4-BE49-F238E27FC236}">
                <a16:creationId xmlns:a16="http://schemas.microsoft.com/office/drawing/2014/main" id="{CD525237-BB44-7A43-8D2E-40C7EB12248A}"/>
              </a:ext>
            </a:extLst>
          </p:cNvPr>
          <p:cNvSpPr/>
          <p:nvPr/>
        </p:nvSpPr>
        <p:spPr>
          <a:xfrm>
            <a:off x="2088186" y="4579938"/>
            <a:ext cx="1612112" cy="1612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6" name="Picture 22" descr="amazon s3 logo | Dash Solutions">
            <a:extLst>
              <a:ext uri="{FF2B5EF4-FFF2-40B4-BE49-F238E27FC236}">
                <a16:creationId xmlns:a16="http://schemas.microsoft.com/office/drawing/2014/main" id="{3E00A549-D0EE-344C-882A-DBA9F778C8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5420" y="5003638"/>
            <a:ext cx="1047058" cy="784283"/>
          </a:xfrm>
          <a:prstGeom prst="rect">
            <a:avLst/>
          </a:prstGeom>
          <a:noFill/>
          <a:extLst>
            <a:ext uri="{909E8E84-426E-40DD-AFC4-6F175D3DCCD1}">
              <a14:hiddenFill xmlns:a14="http://schemas.microsoft.com/office/drawing/2010/main">
                <a:solidFill>
                  <a:srgbClr val="FFFFFF"/>
                </a:solidFill>
              </a14:hiddenFill>
            </a:ext>
          </a:extLst>
        </p:spPr>
      </p:pic>
      <p:sp>
        <p:nvSpPr>
          <p:cNvPr id="147" name="Oval 146">
            <a:extLst>
              <a:ext uri="{FF2B5EF4-FFF2-40B4-BE49-F238E27FC236}">
                <a16:creationId xmlns:a16="http://schemas.microsoft.com/office/drawing/2014/main" id="{7EC9D54B-970F-6C4E-8D88-3F0B737B28C2}"/>
              </a:ext>
            </a:extLst>
          </p:cNvPr>
          <p:cNvSpPr/>
          <p:nvPr/>
        </p:nvSpPr>
        <p:spPr>
          <a:xfrm>
            <a:off x="3766866" y="4579938"/>
            <a:ext cx="1612112" cy="1612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8" name="Picture 24" descr="Cloudian Announces HyperIQ for Intelligent, Unified Management View of  On-premises and Hybrid Cloud Storage Infrastructure - CloudCow">
            <a:extLst>
              <a:ext uri="{FF2B5EF4-FFF2-40B4-BE49-F238E27FC236}">
                <a16:creationId xmlns:a16="http://schemas.microsoft.com/office/drawing/2014/main" id="{C595A7B4-06D4-A74D-8E43-FB4429912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788" y="5115435"/>
            <a:ext cx="1202267" cy="644072"/>
          </a:xfrm>
          <a:prstGeom prst="rect">
            <a:avLst/>
          </a:prstGeom>
          <a:noFill/>
          <a:extLst>
            <a:ext uri="{909E8E84-426E-40DD-AFC4-6F175D3DCCD1}">
              <a14:hiddenFill xmlns:a14="http://schemas.microsoft.com/office/drawing/2010/main">
                <a:solidFill>
                  <a:srgbClr val="FFFFFF"/>
                </a:solidFill>
              </a14:hiddenFill>
            </a:ext>
          </a:extLst>
        </p:spPr>
      </p:pic>
      <p:sp>
        <p:nvSpPr>
          <p:cNvPr id="149" name="Oval 148">
            <a:extLst>
              <a:ext uri="{FF2B5EF4-FFF2-40B4-BE49-F238E27FC236}">
                <a16:creationId xmlns:a16="http://schemas.microsoft.com/office/drawing/2014/main" id="{DAFBE2C5-AE50-C947-A54D-FCCFA5E86C51}"/>
              </a:ext>
            </a:extLst>
          </p:cNvPr>
          <p:cNvSpPr/>
          <p:nvPr/>
        </p:nvSpPr>
        <p:spPr>
          <a:xfrm>
            <a:off x="7158806" y="4579938"/>
            <a:ext cx="1612112" cy="1612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Oval 149">
            <a:extLst>
              <a:ext uri="{FF2B5EF4-FFF2-40B4-BE49-F238E27FC236}">
                <a16:creationId xmlns:a16="http://schemas.microsoft.com/office/drawing/2014/main" id="{6457C4CC-CECE-2A41-995D-95B73E9E7D45}"/>
              </a:ext>
            </a:extLst>
          </p:cNvPr>
          <p:cNvSpPr/>
          <p:nvPr/>
        </p:nvSpPr>
        <p:spPr>
          <a:xfrm>
            <a:off x="8877363" y="4579938"/>
            <a:ext cx="1612112" cy="1612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28" descr="Our Partners - Tiger Technology">
            <a:extLst>
              <a:ext uri="{FF2B5EF4-FFF2-40B4-BE49-F238E27FC236}">
                <a16:creationId xmlns:a16="http://schemas.microsoft.com/office/drawing/2014/main" id="{C3B4D70E-88EE-A143-9EBA-1025A47F28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5739" y="4763717"/>
            <a:ext cx="1338642" cy="1184241"/>
          </a:xfrm>
          <a:prstGeom prst="rect">
            <a:avLst/>
          </a:prstGeom>
          <a:noFill/>
          <a:extLst>
            <a:ext uri="{909E8E84-426E-40DD-AFC4-6F175D3DCCD1}">
              <a14:hiddenFill xmlns:a14="http://schemas.microsoft.com/office/drawing/2010/main">
                <a:solidFill>
                  <a:srgbClr val="FFFFFF"/>
                </a:solidFill>
              </a14:hiddenFill>
            </a:ext>
          </a:extLst>
        </p:spPr>
      </p:pic>
      <p:sp>
        <p:nvSpPr>
          <p:cNvPr id="152" name="Oval 151">
            <a:extLst>
              <a:ext uri="{FF2B5EF4-FFF2-40B4-BE49-F238E27FC236}">
                <a16:creationId xmlns:a16="http://schemas.microsoft.com/office/drawing/2014/main" id="{D0AED6D2-4B07-D045-B68A-19B4998B4CAB}"/>
              </a:ext>
            </a:extLst>
          </p:cNvPr>
          <p:cNvSpPr/>
          <p:nvPr/>
        </p:nvSpPr>
        <p:spPr>
          <a:xfrm>
            <a:off x="5440249" y="4579938"/>
            <a:ext cx="1612112" cy="1612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a:extLst>
              <a:ext uri="{FF2B5EF4-FFF2-40B4-BE49-F238E27FC236}">
                <a16:creationId xmlns:a16="http://schemas.microsoft.com/office/drawing/2014/main" id="{9C854C32-474F-064F-8738-5995D031AB50}"/>
              </a:ext>
            </a:extLst>
          </p:cNvPr>
          <p:cNvSpPr/>
          <p:nvPr/>
        </p:nvSpPr>
        <p:spPr>
          <a:xfrm>
            <a:off x="10561604" y="4579938"/>
            <a:ext cx="1612112" cy="1612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a:extLst>
              <a:ext uri="{FF2B5EF4-FFF2-40B4-BE49-F238E27FC236}">
                <a16:creationId xmlns:a16="http://schemas.microsoft.com/office/drawing/2014/main" id="{40E1C107-7408-FC47-A900-9EB7D08375C1}"/>
              </a:ext>
            </a:extLst>
          </p:cNvPr>
          <p:cNvSpPr/>
          <p:nvPr/>
        </p:nvSpPr>
        <p:spPr>
          <a:xfrm>
            <a:off x="12245845" y="4579938"/>
            <a:ext cx="1612112" cy="1612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5" name="Picture 30" descr="Dell EMC ECS – Panzura">
            <a:extLst>
              <a:ext uri="{FF2B5EF4-FFF2-40B4-BE49-F238E27FC236}">
                <a16:creationId xmlns:a16="http://schemas.microsoft.com/office/drawing/2014/main" id="{2F77450A-21E0-184B-AFF4-3190C4662D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3423" y="4823898"/>
            <a:ext cx="1111173" cy="111117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32" descr="A quick introduction to NetApp's StorageGRID – Judsonian.com">
            <a:extLst>
              <a:ext uri="{FF2B5EF4-FFF2-40B4-BE49-F238E27FC236}">
                <a16:creationId xmlns:a16="http://schemas.microsoft.com/office/drawing/2014/main" id="{DBEA6AFE-2B2C-3741-8EDA-FC180FA2A6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312641" y="5052196"/>
            <a:ext cx="1438858" cy="719429"/>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34" descr="SCALITY - BrightTALK">
            <a:extLst>
              <a:ext uri="{FF2B5EF4-FFF2-40B4-BE49-F238E27FC236}">
                <a16:creationId xmlns:a16="http://schemas.microsoft.com/office/drawing/2014/main" id="{48B5C763-3607-0D4A-8D4E-B0304BCC68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27798" y="4824365"/>
            <a:ext cx="1110705" cy="1110705"/>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0" descr="Micron Accelerated Solutions | Micron Technology, Inc">
            <a:extLst>
              <a:ext uri="{FF2B5EF4-FFF2-40B4-BE49-F238E27FC236}">
                <a16:creationId xmlns:a16="http://schemas.microsoft.com/office/drawing/2014/main" id="{E4153ECE-7FF8-5C4F-A410-67C4A103472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80430" y="5067171"/>
            <a:ext cx="1390201" cy="719429"/>
          </a:xfrm>
          <a:prstGeom prst="rect">
            <a:avLst/>
          </a:prstGeom>
          <a:noFill/>
          <a:extLst>
            <a:ext uri="{909E8E84-426E-40DD-AFC4-6F175D3DCCD1}">
              <a14:hiddenFill xmlns:a14="http://schemas.microsoft.com/office/drawing/2010/main">
                <a:solidFill>
                  <a:srgbClr val="FFFFFF"/>
                </a:solidFill>
              </a14:hiddenFill>
            </a:ext>
          </a:extLst>
        </p:spPr>
      </p:pic>
      <p:sp>
        <p:nvSpPr>
          <p:cNvPr id="159" name="Oval 158">
            <a:extLst>
              <a:ext uri="{FF2B5EF4-FFF2-40B4-BE49-F238E27FC236}">
                <a16:creationId xmlns:a16="http://schemas.microsoft.com/office/drawing/2014/main" id="{FE70EDAF-8532-574C-B5B2-C46FF742EA17}"/>
              </a:ext>
            </a:extLst>
          </p:cNvPr>
          <p:cNvSpPr/>
          <p:nvPr/>
        </p:nvSpPr>
        <p:spPr>
          <a:xfrm>
            <a:off x="3700298" y="2312391"/>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0" name="Picture 2" descr="Cisco Logo and symbol, meaning, history, PNG, brand">
            <a:extLst>
              <a:ext uri="{FF2B5EF4-FFF2-40B4-BE49-F238E27FC236}">
                <a16:creationId xmlns:a16="http://schemas.microsoft.com/office/drawing/2014/main" id="{B06CDD08-E0FF-614B-A0E3-9313494858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52783" y="2794968"/>
            <a:ext cx="1197488" cy="631072"/>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4">
            <a:extLst>
              <a:ext uri="{FF2B5EF4-FFF2-40B4-BE49-F238E27FC236}">
                <a16:creationId xmlns:a16="http://schemas.microsoft.com/office/drawing/2014/main" id="{82BF7188-4363-E744-BB67-DF6A076615D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01028" y="2454982"/>
            <a:ext cx="1316054" cy="1316054"/>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a:extLst>
              <a:ext uri="{FF2B5EF4-FFF2-40B4-BE49-F238E27FC236}">
                <a16:creationId xmlns:a16="http://schemas.microsoft.com/office/drawing/2014/main" id="{FC81BD2B-DDEA-914B-9038-ACD345B22EA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6444" y="2781122"/>
            <a:ext cx="1252036" cy="524290"/>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8" descr="Hitachi Vantara - an iOCO business and technology partner | iOCO">
            <a:extLst>
              <a:ext uri="{FF2B5EF4-FFF2-40B4-BE49-F238E27FC236}">
                <a16:creationId xmlns:a16="http://schemas.microsoft.com/office/drawing/2014/main" id="{0B420131-0D72-1045-B1D6-36F4C7F8D6F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22783" y="2902445"/>
            <a:ext cx="1370566" cy="36192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Lenovo Logo and symbol, meaning, history, PNG, brand">
            <a:extLst>
              <a:ext uri="{FF2B5EF4-FFF2-40B4-BE49-F238E27FC236}">
                <a16:creationId xmlns:a16="http://schemas.microsoft.com/office/drawing/2014/main" id="{5C241C76-7D37-D545-9846-CC59976F56F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14266" y="2747751"/>
            <a:ext cx="1125488" cy="701448"/>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2" descr="Supermicro - Wikipedia">
            <a:extLst>
              <a:ext uri="{FF2B5EF4-FFF2-40B4-BE49-F238E27FC236}">
                <a16:creationId xmlns:a16="http://schemas.microsoft.com/office/drawing/2014/main" id="{09157A4D-0DF6-5B4B-80B4-2BBE6AE2DF5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154172" y="2780738"/>
            <a:ext cx="1223303" cy="645302"/>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14" descr="aws-logo">
            <a:extLst>
              <a:ext uri="{FF2B5EF4-FFF2-40B4-BE49-F238E27FC236}">
                <a16:creationId xmlns:a16="http://schemas.microsoft.com/office/drawing/2014/main" id="{7436E390-C56E-2046-BE94-07D306B5396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602200" y="2520861"/>
            <a:ext cx="1466287" cy="1099715"/>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6" descr="oracle cloud logo | IX Reach">
            <a:extLst>
              <a:ext uri="{FF2B5EF4-FFF2-40B4-BE49-F238E27FC236}">
                <a16:creationId xmlns:a16="http://schemas.microsoft.com/office/drawing/2014/main" id="{3CCEC76A-1AEB-D047-968A-828EFB25326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196582" y="2604578"/>
            <a:ext cx="1406304" cy="740263"/>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18" descr="Google-Cloud-Platform-GCP-Logo - Serviops Solutions Inc.">
            <a:extLst>
              <a:ext uri="{FF2B5EF4-FFF2-40B4-BE49-F238E27FC236}">
                <a16:creationId xmlns:a16="http://schemas.microsoft.com/office/drawing/2014/main" id="{C9A3270E-10E0-DB4F-ABC6-8377F05E2E0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656547" y="2481655"/>
            <a:ext cx="1593838" cy="984751"/>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0" descr="Azure Logo | Estrada Consulting, Inc.">
            <a:extLst>
              <a:ext uri="{FF2B5EF4-FFF2-40B4-BE49-F238E27FC236}">
                <a16:creationId xmlns:a16="http://schemas.microsoft.com/office/drawing/2014/main" id="{B74FDF03-D59C-F64E-9A1A-FECF9612E58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483380" y="2652020"/>
            <a:ext cx="1116410" cy="8198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303255-9274-A340-8106-AD3E16EBB533}"/>
              </a:ext>
            </a:extLst>
          </p:cNvPr>
          <p:cNvSpPr/>
          <p:nvPr/>
        </p:nvSpPr>
        <p:spPr>
          <a:xfrm>
            <a:off x="136345" y="2078852"/>
            <a:ext cx="17771164" cy="4786520"/>
          </a:xfrm>
          <a:prstGeom prst="rect">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D5A9C-C478-8042-AEAE-7E0257F4A0A3}"/>
              </a:ext>
            </a:extLst>
          </p:cNvPr>
          <p:cNvSpPr txBox="1"/>
          <p:nvPr/>
        </p:nvSpPr>
        <p:spPr>
          <a:xfrm>
            <a:off x="16653206" y="4686933"/>
            <a:ext cx="1612112" cy="1059765"/>
          </a:xfrm>
          <a:prstGeom prst="rect">
            <a:avLst/>
          </a:prstGeom>
          <a:solidFill>
            <a:srgbClr val="5F07BF"/>
          </a:solidFill>
        </p:spPr>
        <p:txBody>
          <a:bodyPr wrap="square" lIns="0" tIns="0" rIns="0" bIns="0" rtlCol="0">
            <a:noAutofit/>
          </a:bodyPr>
          <a:lstStyle/>
          <a:p>
            <a:pPr algn="ctr"/>
            <a:r>
              <a:rPr lang="en-US" sz="2000" dirty="0">
                <a:solidFill>
                  <a:schemeClr val="bg1"/>
                </a:solidFill>
                <a:latin typeface="Acumin Pro Medium" panose="020B0604020202020204" pitchFamily="34" charset="77"/>
              </a:rPr>
              <a:t>Single </a:t>
            </a:r>
          </a:p>
          <a:p>
            <a:pPr algn="ctr"/>
            <a:r>
              <a:rPr lang="en-US" sz="2000" dirty="0">
                <a:solidFill>
                  <a:schemeClr val="bg1"/>
                </a:solidFill>
                <a:latin typeface="Acumin Pro Medium" panose="020B0604020202020204" pitchFamily="34" charset="77"/>
              </a:rPr>
              <a:t>Shared Namespace</a:t>
            </a:r>
          </a:p>
        </p:txBody>
      </p:sp>
      <p:sp>
        <p:nvSpPr>
          <p:cNvPr id="43" name="TextBox 42">
            <a:extLst>
              <a:ext uri="{FF2B5EF4-FFF2-40B4-BE49-F238E27FC236}">
                <a16:creationId xmlns:a16="http://schemas.microsoft.com/office/drawing/2014/main" id="{E54C6328-3371-0043-8C34-E61A2B9D8216}"/>
              </a:ext>
            </a:extLst>
          </p:cNvPr>
          <p:cNvSpPr txBox="1"/>
          <p:nvPr/>
        </p:nvSpPr>
        <p:spPr>
          <a:xfrm>
            <a:off x="234569" y="7700827"/>
            <a:ext cx="1891086" cy="1297536"/>
          </a:xfrm>
          <a:prstGeom prst="rect">
            <a:avLst/>
          </a:prstGeom>
          <a:noFill/>
        </p:spPr>
        <p:txBody>
          <a:bodyPr wrap="square" lIns="0" tIns="0" rIns="0" bIns="0" rtlCol="0">
            <a:noAutofit/>
          </a:bodyPr>
          <a:lstStyle/>
          <a:p>
            <a:pPr algn="ctr"/>
            <a:r>
              <a:rPr lang="en-US" sz="2400" dirty="0">
                <a:solidFill>
                  <a:schemeClr val="bg1"/>
                </a:solidFill>
                <a:latin typeface="Acumin Pro Medium" panose="020B0604020202020204" pitchFamily="34" charset="77"/>
              </a:rPr>
              <a:t>WEKA-as-</a:t>
            </a:r>
          </a:p>
          <a:p>
            <a:pPr algn="ctr"/>
            <a:r>
              <a:rPr lang="en-US" sz="2400" dirty="0">
                <a:solidFill>
                  <a:schemeClr val="bg1"/>
                </a:solidFill>
                <a:latin typeface="Acumin Pro Medium" panose="020B0604020202020204" pitchFamily="34" charset="77"/>
              </a:rPr>
              <a:t>a-Service</a:t>
            </a:r>
          </a:p>
        </p:txBody>
      </p:sp>
      <p:pic>
        <p:nvPicPr>
          <p:cNvPr id="54" name="Picture 20" descr="Azure Logo | Estrada Consulting, Inc.">
            <a:extLst>
              <a:ext uri="{FF2B5EF4-FFF2-40B4-BE49-F238E27FC236}">
                <a16:creationId xmlns:a16="http://schemas.microsoft.com/office/drawing/2014/main" id="{5DBB5203-7BEC-2F41-A705-59650070BF6B}"/>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4156990" y="4955703"/>
            <a:ext cx="1116410" cy="819864"/>
          </a:xfrm>
          <a:prstGeom prst="rect">
            <a:avLst/>
          </a:prstGeom>
          <a:noFill/>
          <a:extLst>
            <a:ext uri="{909E8E84-426E-40DD-AFC4-6F175D3DCCD1}">
              <a14:hiddenFill xmlns:a14="http://schemas.microsoft.com/office/drawing/2010/main">
                <a:solidFill>
                  <a:srgbClr val="FFFFFF"/>
                </a:solidFill>
              </a14:hiddenFill>
            </a:ext>
          </a:extLst>
        </p:spPr>
      </p:pic>
      <p:sp>
        <p:nvSpPr>
          <p:cNvPr id="56" name="Oval 55">
            <a:extLst>
              <a:ext uri="{FF2B5EF4-FFF2-40B4-BE49-F238E27FC236}">
                <a16:creationId xmlns:a16="http://schemas.microsoft.com/office/drawing/2014/main" id="{B4EF1F01-312A-B949-B519-FBD3C574D45B}"/>
              </a:ext>
            </a:extLst>
          </p:cNvPr>
          <p:cNvSpPr/>
          <p:nvPr/>
        </p:nvSpPr>
        <p:spPr>
          <a:xfrm>
            <a:off x="2135484" y="7189579"/>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4C79BBE-4297-6147-A49D-15744E99478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15733" y="7859797"/>
            <a:ext cx="1361495" cy="248959"/>
          </a:xfrm>
          <a:prstGeom prst="rect">
            <a:avLst/>
          </a:prstGeom>
        </p:spPr>
      </p:pic>
      <p:sp>
        <p:nvSpPr>
          <p:cNvPr id="53" name="Oval 52">
            <a:extLst>
              <a:ext uri="{FF2B5EF4-FFF2-40B4-BE49-F238E27FC236}">
                <a16:creationId xmlns:a16="http://schemas.microsoft.com/office/drawing/2014/main" id="{8A192CE8-65A9-FB4E-BE09-9F1308C27DEC}"/>
              </a:ext>
            </a:extLst>
          </p:cNvPr>
          <p:cNvSpPr/>
          <p:nvPr/>
        </p:nvSpPr>
        <p:spPr>
          <a:xfrm>
            <a:off x="3792882" y="7212395"/>
            <a:ext cx="1517515" cy="15499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Heavenn - Bytesnet">
            <a:extLst>
              <a:ext uri="{FF2B5EF4-FFF2-40B4-BE49-F238E27FC236}">
                <a16:creationId xmlns:a16="http://schemas.microsoft.com/office/drawing/2014/main" id="{FB4716F4-56C2-E84C-A391-AC7E65672D5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836681" y="7886121"/>
            <a:ext cx="1359913" cy="327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21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7CEE-634F-FA49-90B3-5C0F1ABB128A}"/>
              </a:ext>
            </a:extLst>
          </p:cNvPr>
          <p:cNvSpPr>
            <a:spLocks noGrp="1"/>
          </p:cNvSpPr>
          <p:nvPr>
            <p:ph type="title"/>
          </p:nvPr>
        </p:nvSpPr>
        <p:spPr/>
        <p:txBody>
          <a:bodyPr/>
          <a:lstStyle/>
          <a:p>
            <a:r>
              <a:rPr lang="en-US" b="1" dirty="0">
                <a:latin typeface="Acumin Pro UltraBlack" panose="020B0604020202020204" pitchFamily="34" charset="77"/>
              </a:rPr>
              <a:t>WEKA: FEATURE RICH AND FLEXIBLE</a:t>
            </a:r>
          </a:p>
        </p:txBody>
      </p:sp>
      <p:sp>
        <p:nvSpPr>
          <p:cNvPr id="66" name="Slide Number Placeholder 3">
            <a:extLst>
              <a:ext uri="{FF2B5EF4-FFF2-40B4-BE49-F238E27FC236}">
                <a16:creationId xmlns:a16="http://schemas.microsoft.com/office/drawing/2014/main" id="{2FC94181-D927-B049-A1F1-CCB5FF1AB7FD}"/>
              </a:ext>
            </a:extLst>
          </p:cNvPr>
          <p:cNvSpPr>
            <a:spLocks noGrp="1"/>
          </p:cNvSpPr>
          <p:nvPr>
            <p:ph type="sldNum" sz="quarter" idx="10"/>
          </p:nvPr>
        </p:nvSpPr>
        <p:spPr/>
        <p:txBody>
          <a:bodyPr/>
          <a:lstStyle/>
          <a:p>
            <a:fld id="{5723F2AC-71BF-1D4D-A5EC-2A483F2D4455}" type="slidenum">
              <a:rPr lang="en-US" smtClean="0">
                <a:latin typeface="Acumin Pro Medium" panose="020B0604020202020204" pitchFamily="34" charset="77"/>
              </a:rPr>
              <a:pPr/>
              <a:t>13</a:t>
            </a:fld>
            <a:endParaRPr lang="en-US" dirty="0">
              <a:latin typeface="Acumin Pro Medium" panose="020B0604020202020204" pitchFamily="34" charset="77"/>
            </a:endParaRPr>
          </a:p>
        </p:txBody>
      </p:sp>
      <p:sp>
        <p:nvSpPr>
          <p:cNvPr id="4" name="Rectangle 3">
            <a:extLst>
              <a:ext uri="{FF2B5EF4-FFF2-40B4-BE49-F238E27FC236}">
                <a16:creationId xmlns:a16="http://schemas.microsoft.com/office/drawing/2014/main" id="{12B2778B-D8C8-D94B-AB24-9023CD5A6D29}"/>
              </a:ext>
            </a:extLst>
          </p:cNvPr>
          <p:cNvSpPr>
            <a:spLocks/>
          </p:cNvSpPr>
          <p:nvPr/>
        </p:nvSpPr>
        <p:spPr>
          <a:xfrm>
            <a:off x="506183" y="7818826"/>
            <a:ext cx="2468880" cy="1625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solidFill>
                <a:latin typeface="Acumin Pro Medium" panose="020B0604020202020204" pitchFamily="34" charset="77"/>
              </a:rPr>
              <a:t>HARDWARE RESOURCES</a:t>
            </a:r>
          </a:p>
        </p:txBody>
      </p:sp>
      <p:sp>
        <p:nvSpPr>
          <p:cNvPr id="5" name="Rectangle 4">
            <a:extLst>
              <a:ext uri="{FF2B5EF4-FFF2-40B4-BE49-F238E27FC236}">
                <a16:creationId xmlns:a16="http://schemas.microsoft.com/office/drawing/2014/main" id="{9A64D7A6-9F9F-CE43-9EB2-0D715468F820}"/>
              </a:ext>
            </a:extLst>
          </p:cNvPr>
          <p:cNvSpPr/>
          <p:nvPr/>
        </p:nvSpPr>
        <p:spPr>
          <a:xfrm>
            <a:off x="3104663" y="8689542"/>
            <a:ext cx="14671428" cy="754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cumin Pro Medium" panose="020B0604020202020204" pitchFamily="34" charset="77"/>
            </a:endParaRPr>
          </a:p>
        </p:txBody>
      </p:sp>
      <p:sp>
        <p:nvSpPr>
          <p:cNvPr id="18" name="Rectangle 17">
            <a:extLst>
              <a:ext uri="{FF2B5EF4-FFF2-40B4-BE49-F238E27FC236}">
                <a16:creationId xmlns:a16="http://schemas.microsoft.com/office/drawing/2014/main" id="{37DCCB4C-7138-A14F-B980-25667D158CDD}"/>
              </a:ext>
            </a:extLst>
          </p:cNvPr>
          <p:cNvSpPr>
            <a:spLocks/>
          </p:cNvSpPr>
          <p:nvPr/>
        </p:nvSpPr>
        <p:spPr>
          <a:xfrm>
            <a:off x="506183" y="2989352"/>
            <a:ext cx="2468880" cy="4724150"/>
          </a:xfrm>
          <a:prstGeom prst="rect">
            <a:avLst/>
          </a:prstGeom>
          <a:solidFill>
            <a:srgbClr val="6B0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cumin Pro Medium" panose="020B0604020202020204" pitchFamily="34" charset="77"/>
            </a:endParaRPr>
          </a:p>
        </p:txBody>
      </p:sp>
      <p:sp>
        <p:nvSpPr>
          <p:cNvPr id="20" name="Rectangle 19">
            <a:extLst>
              <a:ext uri="{FF2B5EF4-FFF2-40B4-BE49-F238E27FC236}">
                <a16:creationId xmlns:a16="http://schemas.microsoft.com/office/drawing/2014/main" id="{CFDF8719-83B5-7F42-9C93-F698E392E19D}"/>
              </a:ext>
            </a:extLst>
          </p:cNvPr>
          <p:cNvSpPr/>
          <p:nvPr/>
        </p:nvSpPr>
        <p:spPr>
          <a:xfrm>
            <a:off x="3096315" y="7818827"/>
            <a:ext cx="14676120" cy="7543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cumin Pro Medium" panose="020B0604020202020204" pitchFamily="34" charset="77"/>
            </a:endParaRPr>
          </a:p>
        </p:txBody>
      </p:sp>
      <p:sp>
        <p:nvSpPr>
          <p:cNvPr id="21" name="Rounded Rectangle 20">
            <a:extLst>
              <a:ext uri="{FF2B5EF4-FFF2-40B4-BE49-F238E27FC236}">
                <a16:creationId xmlns:a16="http://schemas.microsoft.com/office/drawing/2014/main" id="{1F290D43-A535-E244-AC14-D280DA922F1B}"/>
              </a:ext>
            </a:extLst>
          </p:cNvPr>
          <p:cNvSpPr/>
          <p:nvPr/>
        </p:nvSpPr>
        <p:spPr>
          <a:xfrm>
            <a:off x="3204215" y="8792412"/>
            <a:ext cx="7132320" cy="54864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accent5"/>
                </a:solidFill>
                <a:latin typeface="Acumin Pro Medium" panose="020B0604020202020204" pitchFamily="34" charset="77"/>
              </a:rPr>
              <a:t>Processor Cores</a:t>
            </a:r>
          </a:p>
        </p:txBody>
      </p:sp>
      <p:sp>
        <p:nvSpPr>
          <p:cNvPr id="22" name="Rounded Rectangle 21">
            <a:extLst>
              <a:ext uri="{FF2B5EF4-FFF2-40B4-BE49-F238E27FC236}">
                <a16:creationId xmlns:a16="http://schemas.microsoft.com/office/drawing/2014/main" id="{0F90833B-0DA2-4D44-86E8-41D0A33C63FE}"/>
              </a:ext>
            </a:extLst>
          </p:cNvPr>
          <p:cNvSpPr/>
          <p:nvPr/>
        </p:nvSpPr>
        <p:spPr>
          <a:xfrm>
            <a:off x="10397375" y="8792412"/>
            <a:ext cx="7269480" cy="54864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accent5"/>
                </a:solidFill>
                <a:latin typeface="Acumin Pro Medium" panose="020B0604020202020204" pitchFamily="34" charset="77"/>
              </a:rPr>
              <a:t>Memory</a:t>
            </a:r>
          </a:p>
        </p:txBody>
      </p:sp>
      <p:sp>
        <p:nvSpPr>
          <p:cNvPr id="23" name="Rounded Rectangle 22">
            <a:extLst>
              <a:ext uri="{FF2B5EF4-FFF2-40B4-BE49-F238E27FC236}">
                <a16:creationId xmlns:a16="http://schemas.microsoft.com/office/drawing/2014/main" id="{79AEC0E4-E8B0-B94E-86A7-90BB3BFF5695}"/>
              </a:ext>
            </a:extLst>
          </p:cNvPr>
          <p:cNvSpPr/>
          <p:nvPr/>
        </p:nvSpPr>
        <p:spPr>
          <a:xfrm>
            <a:off x="3195972" y="7924530"/>
            <a:ext cx="4800600" cy="54864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accent5"/>
                </a:solidFill>
                <a:latin typeface="Acumin Pro Medium" panose="020B0604020202020204" pitchFamily="34" charset="77"/>
              </a:rPr>
              <a:t>InfiniBand</a:t>
            </a:r>
          </a:p>
        </p:txBody>
      </p:sp>
      <p:sp>
        <p:nvSpPr>
          <p:cNvPr id="24" name="Rounded Rectangle 23">
            <a:extLst>
              <a:ext uri="{FF2B5EF4-FFF2-40B4-BE49-F238E27FC236}">
                <a16:creationId xmlns:a16="http://schemas.microsoft.com/office/drawing/2014/main" id="{1BB50829-4740-BF4E-B7D8-853E3A36A3D3}"/>
              </a:ext>
            </a:extLst>
          </p:cNvPr>
          <p:cNvSpPr/>
          <p:nvPr/>
        </p:nvSpPr>
        <p:spPr>
          <a:xfrm>
            <a:off x="12883094" y="7921697"/>
            <a:ext cx="4800600" cy="54864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accent5"/>
                </a:solidFill>
                <a:latin typeface="Acumin Pro Medium" panose="020B0604020202020204" pitchFamily="34" charset="77"/>
              </a:rPr>
              <a:t>SSD</a:t>
            </a:r>
          </a:p>
        </p:txBody>
      </p:sp>
      <p:sp>
        <p:nvSpPr>
          <p:cNvPr id="25" name="Rounded Rectangle 24">
            <a:extLst>
              <a:ext uri="{FF2B5EF4-FFF2-40B4-BE49-F238E27FC236}">
                <a16:creationId xmlns:a16="http://schemas.microsoft.com/office/drawing/2014/main" id="{6AA9CC9A-591F-0445-B879-83884632110D}"/>
              </a:ext>
            </a:extLst>
          </p:cNvPr>
          <p:cNvSpPr/>
          <p:nvPr/>
        </p:nvSpPr>
        <p:spPr>
          <a:xfrm>
            <a:off x="8039532" y="7921697"/>
            <a:ext cx="4800600" cy="54864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accent5"/>
                </a:solidFill>
                <a:latin typeface="Acumin Pro Medium" panose="020B0604020202020204" pitchFamily="34" charset="77"/>
              </a:rPr>
              <a:t>Ethernet</a:t>
            </a:r>
          </a:p>
        </p:txBody>
      </p:sp>
      <p:sp>
        <p:nvSpPr>
          <p:cNvPr id="30" name="Rectangle 29">
            <a:extLst>
              <a:ext uri="{FF2B5EF4-FFF2-40B4-BE49-F238E27FC236}">
                <a16:creationId xmlns:a16="http://schemas.microsoft.com/office/drawing/2014/main" id="{01515DA0-9C6F-A241-9425-DC173419DDF0}"/>
              </a:ext>
            </a:extLst>
          </p:cNvPr>
          <p:cNvSpPr/>
          <p:nvPr/>
        </p:nvSpPr>
        <p:spPr>
          <a:xfrm>
            <a:off x="3087765" y="6616223"/>
            <a:ext cx="12344400" cy="1097280"/>
          </a:xfrm>
          <a:prstGeom prst="rect">
            <a:avLst/>
          </a:prstGeom>
          <a:solidFill>
            <a:srgbClr val="E390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cumin Pro Medium" panose="020B0604020202020204" pitchFamily="34" charset="77"/>
              </a:rPr>
              <a:t>NETWORKING STACK</a:t>
            </a:r>
          </a:p>
        </p:txBody>
      </p:sp>
      <p:sp>
        <p:nvSpPr>
          <p:cNvPr id="31" name="Rectangle 30">
            <a:extLst>
              <a:ext uri="{FF2B5EF4-FFF2-40B4-BE49-F238E27FC236}">
                <a16:creationId xmlns:a16="http://schemas.microsoft.com/office/drawing/2014/main" id="{1785E588-A51E-7F4F-9B47-5ECA9A6CC890}"/>
              </a:ext>
            </a:extLst>
          </p:cNvPr>
          <p:cNvSpPr/>
          <p:nvPr/>
        </p:nvSpPr>
        <p:spPr>
          <a:xfrm>
            <a:off x="3101009" y="5397965"/>
            <a:ext cx="12344400" cy="1097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cumin Pro Medium" panose="020B0604020202020204" pitchFamily="34" charset="77"/>
              </a:rPr>
              <a:t>CLUSTER RESOURCE MANAGER</a:t>
            </a:r>
          </a:p>
        </p:txBody>
      </p:sp>
      <p:sp>
        <p:nvSpPr>
          <p:cNvPr id="32" name="Rectangle 31">
            <a:extLst>
              <a:ext uri="{FF2B5EF4-FFF2-40B4-BE49-F238E27FC236}">
                <a16:creationId xmlns:a16="http://schemas.microsoft.com/office/drawing/2014/main" id="{8AA71A98-C2AD-2C49-A984-B007CDF1DAB3}"/>
              </a:ext>
            </a:extLst>
          </p:cNvPr>
          <p:cNvSpPr/>
          <p:nvPr/>
        </p:nvSpPr>
        <p:spPr>
          <a:xfrm>
            <a:off x="3101009" y="4206258"/>
            <a:ext cx="12344400" cy="109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cumin Pro Medium" panose="020B0604020202020204" pitchFamily="34" charset="77"/>
              </a:rPr>
              <a:t>DATA SERVICES</a:t>
            </a:r>
          </a:p>
        </p:txBody>
      </p:sp>
      <p:sp>
        <p:nvSpPr>
          <p:cNvPr id="33" name="Rectangle 32">
            <a:extLst>
              <a:ext uri="{FF2B5EF4-FFF2-40B4-BE49-F238E27FC236}">
                <a16:creationId xmlns:a16="http://schemas.microsoft.com/office/drawing/2014/main" id="{D493A697-0CF9-7242-BEF3-92091BD97BAA}"/>
              </a:ext>
            </a:extLst>
          </p:cNvPr>
          <p:cNvSpPr/>
          <p:nvPr/>
        </p:nvSpPr>
        <p:spPr>
          <a:xfrm>
            <a:off x="3087765" y="2989353"/>
            <a:ext cx="12344400" cy="109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cumin Pro Medium" panose="020B0604020202020204" pitchFamily="34" charset="77"/>
              </a:rPr>
              <a:t>FILESYSTEM</a:t>
            </a:r>
          </a:p>
        </p:txBody>
      </p:sp>
      <p:sp>
        <p:nvSpPr>
          <p:cNvPr id="34" name="Rounded Rectangle 33">
            <a:extLst>
              <a:ext uri="{FF2B5EF4-FFF2-40B4-BE49-F238E27FC236}">
                <a16:creationId xmlns:a16="http://schemas.microsoft.com/office/drawing/2014/main" id="{566221E5-ABD4-F943-84B2-D22A0F346789}"/>
              </a:ext>
            </a:extLst>
          </p:cNvPr>
          <p:cNvSpPr/>
          <p:nvPr/>
        </p:nvSpPr>
        <p:spPr>
          <a:xfrm>
            <a:off x="3182729" y="3057933"/>
            <a:ext cx="2266983" cy="960120"/>
          </a:xfrm>
          <a:prstGeom prst="round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POSIX-Compliant Agent</a:t>
            </a:r>
          </a:p>
        </p:txBody>
      </p:sp>
      <p:sp>
        <p:nvSpPr>
          <p:cNvPr id="35" name="Rounded Rectangle 34">
            <a:extLst>
              <a:ext uri="{FF2B5EF4-FFF2-40B4-BE49-F238E27FC236}">
                <a16:creationId xmlns:a16="http://schemas.microsoft.com/office/drawing/2014/main" id="{BC428125-DE5D-6E4E-B48D-ECD36AC72C94}"/>
              </a:ext>
            </a:extLst>
          </p:cNvPr>
          <p:cNvSpPr/>
          <p:nvPr/>
        </p:nvSpPr>
        <p:spPr>
          <a:xfrm>
            <a:off x="3195972" y="4274838"/>
            <a:ext cx="1645920" cy="960120"/>
          </a:xfrm>
          <a:prstGeom prst="round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Instant Snapshot &amp; Clone</a:t>
            </a:r>
          </a:p>
        </p:txBody>
      </p:sp>
      <p:sp>
        <p:nvSpPr>
          <p:cNvPr id="36" name="Rounded Rectangle 35">
            <a:extLst>
              <a:ext uri="{FF2B5EF4-FFF2-40B4-BE49-F238E27FC236}">
                <a16:creationId xmlns:a16="http://schemas.microsoft.com/office/drawing/2014/main" id="{CDA81664-C329-624A-8570-3C8D3428311E}"/>
              </a:ext>
            </a:extLst>
          </p:cNvPr>
          <p:cNvSpPr/>
          <p:nvPr/>
        </p:nvSpPr>
        <p:spPr>
          <a:xfrm>
            <a:off x="5027264" y="4284707"/>
            <a:ext cx="960120" cy="960120"/>
          </a:xfrm>
          <a:prstGeom prst="round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Acumin Pro Medium" panose="020B0604020202020204" pitchFamily="34" charset="77"/>
              </a:rPr>
              <a:t>Quotas</a:t>
            </a:r>
          </a:p>
        </p:txBody>
      </p:sp>
      <p:sp>
        <p:nvSpPr>
          <p:cNvPr id="37" name="Rounded Rectangle 36">
            <a:extLst>
              <a:ext uri="{FF2B5EF4-FFF2-40B4-BE49-F238E27FC236}">
                <a16:creationId xmlns:a16="http://schemas.microsoft.com/office/drawing/2014/main" id="{1EEC8CB5-5879-7B4C-A9B6-45322505C8E0}"/>
              </a:ext>
            </a:extLst>
          </p:cNvPr>
          <p:cNvSpPr/>
          <p:nvPr/>
        </p:nvSpPr>
        <p:spPr>
          <a:xfrm>
            <a:off x="6189150" y="4288572"/>
            <a:ext cx="960120" cy="960120"/>
          </a:xfrm>
          <a:prstGeom prst="round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Tier to S3</a:t>
            </a:r>
          </a:p>
        </p:txBody>
      </p:sp>
      <p:sp>
        <p:nvSpPr>
          <p:cNvPr id="38" name="Rounded Rectangle 37">
            <a:extLst>
              <a:ext uri="{FF2B5EF4-FFF2-40B4-BE49-F238E27FC236}">
                <a16:creationId xmlns:a16="http://schemas.microsoft.com/office/drawing/2014/main" id="{76EBED1C-71B2-F74C-8DAA-4AC9AF3A4398}"/>
              </a:ext>
            </a:extLst>
          </p:cNvPr>
          <p:cNvSpPr/>
          <p:nvPr/>
        </p:nvSpPr>
        <p:spPr>
          <a:xfrm>
            <a:off x="7325177" y="4284707"/>
            <a:ext cx="1645920" cy="960120"/>
          </a:xfrm>
          <a:prstGeom prst="round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solidFill>
                <a:latin typeface="Acumin Pro Medium" panose="020B0604020202020204" pitchFamily="34" charset="77"/>
              </a:rPr>
              <a:t>Snap-to-Object </a:t>
            </a:r>
          </a:p>
          <a:p>
            <a:pPr algn="ctr"/>
            <a:r>
              <a:rPr lang="en-US" sz="700" dirty="0">
                <a:solidFill>
                  <a:schemeClr val="bg2"/>
                </a:solidFill>
                <a:latin typeface="Acumin Pro Medium" panose="020B0604020202020204" pitchFamily="34" charset="77"/>
              </a:rPr>
              <a:t>(Backup / DR / Cloud Bursting)</a:t>
            </a:r>
            <a:endParaRPr lang="en-US" sz="1050" dirty="0">
              <a:solidFill>
                <a:schemeClr val="bg2"/>
              </a:solidFill>
              <a:latin typeface="Acumin Pro Medium" panose="020B0604020202020204" pitchFamily="34" charset="77"/>
            </a:endParaRPr>
          </a:p>
        </p:txBody>
      </p:sp>
      <p:sp>
        <p:nvSpPr>
          <p:cNvPr id="39" name="Rounded Rectangle 38">
            <a:extLst>
              <a:ext uri="{FF2B5EF4-FFF2-40B4-BE49-F238E27FC236}">
                <a16:creationId xmlns:a16="http://schemas.microsoft.com/office/drawing/2014/main" id="{B6AA01D6-BF26-7F4D-8E81-192E291C9F9B}"/>
              </a:ext>
            </a:extLst>
          </p:cNvPr>
          <p:cNvSpPr/>
          <p:nvPr/>
        </p:nvSpPr>
        <p:spPr>
          <a:xfrm>
            <a:off x="9108779" y="4285856"/>
            <a:ext cx="2295291" cy="960120"/>
          </a:xfrm>
          <a:prstGeom prst="round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At-Rest &amp; In-Flight Encryption</a:t>
            </a:r>
          </a:p>
        </p:txBody>
      </p:sp>
      <p:sp>
        <p:nvSpPr>
          <p:cNvPr id="40" name="Rounded Rectangle 39">
            <a:extLst>
              <a:ext uri="{FF2B5EF4-FFF2-40B4-BE49-F238E27FC236}">
                <a16:creationId xmlns:a16="http://schemas.microsoft.com/office/drawing/2014/main" id="{DCF6993A-A007-1341-8B2A-880862666CB9}"/>
              </a:ext>
            </a:extLst>
          </p:cNvPr>
          <p:cNvSpPr/>
          <p:nvPr/>
        </p:nvSpPr>
        <p:spPr>
          <a:xfrm>
            <a:off x="11510948" y="4285856"/>
            <a:ext cx="1645920" cy="960120"/>
          </a:xfrm>
          <a:prstGeom prst="round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Data Reduction</a:t>
            </a:r>
          </a:p>
        </p:txBody>
      </p:sp>
      <p:sp>
        <p:nvSpPr>
          <p:cNvPr id="41" name="Rounded Rectangle 40">
            <a:extLst>
              <a:ext uri="{FF2B5EF4-FFF2-40B4-BE49-F238E27FC236}">
                <a16:creationId xmlns:a16="http://schemas.microsoft.com/office/drawing/2014/main" id="{541BF198-3ABD-5144-A31D-D43EF2E9C9AC}"/>
              </a:ext>
            </a:extLst>
          </p:cNvPr>
          <p:cNvSpPr/>
          <p:nvPr/>
        </p:nvSpPr>
        <p:spPr>
          <a:xfrm>
            <a:off x="13276415" y="4274838"/>
            <a:ext cx="2051951" cy="960120"/>
          </a:xfrm>
          <a:prstGeom prst="round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Secure </a:t>
            </a:r>
            <a:r>
              <a:rPr lang="en-US" sz="1800" dirty="0" err="1">
                <a:solidFill>
                  <a:schemeClr val="bg2"/>
                </a:solidFill>
                <a:latin typeface="Acumin Pro Medium" panose="020B0604020202020204" pitchFamily="34" charset="77"/>
              </a:rPr>
              <a:t>Organisations</a:t>
            </a:r>
            <a:r>
              <a:rPr lang="en-US" sz="1800" dirty="0">
                <a:solidFill>
                  <a:schemeClr val="bg2"/>
                </a:solidFill>
                <a:latin typeface="Acumin Pro Medium" panose="020B0604020202020204" pitchFamily="34" charset="77"/>
              </a:rPr>
              <a:t>/ Authentication</a:t>
            </a:r>
          </a:p>
        </p:txBody>
      </p:sp>
      <p:sp>
        <p:nvSpPr>
          <p:cNvPr id="46" name="Rounded Rectangle 45">
            <a:extLst>
              <a:ext uri="{FF2B5EF4-FFF2-40B4-BE49-F238E27FC236}">
                <a16:creationId xmlns:a16="http://schemas.microsoft.com/office/drawing/2014/main" id="{F827A4DD-742E-7040-9DEF-44BDF59E5563}"/>
              </a:ext>
            </a:extLst>
          </p:cNvPr>
          <p:cNvSpPr/>
          <p:nvPr/>
        </p:nvSpPr>
        <p:spPr>
          <a:xfrm>
            <a:off x="3195972" y="5479920"/>
            <a:ext cx="1669800" cy="960120"/>
          </a:xfrm>
          <a:prstGeom prst="round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Zero-Copy Resource Manager</a:t>
            </a:r>
          </a:p>
        </p:txBody>
      </p:sp>
      <p:sp>
        <p:nvSpPr>
          <p:cNvPr id="47" name="Rounded Rectangle 46">
            <a:extLst>
              <a:ext uri="{FF2B5EF4-FFF2-40B4-BE49-F238E27FC236}">
                <a16:creationId xmlns:a16="http://schemas.microsoft.com/office/drawing/2014/main" id="{2AA249D2-A268-0643-B219-F068C2ECC677}"/>
              </a:ext>
            </a:extLst>
          </p:cNvPr>
          <p:cNvSpPr/>
          <p:nvPr/>
        </p:nvSpPr>
        <p:spPr>
          <a:xfrm>
            <a:off x="4960736" y="5480289"/>
            <a:ext cx="2136870" cy="960120"/>
          </a:xfrm>
          <a:prstGeom prst="round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Distributed Data &amp; Metadata Placement</a:t>
            </a:r>
          </a:p>
        </p:txBody>
      </p:sp>
      <p:sp>
        <p:nvSpPr>
          <p:cNvPr id="48" name="Rounded Rectangle 47">
            <a:extLst>
              <a:ext uri="{FF2B5EF4-FFF2-40B4-BE49-F238E27FC236}">
                <a16:creationId xmlns:a16="http://schemas.microsoft.com/office/drawing/2014/main" id="{245187D2-E85A-BB4E-9BF3-A2355DBE4D9E}"/>
              </a:ext>
            </a:extLst>
          </p:cNvPr>
          <p:cNvSpPr/>
          <p:nvPr/>
        </p:nvSpPr>
        <p:spPr>
          <a:xfrm>
            <a:off x="7179032" y="5460779"/>
            <a:ext cx="1884737" cy="960120"/>
          </a:xfrm>
          <a:prstGeom prst="round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Dynamic Load Balancing</a:t>
            </a:r>
          </a:p>
        </p:txBody>
      </p:sp>
      <p:sp>
        <p:nvSpPr>
          <p:cNvPr id="49" name="Rounded Rectangle 48">
            <a:extLst>
              <a:ext uri="{FF2B5EF4-FFF2-40B4-BE49-F238E27FC236}">
                <a16:creationId xmlns:a16="http://schemas.microsoft.com/office/drawing/2014/main" id="{89D80603-945D-A94D-B7E7-357D344D59EE}"/>
              </a:ext>
            </a:extLst>
          </p:cNvPr>
          <p:cNvSpPr/>
          <p:nvPr/>
        </p:nvSpPr>
        <p:spPr>
          <a:xfrm>
            <a:off x="9144001" y="5467902"/>
            <a:ext cx="2514833" cy="960120"/>
          </a:xfrm>
          <a:prstGeom prst="round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Independent Capacity &amp; Performance Scaling</a:t>
            </a:r>
          </a:p>
        </p:txBody>
      </p:sp>
      <p:sp>
        <p:nvSpPr>
          <p:cNvPr id="50" name="Rounded Rectangle 49">
            <a:extLst>
              <a:ext uri="{FF2B5EF4-FFF2-40B4-BE49-F238E27FC236}">
                <a16:creationId xmlns:a16="http://schemas.microsoft.com/office/drawing/2014/main" id="{A96F9822-DBD9-6648-8A63-90582AE7201C}"/>
              </a:ext>
            </a:extLst>
          </p:cNvPr>
          <p:cNvSpPr/>
          <p:nvPr/>
        </p:nvSpPr>
        <p:spPr>
          <a:xfrm>
            <a:off x="11733339" y="5464010"/>
            <a:ext cx="2009238" cy="960120"/>
          </a:xfrm>
          <a:prstGeom prst="round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End-to-End Distributed Data Protection</a:t>
            </a:r>
          </a:p>
        </p:txBody>
      </p:sp>
      <p:sp>
        <p:nvSpPr>
          <p:cNvPr id="51" name="Rounded Rectangle 50">
            <a:extLst>
              <a:ext uri="{FF2B5EF4-FFF2-40B4-BE49-F238E27FC236}">
                <a16:creationId xmlns:a16="http://schemas.microsoft.com/office/drawing/2014/main" id="{9A1FAD73-65B2-D242-9AB5-68A370CA6735}"/>
              </a:ext>
            </a:extLst>
          </p:cNvPr>
          <p:cNvSpPr/>
          <p:nvPr/>
        </p:nvSpPr>
        <p:spPr>
          <a:xfrm>
            <a:off x="13859621" y="5457269"/>
            <a:ext cx="1468745" cy="960120"/>
          </a:xfrm>
          <a:prstGeom prst="round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Intelligent Fast Rebuild</a:t>
            </a:r>
          </a:p>
        </p:txBody>
      </p:sp>
      <p:sp>
        <p:nvSpPr>
          <p:cNvPr id="52" name="Rectangle 51">
            <a:extLst>
              <a:ext uri="{FF2B5EF4-FFF2-40B4-BE49-F238E27FC236}">
                <a16:creationId xmlns:a16="http://schemas.microsoft.com/office/drawing/2014/main" id="{DF75BCD2-6147-3C4C-90AB-1CBF3BE78BC6}"/>
              </a:ext>
            </a:extLst>
          </p:cNvPr>
          <p:cNvSpPr>
            <a:spLocks/>
          </p:cNvSpPr>
          <p:nvPr/>
        </p:nvSpPr>
        <p:spPr>
          <a:xfrm>
            <a:off x="15535708" y="2989138"/>
            <a:ext cx="2227568" cy="4724150"/>
          </a:xfrm>
          <a:prstGeom prst="rect">
            <a:avLst/>
          </a:prstGeom>
          <a:solidFill>
            <a:srgbClr val="A77C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Acumin Pro Medium" panose="020B0604020202020204" pitchFamily="34" charset="77"/>
              </a:rPr>
              <a:t>Management</a:t>
            </a:r>
          </a:p>
        </p:txBody>
      </p:sp>
      <p:sp>
        <p:nvSpPr>
          <p:cNvPr id="53" name="Rounded Rectangle 52">
            <a:extLst>
              <a:ext uri="{FF2B5EF4-FFF2-40B4-BE49-F238E27FC236}">
                <a16:creationId xmlns:a16="http://schemas.microsoft.com/office/drawing/2014/main" id="{907B6357-6B7A-3940-BCD7-0DB46C92FCEF}"/>
              </a:ext>
            </a:extLst>
          </p:cNvPr>
          <p:cNvSpPr/>
          <p:nvPr/>
        </p:nvSpPr>
        <p:spPr>
          <a:xfrm>
            <a:off x="15626294" y="3040398"/>
            <a:ext cx="2057400" cy="1371600"/>
          </a:xfrm>
          <a:prstGeom prst="roundRect">
            <a:avLst/>
          </a:prstGeom>
          <a:solidFill>
            <a:srgbClr val="A77CE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GUI Management Console</a:t>
            </a:r>
          </a:p>
        </p:txBody>
      </p:sp>
      <p:sp>
        <p:nvSpPr>
          <p:cNvPr id="54" name="Rounded Rectangle 53">
            <a:extLst>
              <a:ext uri="{FF2B5EF4-FFF2-40B4-BE49-F238E27FC236}">
                <a16:creationId xmlns:a16="http://schemas.microsoft.com/office/drawing/2014/main" id="{CE8A74EC-E97C-5547-BED2-469733EB9C88}"/>
              </a:ext>
            </a:extLst>
          </p:cNvPr>
          <p:cNvSpPr/>
          <p:nvPr/>
        </p:nvSpPr>
        <p:spPr>
          <a:xfrm>
            <a:off x="15626294" y="4656375"/>
            <a:ext cx="2057400" cy="1371600"/>
          </a:xfrm>
          <a:prstGeom prst="roundRect">
            <a:avLst/>
          </a:prstGeom>
          <a:solidFill>
            <a:srgbClr val="A77CE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Command Line Interface</a:t>
            </a:r>
          </a:p>
        </p:txBody>
      </p:sp>
      <p:sp>
        <p:nvSpPr>
          <p:cNvPr id="55" name="Rounded Rectangle 54">
            <a:extLst>
              <a:ext uri="{FF2B5EF4-FFF2-40B4-BE49-F238E27FC236}">
                <a16:creationId xmlns:a16="http://schemas.microsoft.com/office/drawing/2014/main" id="{FE5A4639-692E-1D49-85BD-B173E6CB7827}"/>
              </a:ext>
            </a:extLst>
          </p:cNvPr>
          <p:cNvSpPr/>
          <p:nvPr/>
        </p:nvSpPr>
        <p:spPr>
          <a:xfrm>
            <a:off x="15626294" y="6272354"/>
            <a:ext cx="2057400" cy="1371600"/>
          </a:xfrm>
          <a:prstGeom prst="roundRect">
            <a:avLst/>
          </a:prstGeom>
          <a:solidFill>
            <a:srgbClr val="A77CE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Proactive Cloud Monitoring</a:t>
            </a:r>
          </a:p>
        </p:txBody>
      </p:sp>
      <p:sp>
        <p:nvSpPr>
          <p:cNvPr id="56" name="Rounded Rectangle 55">
            <a:extLst>
              <a:ext uri="{FF2B5EF4-FFF2-40B4-BE49-F238E27FC236}">
                <a16:creationId xmlns:a16="http://schemas.microsoft.com/office/drawing/2014/main" id="{CDF72A00-B409-FF4B-BD24-B3679B04D0EF}"/>
              </a:ext>
            </a:extLst>
          </p:cNvPr>
          <p:cNvSpPr/>
          <p:nvPr/>
        </p:nvSpPr>
        <p:spPr>
          <a:xfrm>
            <a:off x="3189663" y="6683834"/>
            <a:ext cx="2880360" cy="960120"/>
          </a:xfrm>
          <a:prstGeom prst="roundRect">
            <a:avLst/>
          </a:prstGeom>
          <a:solidFill>
            <a:srgbClr val="E3901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High-Speed Networking</a:t>
            </a:r>
          </a:p>
        </p:txBody>
      </p:sp>
      <p:sp>
        <p:nvSpPr>
          <p:cNvPr id="57" name="Rounded Rectangle 56">
            <a:extLst>
              <a:ext uri="{FF2B5EF4-FFF2-40B4-BE49-F238E27FC236}">
                <a16:creationId xmlns:a16="http://schemas.microsoft.com/office/drawing/2014/main" id="{FF275CD0-3AB1-C041-9B2A-8D5C7937DF64}"/>
              </a:ext>
            </a:extLst>
          </p:cNvPr>
          <p:cNvSpPr/>
          <p:nvPr/>
        </p:nvSpPr>
        <p:spPr>
          <a:xfrm>
            <a:off x="6228419" y="6684243"/>
            <a:ext cx="2880360" cy="960120"/>
          </a:xfrm>
          <a:prstGeom prst="roundRect">
            <a:avLst/>
          </a:prstGeom>
          <a:solidFill>
            <a:srgbClr val="E3901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RDMA Semantics / Magnum IO</a:t>
            </a:r>
          </a:p>
        </p:txBody>
      </p:sp>
      <p:sp>
        <p:nvSpPr>
          <p:cNvPr id="58" name="Rounded Rectangle 57">
            <a:extLst>
              <a:ext uri="{FF2B5EF4-FFF2-40B4-BE49-F238E27FC236}">
                <a16:creationId xmlns:a16="http://schemas.microsoft.com/office/drawing/2014/main" id="{B8765097-62E6-AA4B-981F-E48AA0EAD3CA}"/>
              </a:ext>
            </a:extLst>
          </p:cNvPr>
          <p:cNvSpPr/>
          <p:nvPr/>
        </p:nvSpPr>
        <p:spPr>
          <a:xfrm>
            <a:off x="9404909" y="6683834"/>
            <a:ext cx="2880360" cy="960120"/>
          </a:xfrm>
          <a:prstGeom prst="roundRect">
            <a:avLst/>
          </a:prstGeom>
          <a:solidFill>
            <a:srgbClr val="E3901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bg2"/>
                </a:solidFill>
                <a:latin typeface="Acumin Pro Medium" panose="020B0604020202020204" pitchFamily="34" charset="77"/>
              </a:rPr>
              <a:t>NVMe</a:t>
            </a:r>
            <a:r>
              <a:rPr lang="en-US" sz="1800" dirty="0">
                <a:solidFill>
                  <a:schemeClr val="bg2"/>
                </a:solidFill>
                <a:latin typeface="Acumin Pro Medium" panose="020B0604020202020204" pitchFamily="34" charset="77"/>
              </a:rPr>
              <a:t> over Fabric</a:t>
            </a:r>
          </a:p>
        </p:txBody>
      </p:sp>
      <p:sp>
        <p:nvSpPr>
          <p:cNvPr id="59" name="Rounded Rectangle 58">
            <a:extLst>
              <a:ext uri="{FF2B5EF4-FFF2-40B4-BE49-F238E27FC236}">
                <a16:creationId xmlns:a16="http://schemas.microsoft.com/office/drawing/2014/main" id="{3E2B6A13-D5C5-DD4F-9A6A-23BCA1747EA3}"/>
              </a:ext>
            </a:extLst>
          </p:cNvPr>
          <p:cNvSpPr/>
          <p:nvPr/>
        </p:nvSpPr>
        <p:spPr>
          <a:xfrm>
            <a:off x="12443664" y="6683834"/>
            <a:ext cx="2880360" cy="960120"/>
          </a:xfrm>
          <a:prstGeom prst="roundRect">
            <a:avLst/>
          </a:prstGeom>
          <a:solidFill>
            <a:srgbClr val="E3901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Network Traffic Shaping</a:t>
            </a:r>
          </a:p>
        </p:txBody>
      </p:sp>
      <p:sp>
        <p:nvSpPr>
          <p:cNvPr id="45" name="Rectangle 44">
            <a:extLst>
              <a:ext uri="{FF2B5EF4-FFF2-40B4-BE49-F238E27FC236}">
                <a16:creationId xmlns:a16="http://schemas.microsoft.com/office/drawing/2014/main" id="{88ABE2CF-A3F1-5446-AE08-25C45E976745}"/>
              </a:ext>
            </a:extLst>
          </p:cNvPr>
          <p:cNvSpPr/>
          <p:nvPr/>
        </p:nvSpPr>
        <p:spPr>
          <a:xfrm>
            <a:off x="506183" y="2112569"/>
            <a:ext cx="17270946" cy="754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cumin Pro Medium" panose="020B0604020202020204" pitchFamily="34" charset="77"/>
            </a:endParaRPr>
          </a:p>
        </p:txBody>
      </p:sp>
      <p:sp>
        <p:nvSpPr>
          <p:cNvPr id="60" name="Rounded Rectangle 59">
            <a:extLst>
              <a:ext uri="{FF2B5EF4-FFF2-40B4-BE49-F238E27FC236}">
                <a16:creationId xmlns:a16="http://schemas.microsoft.com/office/drawing/2014/main" id="{190A3F11-8007-3F45-B6C0-7E5115F3B335}"/>
              </a:ext>
            </a:extLst>
          </p:cNvPr>
          <p:cNvSpPr/>
          <p:nvPr/>
        </p:nvSpPr>
        <p:spPr>
          <a:xfrm>
            <a:off x="607769" y="2220165"/>
            <a:ext cx="4114800" cy="548640"/>
          </a:xfrm>
          <a:prstGeom prst="roundRect">
            <a:avLst/>
          </a:prstGeom>
          <a:solidFill>
            <a:srgbClr val="F9F9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Acumin Pro Medium" panose="020B0604020202020204" pitchFamily="34" charset="77"/>
              </a:rPr>
              <a:t>Dedicated Infrastructure</a:t>
            </a:r>
          </a:p>
        </p:txBody>
      </p:sp>
      <p:sp>
        <p:nvSpPr>
          <p:cNvPr id="61" name="Rounded Rectangle 60">
            <a:extLst>
              <a:ext uri="{FF2B5EF4-FFF2-40B4-BE49-F238E27FC236}">
                <a16:creationId xmlns:a16="http://schemas.microsoft.com/office/drawing/2014/main" id="{C2A02175-92F7-314A-B8B4-B3BF6BF9037F}"/>
              </a:ext>
            </a:extLst>
          </p:cNvPr>
          <p:cNvSpPr/>
          <p:nvPr/>
        </p:nvSpPr>
        <p:spPr>
          <a:xfrm>
            <a:off x="4920242" y="2229455"/>
            <a:ext cx="4114800" cy="548640"/>
          </a:xfrm>
          <a:prstGeom prst="roundRect">
            <a:avLst/>
          </a:prstGeom>
          <a:solidFill>
            <a:srgbClr val="F9F9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Acumin Pro Medium" panose="020B0604020202020204" pitchFamily="34" charset="77"/>
              </a:rPr>
              <a:t>Converged Infrastructure</a:t>
            </a:r>
          </a:p>
        </p:txBody>
      </p:sp>
      <p:sp>
        <p:nvSpPr>
          <p:cNvPr id="62" name="Rounded Rectangle 61">
            <a:extLst>
              <a:ext uri="{FF2B5EF4-FFF2-40B4-BE49-F238E27FC236}">
                <a16:creationId xmlns:a16="http://schemas.microsoft.com/office/drawing/2014/main" id="{95043AD5-2080-DD4A-B265-35DA49D8AD86}"/>
              </a:ext>
            </a:extLst>
          </p:cNvPr>
          <p:cNvSpPr/>
          <p:nvPr/>
        </p:nvSpPr>
        <p:spPr>
          <a:xfrm>
            <a:off x="13547288" y="2229455"/>
            <a:ext cx="4114800" cy="548640"/>
          </a:xfrm>
          <a:prstGeom prst="roundRect">
            <a:avLst/>
          </a:prstGeom>
          <a:solidFill>
            <a:srgbClr val="F9F9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Acumin Pro Medium" panose="020B0604020202020204" pitchFamily="34" charset="77"/>
              </a:rPr>
              <a:t>Public Cloud</a:t>
            </a:r>
          </a:p>
        </p:txBody>
      </p:sp>
      <p:sp>
        <p:nvSpPr>
          <p:cNvPr id="63" name="Rounded Rectangle 62">
            <a:extLst>
              <a:ext uri="{FF2B5EF4-FFF2-40B4-BE49-F238E27FC236}">
                <a16:creationId xmlns:a16="http://schemas.microsoft.com/office/drawing/2014/main" id="{6D348801-72D8-1945-AF78-06341803F7EA}"/>
              </a:ext>
            </a:extLst>
          </p:cNvPr>
          <p:cNvSpPr/>
          <p:nvPr/>
        </p:nvSpPr>
        <p:spPr>
          <a:xfrm>
            <a:off x="9232715" y="2229455"/>
            <a:ext cx="4114800" cy="548640"/>
          </a:xfrm>
          <a:prstGeom prst="roundRect">
            <a:avLst/>
          </a:prstGeom>
          <a:solidFill>
            <a:srgbClr val="F9F9F9"/>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Acumin Pro Medium" panose="020B0604020202020204" pitchFamily="34" charset="77"/>
              </a:rPr>
              <a:t>On-Prem COTS Servers</a:t>
            </a:r>
          </a:p>
        </p:txBody>
      </p:sp>
      <p:pic>
        <p:nvPicPr>
          <p:cNvPr id="64" name="Picture 63">
            <a:extLst>
              <a:ext uri="{FF2B5EF4-FFF2-40B4-BE49-F238E27FC236}">
                <a16:creationId xmlns:a16="http://schemas.microsoft.com/office/drawing/2014/main" id="{F824F790-43B9-6241-945E-DAAFE20FB68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7545" y="5842400"/>
            <a:ext cx="1853873" cy="371151"/>
          </a:xfrm>
          <a:prstGeom prst="rect">
            <a:avLst/>
          </a:prstGeom>
        </p:spPr>
      </p:pic>
      <p:pic>
        <p:nvPicPr>
          <p:cNvPr id="65" name="Picture 64">
            <a:extLst>
              <a:ext uri="{FF2B5EF4-FFF2-40B4-BE49-F238E27FC236}">
                <a16:creationId xmlns:a16="http://schemas.microsoft.com/office/drawing/2014/main" id="{0EDADDA7-4D18-E24E-A5DA-E29ECED6CE4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7750" y="4305947"/>
            <a:ext cx="1863668" cy="1351415"/>
          </a:xfrm>
          <a:prstGeom prst="rect">
            <a:avLst/>
          </a:prstGeom>
        </p:spPr>
      </p:pic>
      <p:sp>
        <p:nvSpPr>
          <p:cNvPr id="67" name="Rounded Rectangle 66">
            <a:extLst>
              <a:ext uri="{FF2B5EF4-FFF2-40B4-BE49-F238E27FC236}">
                <a16:creationId xmlns:a16="http://schemas.microsoft.com/office/drawing/2014/main" id="{E8D947B4-86C9-FF41-B50D-B5A1C038B335}"/>
              </a:ext>
            </a:extLst>
          </p:cNvPr>
          <p:cNvSpPr/>
          <p:nvPr/>
        </p:nvSpPr>
        <p:spPr>
          <a:xfrm>
            <a:off x="5565540" y="3057370"/>
            <a:ext cx="1759638" cy="934720"/>
          </a:xfrm>
          <a:prstGeom prst="round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NVIDIA® GPUDirect®</a:t>
            </a:r>
          </a:p>
        </p:txBody>
      </p:sp>
      <p:sp>
        <p:nvSpPr>
          <p:cNvPr id="68" name="Rounded Rectangle 67">
            <a:extLst>
              <a:ext uri="{FF2B5EF4-FFF2-40B4-BE49-F238E27FC236}">
                <a16:creationId xmlns:a16="http://schemas.microsoft.com/office/drawing/2014/main" id="{F886A7C7-D96E-7B42-AF84-C1F2A972D4FC}"/>
              </a:ext>
            </a:extLst>
          </p:cNvPr>
          <p:cNvSpPr/>
          <p:nvPr/>
        </p:nvSpPr>
        <p:spPr>
          <a:xfrm>
            <a:off x="9843346" y="3065798"/>
            <a:ext cx="1638170" cy="926292"/>
          </a:xfrm>
          <a:prstGeom prst="round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NFS</a:t>
            </a:r>
          </a:p>
        </p:txBody>
      </p:sp>
      <p:sp>
        <p:nvSpPr>
          <p:cNvPr id="69" name="Rounded Rectangle 68">
            <a:extLst>
              <a:ext uri="{FF2B5EF4-FFF2-40B4-BE49-F238E27FC236}">
                <a16:creationId xmlns:a16="http://schemas.microsoft.com/office/drawing/2014/main" id="{5DAEEFB4-F59F-4E4F-8E6E-FA7B186617E1}"/>
              </a:ext>
            </a:extLst>
          </p:cNvPr>
          <p:cNvSpPr/>
          <p:nvPr/>
        </p:nvSpPr>
        <p:spPr>
          <a:xfrm>
            <a:off x="11658834" y="3057369"/>
            <a:ext cx="1638170" cy="934720"/>
          </a:xfrm>
          <a:prstGeom prst="round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SMB</a:t>
            </a:r>
          </a:p>
        </p:txBody>
      </p:sp>
      <p:sp>
        <p:nvSpPr>
          <p:cNvPr id="70" name="Rounded Rectangle 69">
            <a:extLst>
              <a:ext uri="{FF2B5EF4-FFF2-40B4-BE49-F238E27FC236}">
                <a16:creationId xmlns:a16="http://schemas.microsoft.com/office/drawing/2014/main" id="{5A838821-D835-0B42-BA81-43EA3332338D}"/>
              </a:ext>
            </a:extLst>
          </p:cNvPr>
          <p:cNvSpPr/>
          <p:nvPr/>
        </p:nvSpPr>
        <p:spPr>
          <a:xfrm>
            <a:off x="7469766" y="3057371"/>
            <a:ext cx="2229240" cy="934720"/>
          </a:xfrm>
          <a:prstGeom prst="round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KUBERNETES CSI</a:t>
            </a:r>
          </a:p>
        </p:txBody>
      </p:sp>
      <p:sp>
        <p:nvSpPr>
          <p:cNvPr id="71" name="Rounded Rectangle 70">
            <a:extLst>
              <a:ext uri="{FF2B5EF4-FFF2-40B4-BE49-F238E27FC236}">
                <a16:creationId xmlns:a16="http://schemas.microsoft.com/office/drawing/2014/main" id="{282FD07A-DD1A-C74F-955E-E1CF548E43BC}"/>
              </a:ext>
            </a:extLst>
          </p:cNvPr>
          <p:cNvSpPr/>
          <p:nvPr/>
        </p:nvSpPr>
        <p:spPr>
          <a:xfrm>
            <a:off x="13413062" y="3057370"/>
            <a:ext cx="1910962" cy="934719"/>
          </a:xfrm>
          <a:prstGeom prst="roundRect">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solidFill>
                <a:latin typeface="Acumin Pro Medium" panose="020B0604020202020204" pitchFamily="34" charset="77"/>
              </a:rPr>
              <a:t>S3</a:t>
            </a:r>
          </a:p>
        </p:txBody>
      </p:sp>
    </p:spTree>
    <p:extLst>
      <p:ext uri="{BB962C8B-B14F-4D97-AF65-F5344CB8AC3E}">
        <p14:creationId xmlns:p14="http://schemas.microsoft.com/office/powerpoint/2010/main" val="17081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ubtitle 35">
            <a:extLst>
              <a:ext uri="{FF2B5EF4-FFF2-40B4-BE49-F238E27FC236}">
                <a16:creationId xmlns:a16="http://schemas.microsoft.com/office/drawing/2014/main" id="{86FCE915-7842-EB48-8AF5-B6C39800FE64}"/>
              </a:ext>
            </a:extLst>
          </p:cNvPr>
          <p:cNvSpPr txBox="1">
            <a:spLocks/>
          </p:cNvSpPr>
          <p:nvPr/>
        </p:nvSpPr>
        <p:spPr>
          <a:xfrm>
            <a:off x="963129" y="2603933"/>
            <a:ext cx="16579855" cy="914400"/>
          </a:xfrm>
          <a:prstGeom prst="rect">
            <a:avLst/>
          </a:prstGeom>
        </p:spPr>
        <p:txBody>
          <a:bodyPr/>
          <a:lstStyle>
            <a:lvl1pPr marL="457200" indent="-457200" algn="l" defTabSz="1371600" rtl="0" eaLnBrk="1" latinLnBrk="0" hangingPunct="1">
              <a:lnSpc>
                <a:spcPct val="100000"/>
              </a:lnSpc>
              <a:spcBef>
                <a:spcPts val="1500"/>
              </a:spcBef>
              <a:buClr>
                <a:schemeClr val="accent1"/>
              </a:buClr>
              <a:buSzPct val="100000"/>
              <a:buFont typeface="Wingdings" panose="05000000000000000000" pitchFamily="2" charset="2"/>
              <a:buChar char="§"/>
              <a:defRPr lang="en-US" sz="3600" kern="1200" dirty="0">
                <a:solidFill>
                  <a:schemeClr val="tx1"/>
                </a:solidFill>
                <a:latin typeface="+mn-lt"/>
                <a:ea typeface="+mn-ea"/>
                <a:cs typeface="+mn-cs"/>
              </a:defRPr>
            </a:lvl1pPr>
            <a:lvl2pPr marL="806450" indent="-349250" algn="l" defTabSz="1371600" rtl="0" eaLnBrk="1" latinLnBrk="0" hangingPunct="1">
              <a:lnSpc>
                <a:spcPct val="100000"/>
              </a:lnSpc>
              <a:spcBef>
                <a:spcPts val="750"/>
              </a:spcBef>
              <a:buClr>
                <a:schemeClr val="accent1"/>
              </a:buClr>
              <a:buFont typeface="Segoe UI Light" panose="020B0502040204020203" pitchFamily="34" charset="0"/>
              <a:buChar char="˗"/>
              <a:defRPr sz="3200" kern="1200">
                <a:solidFill>
                  <a:schemeClr val="tx1"/>
                </a:solidFill>
                <a:latin typeface="+mn-lt"/>
                <a:ea typeface="+mn-ea"/>
                <a:cs typeface="+mn-cs"/>
              </a:defRPr>
            </a:lvl2pPr>
            <a:lvl3pPr marL="1720850" indent="-349250" algn="l" defTabSz="1371600" rtl="0" eaLnBrk="1" latinLnBrk="0" hangingPunct="1">
              <a:lnSpc>
                <a:spcPct val="100000"/>
              </a:lnSpc>
              <a:spcBef>
                <a:spcPts val="750"/>
              </a:spcBef>
              <a:buClr>
                <a:schemeClr val="accent1"/>
              </a:buClr>
              <a:buFont typeface="Segoe UI Light" panose="020B0502040204020203" pitchFamily="34" charset="0"/>
              <a:buChar char="˗"/>
              <a:defRPr sz="2800" kern="1200">
                <a:solidFill>
                  <a:schemeClr val="tx1"/>
                </a:solidFill>
                <a:latin typeface="+mn-lt"/>
                <a:ea typeface="+mn-ea"/>
                <a:cs typeface="+mn-cs"/>
              </a:defRPr>
            </a:lvl3pPr>
            <a:lvl4pPr marL="2400300" indent="-342900" algn="l" defTabSz="1371600" rtl="0" eaLnBrk="1" latinLnBrk="0" hangingPunct="1">
              <a:lnSpc>
                <a:spcPct val="100000"/>
              </a:lnSpc>
              <a:spcBef>
                <a:spcPts val="750"/>
              </a:spcBef>
              <a:buClr>
                <a:schemeClr val="accent1"/>
              </a:buClr>
              <a:buFont typeface="Segoe UI Light" panose="020B0502040204020203"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GB" dirty="0">
                <a:solidFill>
                  <a:schemeClr val="bg1"/>
                </a:solidFill>
                <a:latin typeface="Acumin Pro Medium" panose="020B0604020202020204" pitchFamily="34" charset="77"/>
              </a:rPr>
              <a:t>WEKA is the Top Ranked Distributed Filesystem at Gartner Peer Insights</a:t>
            </a:r>
          </a:p>
        </p:txBody>
      </p:sp>
      <p:sp>
        <p:nvSpPr>
          <p:cNvPr id="41" name="TextBox 40">
            <a:extLst>
              <a:ext uri="{FF2B5EF4-FFF2-40B4-BE49-F238E27FC236}">
                <a16:creationId xmlns:a16="http://schemas.microsoft.com/office/drawing/2014/main" id="{4B4BF9E8-A48A-A443-A2A6-A94C9C30A584}"/>
              </a:ext>
            </a:extLst>
          </p:cNvPr>
          <p:cNvSpPr txBox="1"/>
          <p:nvPr/>
        </p:nvSpPr>
        <p:spPr>
          <a:xfrm>
            <a:off x="11243742" y="11166121"/>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cumin Pro"/>
              <a:ea typeface="+mn-ea"/>
              <a:cs typeface="+mn-cs"/>
            </a:endParaRPr>
          </a:p>
        </p:txBody>
      </p:sp>
      <p:sp>
        <p:nvSpPr>
          <p:cNvPr id="43" name="Title 14">
            <a:extLst>
              <a:ext uri="{FF2B5EF4-FFF2-40B4-BE49-F238E27FC236}">
                <a16:creationId xmlns:a16="http://schemas.microsoft.com/office/drawing/2014/main" id="{7BFBEDC7-F576-2146-9671-B805C09C66BE}"/>
              </a:ext>
            </a:extLst>
          </p:cNvPr>
          <p:cNvSpPr>
            <a:spLocks noGrp="1"/>
          </p:cNvSpPr>
          <p:nvPr>
            <p:ph type="title"/>
          </p:nvPr>
        </p:nvSpPr>
        <p:spPr>
          <a:xfrm>
            <a:off x="622890" y="688458"/>
            <a:ext cx="11438792" cy="914400"/>
          </a:xfrm>
        </p:spPr>
        <p:txBody>
          <a:bodyPr/>
          <a:lstStyle/>
          <a:p>
            <a:pPr algn="l"/>
            <a:r>
              <a:rPr lang="en-US" sz="5400" b="1" dirty="0">
                <a:solidFill>
                  <a:schemeClr val="bg1"/>
                </a:solidFill>
                <a:latin typeface="Acumin Pro UltraBlack" panose="020B0604020202020204" pitchFamily="34" charset="77"/>
              </a:rPr>
              <a:t>WEKA Reliability, Easy Management &amp; Great Support</a:t>
            </a:r>
          </a:p>
        </p:txBody>
      </p:sp>
      <p:pic>
        <p:nvPicPr>
          <p:cNvPr id="44" name="Picture 2" descr="No alternative text description for this image">
            <a:extLst>
              <a:ext uri="{FF2B5EF4-FFF2-40B4-BE49-F238E27FC236}">
                <a16:creationId xmlns:a16="http://schemas.microsoft.com/office/drawing/2014/main" id="{968002D0-23F5-7A4D-9D4F-FFAD920BD3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529" y="3326486"/>
            <a:ext cx="5513467" cy="289385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o alternative text description for this image">
            <a:extLst>
              <a:ext uri="{FF2B5EF4-FFF2-40B4-BE49-F238E27FC236}">
                <a16:creationId xmlns:a16="http://schemas.microsoft.com/office/drawing/2014/main" id="{0E28CCF8-C285-634A-A189-2C8E064EEC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42" y="3326486"/>
            <a:ext cx="5513467" cy="289385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No alternative text description for this image">
            <a:extLst>
              <a:ext uri="{FF2B5EF4-FFF2-40B4-BE49-F238E27FC236}">
                <a16:creationId xmlns:a16="http://schemas.microsoft.com/office/drawing/2014/main" id="{FB71C8CB-236E-1D4D-83A7-9C07C67F5D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38216" y="3326486"/>
            <a:ext cx="5513467" cy="28938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No alternative text description for this image">
            <a:extLst>
              <a:ext uri="{FF2B5EF4-FFF2-40B4-BE49-F238E27FC236}">
                <a16:creationId xmlns:a16="http://schemas.microsoft.com/office/drawing/2014/main" id="{566B7E7E-3A7F-9848-89EC-6D7B802AA2A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890" y="6377738"/>
            <a:ext cx="5513467" cy="289385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No alternative text description for this image">
            <a:extLst>
              <a:ext uri="{FF2B5EF4-FFF2-40B4-BE49-F238E27FC236}">
                <a16:creationId xmlns:a16="http://schemas.microsoft.com/office/drawing/2014/main" id="{B01AABAC-EB86-BC45-A534-3DE6001A7D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3529" y="6377738"/>
            <a:ext cx="5513467" cy="289385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No alternative text description for this image">
            <a:extLst>
              <a:ext uri="{FF2B5EF4-FFF2-40B4-BE49-F238E27FC236}">
                <a16:creationId xmlns:a16="http://schemas.microsoft.com/office/drawing/2014/main" id="{98ADBB81-9B74-B643-B0F2-11C98B8532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944168" y="6377738"/>
            <a:ext cx="5513467" cy="289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72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weka-tel-aviv-office-9">
            <a:extLst>
              <a:ext uri="{FF2B5EF4-FFF2-40B4-BE49-F238E27FC236}">
                <a16:creationId xmlns:a16="http://schemas.microsoft.com/office/drawing/2014/main" id="{1EE540ED-36E6-C74B-9F0F-7DBA5FE0F6F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20" y="10"/>
            <a:ext cx="18287980" cy="556590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A207A5F-2EC0-3748-B720-084DB9E7D4D8}"/>
              </a:ext>
            </a:extLst>
          </p:cNvPr>
          <p:cNvSpPr txBox="1"/>
          <p:nvPr/>
        </p:nvSpPr>
        <p:spPr>
          <a:xfrm>
            <a:off x="274319" y="5886178"/>
            <a:ext cx="3291841" cy="3679030"/>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1800" dirty="0">
                <a:solidFill>
                  <a:schemeClr val="accent1"/>
                </a:solidFill>
                <a:latin typeface="Acumin Pro Medium" panose="020B0604020202020204" pitchFamily="34" charset="77"/>
                <a:hlinkClick r:id="rId4">
                  <a:extLst>
                    <a:ext uri="{A12FA001-AC4F-418D-AE19-62706E023703}">
                      <ahyp:hlinkClr xmlns:ahyp="http://schemas.microsoft.com/office/drawing/2018/hyperlinkcolor" val="tx"/>
                    </a:ext>
                  </a:extLst>
                </a:hlinkClick>
              </a:rPr>
              <a:t>derek@weka.io</a:t>
            </a:r>
            <a:endParaRPr lang="en-US" sz="1800" dirty="0">
              <a:solidFill>
                <a:schemeClr val="accent1"/>
              </a:solidFill>
              <a:latin typeface="Acumin Pro Medium" panose="020B0604020202020204" pitchFamily="34" charset="77"/>
            </a:endParaRPr>
          </a:p>
          <a:p>
            <a:pPr algn="ctr" defTabSz="914400">
              <a:lnSpc>
                <a:spcPct val="90000"/>
              </a:lnSpc>
              <a:spcAft>
                <a:spcPts val="600"/>
              </a:spcAft>
            </a:pPr>
            <a:endParaRPr lang="en-US" sz="1800" dirty="0">
              <a:solidFill>
                <a:schemeClr val="accent1"/>
              </a:solidFill>
              <a:latin typeface="Acumin Pro Medium" panose="020B0604020202020204" pitchFamily="34" charset="77"/>
            </a:endParaRPr>
          </a:p>
          <a:p>
            <a:pPr algn="ctr" defTabSz="914400">
              <a:lnSpc>
                <a:spcPct val="90000"/>
              </a:lnSpc>
              <a:spcAft>
                <a:spcPts val="600"/>
              </a:spcAft>
            </a:pPr>
            <a:r>
              <a:rPr lang="en-US" sz="1800" dirty="0">
                <a:solidFill>
                  <a:schemeClr val="accent1"/>
                </a:solidFill>
                <a:latin typeface="Acumin Pro Medium" panose="020B0604020202020204" pitchFamily="34" charset="77"/>
              </a:rPr>
              <a:t>+44 7949 595400</a:t>
            </a:r>
          </a:p>
        </p:txBody>
      </p:sp>
      <p:sp>
        <p:nvSpPr>
          <p:cNvPr id="17" name="TextBox 16">
            <a:extLst>
              <a:ext uri="{FF2B5EF4-FFF2-40B4-BE49-F238E27FC236}">
                <a16:creationId xmlns:a16="http://schemas.microsoft.com/office/drawing/2014/main" id="{BA8AD8CE-F1AD-A047-9433-1DA2CBA912EE}"/>
              </a:ext>
            </a:extLst>
          </p:cNvPr>
          <p:cNvSpPr txBox="1"/>
          <p:nvPr/>
        </p:nvSpPr>
        <p:spPr>
          <a:xfrm>
            <a:off x="4881152" y="5886178"/>
            <a:ext cx="8416835" cy="3679030"/>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9600" dirty="0">
                <a:solidFill>
                  <a:schemeClr val="accent1"/>
                </a:solidFill>
                <a:latin typeface="Acumin Pro Medium" panose="020B0604020202020204" pitchFamily="34" charset="77"/>
              </a:rPr>
              <a:t>THANK YOU</a:t>
            </a:r>
          </a:p>
        </p:txBody>
      </p:sp>
      <p:sp>
        <p:nvSpPr>
          <p:cNvPr id="5" name="TextBox 4">
            <a:extLst>
              <a:ext uri="{FF2B5EF4-FFF2-40B4-BE49-F238E27FC236}">
                <a16:creationId xmlns:a16="http://schemas.microsoft.com/office/drawing/2014/main" id="{364D03FA-9C97-8144-B91C-B626A8A221F1}"/>
              </a:ext>
            </a:extLst>
          </p:cNvPr>
          <p:cNvSpPr txBox="1"/>
          <p:nvPr/>
        </p:nvSpPr>
        <p:spPr>
          <a:xfrm>
            <a:off x="14142719" y="5886178"/>
            <a:ext cx="3291841" cy="3679030"/>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1800" dirty="0">
                <a:solidFill>
                  <a:schemeClr val="accent1"/>
                </a:solidFill>
                <a:latin typeface="Acumin Pro Medium" panose="020B0604020202020204" pitchFamily="34" charset="77"/>
                <a:hlinkClick r:id="rId4">
                  <a:extLst>
                    <a:ext uri="{A12FA001-AC4F-418D-AE19-62706E023703}">
                      <ahyp:hlinkClr xmlns:ahyp="http://schemas.microsoft.com/office/drawing/2018/hyperlinkcolor" val="tx"/>
                    </a:ext>
                  </a:extLst>
                </a:hlinkClick>
              </a:rPr>
              <a:t>chris@weka.io</a:t>
            </a:r>
            <a:endParaRPr lang="en-US" sz="1800" dirty="0">
              <a:solidFill>
                <a:schemeClr val="accent1"/>
              </a:solidFill>
              <a:latin typeface="Acumin Pro Medium" panose="020B0604020202020204" pitchFamily="34" charset="77"/>
            </a:endParaRPr>
          </a:p>
          <a:p>
            <a:pPr algn="ctr" defTabSz="914400">
              <a:lnSpc>
                <a:spcPct val="90000"/>
              </a:lnSpc>
              <a:spcAft>
                <a:spcPts val="600"/>
              </a:spcAft>
            </a:pPr>
            <a:endParaRPr lang="en-US" sz="1800" dirty="0">
              <a:solidFill>
                <a:schemeClr val="accent1"/>
              </a:solidFill>
              <a:latin typeface="Acumin Pro Medium" panose="020B0604020202020204" pitchFamily="34" charset="77"/>
            </a:endParaRPr>
          </a:p>
          <a:p>
            <a:pPr algn="ctr" defTabSz="914400">
              <a:lnSpc>
                <a:spcPct val="90000"/>
              </a:lnSpc>
              <a:spcAft>
                <a:spcPts val="600"/>
              </a:spcAft>
            </a:pPr>
            <a:r>
              <a:rPr lang="en-US" sz="1800" dirty="0">
                <a:solidFill>
                  <a:schemeClr val="accent1"/>
                </a:solidFill>
                <a:latin typeface="Acumin Pro Medium" panose="020B0604020202020204" pitchFamily="34" charset="77"/>
              </a:rPr>
              <a:t>+44 7970 834291</a:t>
            </a:r>
          </a:p>
        </p:txBody>
      </p:sp>
    </p:spTree>
    <p:extLst>
      <p:ext uri="{BB962C8B-B14F-4D97-AF65-F5344CB8AC3E}">
        <p14:creationId xmlns:p14="http://schemas.microsoft.com/office/powerpoint/2010/main" val="421387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F9033-A665-8145-9462-C5E2C8DF8C5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541429"/>
            <a:ext cx="18287980" cy="10286990"/>
          </a:xfrm>
          <a:prstGeom prst="rect">
            <a:avLst/>
          </a:prstGeom>
        </p:spPr>
      </p:pic>
      <p:sp>
        <p:nvSpPr>
          <p:cNvPr id="2" name="Title 1">
            <a:extLst>
              <a:ext uri="{FF2B5EF4-FFF2-40B4-BE49-F238E27FC236}">
                <a16:creationId xmlns:a16="http://schemas.microsoft.com/office/drawing/2014/main" id="{4C2E3927-CA7C-6E41-AC37-CBA7EA7F4671}"/>
              </a:ext>
            </a:extLst>
          </p:cNvPr>
          <p:cNvSpPr>
            <a:spLocks noGrp="1"/>
          </p:cNvSpPr>
          <p:nvPr>
            <p:ph type="title"/>
          </p:nvPr>
        </p:nvSpPr>
        <p:spPr>
          <a:xfrm>
            <a:off x="566356" y="335418"/>
            <a:ext cx="16816388" cy="1117254"/>
          </a:xfrm>
        </p:spPr>
        <p:txBody>
          <a:bodyPr vert="horz" lIns="91440" tIns="45720" rIns="91440" bIns="45720" rtlCol="0" anchor="ctr">
            <a:normAutofit/>
          </a:bodyPr>
          <a:lstStyle/>
          <a:p>
            <a:pPr algn="ctr" defTabSz="914400"/>
            <a:r>
              <a:rPr lang="en-US" sz="5400" b="1" dirty="0">
                <a:latin typeface="Acumin Pro Black" panose="020B0604020202020204" pitchFamily="34" charset="77"/>
              </a:rPr>
              <a:t>WELCOME TO WEKA</a:t>
            </a:r>
          </a:p>
        </p:txBody>
      </p:sp>
      <p:sp>
        <p:nvSpPr>
          <p:cNvPr id="3" name="Slide Number Placeholder 2">
            <a:extLst>
              <a:ext uri="{FF2B5EF4-FFF2-40B4-BE49-F238E27FC236}">
                <a16:creationId xmlns:a16="http://schemas.microsoft.com/office/drawing/2014/main" id="{395B54D9-EE6B-AB47-95E0-436CBDE100EC}"/>
              </a:ext>
            </a:extLst>
          </p:cNvPr>
          <p:cNvSpPr>
            <a:spLocks noGrp="1"/>
          </p:cNvSpPr>
          <p:nvPr>
            <p:ph type="sldNum" sz="quarter" idx="10"/>
          </p:nvPr>
        </p:nvSpPr>
        <p:spPr>
          <a:xfrm>
            <a:off x="12915900" y="9534525"/>
            <a:ext cx="4114800" cy="547687"/>
          </a:xfrm>
        </p:spPr>
        <p:txBody>
          <a:bodyPr vert="horz" lIns="91440" tIns="45720" rIns="91440" bIns="45720" rtlCol="0" anchor="ctr">
            <a:normAutofit/>
          </a:bodyPr>
          <a:lstStyle/>
          <a:p>
            <a:pPr defTabSz="457200">
              <a:spcAft>
                <a:spcPts val="600"/>
              </a:spcAft>
            </a:pPr>
            <a:fld id="{48F63A3B-78C7-47BE-AE5E-E10140E04643}" type="slidenum">
              <a:rPr lang="en-US" sz="1200">
                <a:solidFill>
                  <a:srgbClr val="FFFFFF"/>
                </a:solidFill>
                <a:latin typeface="Acumin Pro Medium" panose="020B0604020202020204" pitchFamily="34" charset="77"/>
              </a:rPr>
              <a:pPr defTabSz="457200">
                <a:spcAft>
                  <a:spcPts val="600"/>
                </a:spcAft>
              </a:pPr>
              <a:t>2</a:t>
            </a:fld>
            <a:endParaRPr lang="en-US" sz="1200">
              <a:solidFill>
                <a:srgbClr val="FFFFFF"/>
              </a:solidFill>
              <a:latin typeface="Acumin Pro Medium" panose="020B0604020202020204" pitchFamily="34" charset="77"/>
            </a:endParaRPr>
          </a:p>
        </p:txBody>
      </p:sp>
      <p:sp>
        <p:nvSpPr>
          <p:cNvPr id="5" name="Rectangle 4">
            <a:extLst>
              <a:ext uri="{FF2B5EF4-FFF2-40B4-BE49-F238E27FC236}">
                <a16:creationId xmlns:a16="http://schemas.microsoft.com/office/drawing/2014/main" id="{9DBCB1BA-9C03-4644-8D06-DAEE6DF48DB4}"/>
              </a:ext>
            </a:extLst>
          </p:cNvPr>
          <p:cNvSpPr/>
          <p:nvPr/>
        </p:nvSpPr>
        <p:spPr>
          <a:xfrm>
            <a:off x="-6350" y="7863846"/>
            <a:ext cx="3652520" cy="242315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cumin Pro Medium" panose="020B0604020202020204" pitchFamily="34" charset="77"/>
              </a:rPr>
              <a:t>FOUNDED IN 2014</a:t>
            </a:r>
          </a:p>
          <a:p>
            <a:pPr algn="ctr"/>
            <a:endParaRPr lang="en-US" dirty="0">
              <a:latin typeface="Acumin Pro Medium" panose="020B0604020202020204" pitchFamily="34" charset="77"/>
            </a:endParaRPr>
          </a:p>
          <a:p>
            <a:pPr algn="ctr"/>
            <a:r>
              <a:rPr lang="en-US" sz="1600" dirty="0">
                <a:latin typeface="Acumin Pro Medium" panose="020B0604020202020204" pitchFamily="34" charset="77"/>
              </a:rPr>
              <a:t>ENGINEERING HQ IN TEL AVIV</a:t>
            </a:r>
          </a:p>
          <a:p>
            <a:pPr algn="ctr"/>
            <a:r>
              <a:rPr lang="en-US" sz="1600" dirty="0">
                <a:latin typeface="Acumin Pro Medium" panose="020B0604020202020204" pitchFamily="34" charset="77"/>
              </a:rPr>
              <a:t>CORPORATE HQ IN CALIFORNIA</a:t>
            </a:r>
          </a:p>
        </p:txBody>
      </p:sp>
      <p:sp>
        <p:nvSpPr>
          <p:cNvPr id="14" name="Rectangle 13">
            <a:extLst>
              <a:ext uri="{FF2B5EF4-FFF2-40B4-BE49-F238E27FC236}">
                <a16:creationId xmlns:a16="http://schemas.microsoft.com/office/drawing/2014/main" id="{1B172EFA-2BAE-1744-A627-AF65C1BFF9A6}"/>
              </a:ext>
            </a:extLst>
          </p:cNvPr>
          <p:cNvSpPr/>
          <p:nvPr/>
        </p:nvSpPr>
        <p:spPr>
          <a:xfrm>
            <a:off x="3652540" y="7863837"/>
            <a:ext cx="3618230" cy="2423153"/>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Acumin Pro Medium" panose="020B0604020202020204" pitchFamily="34" charset="77"/>
            </a:endParaRPr>
          </a:p>
          <a:p>
            <a:pPr algn="ctr"/>
            <a:endParaRPr lang="en-US" sz="1200" dirty="0">
              <a:solidFill>
                <a:schemeClr val="accent1"/>
              </a:solidFill>
              <a:latin typeface="Acumin Pro Medium" panose="020B0604020202020204" pitchFamily="34" charset="77"/>
            </a:endParaRPr>
          </a:p>
          <a:p>
            <a:pPr algn="ctr"/>
            <a:r>
              <a:rPr lang="en-US" dirty="0">
                <a:solidFill>
                  <a:schemeClr val="accent1"/>
                </a:solidFill>
                <a:latin typeface="Acumin Pro Medium" panose="020B0604020202020204" pitchFamily="34" charset="77"/>
              </a:rPr>
              <a:t>PRODUCT</a:t>
            </a:r>
          </a:p>
          <a:p>
            <a:pPr algn="ctr"/>
            <a:endParaRPr lang="en-US" sz="1100" dirty="0">
              <a:solidFill>
                <a:schemeClr val="accent1"/>
              </a:solidFill>
              <a:latin typeface="Acumin Pro Medium" panose="020B0604020202020204" pitchFamily="34" charset="77"/>
            </a:endParaRPr>
          </a:p>
          <a:p>
            <a:pPr algn="ctr"/>
            <a:r>
              <a:rPr lang="en-US" sz="1800" dirty="0">
                <a:solidFill>
                  <a:schemeClr val="accent1"/>
                </a:solidFill>
                <a:latin typeface="Acumin Pro Medium" panose="020B0604020202020204" pitchFamily="34" charset="77"/>
              </a:rPr>
              <a:t>The WEKA Data Platform, software-defined, parallel file system leveraging </a:t>
            </a:r>
            <a:r>
              <a:rPr lang="en-US" sz="1800" dirty="0" err="1">
                <a:solidFill>
                  <a:schemeClr val="accent1"/>
                </a:solidFill>
                <a:latin typeface="Acumin Pro Medium" panose="020B0604020202020204" pitchFamily="34" charset="77"/>
              </a:rPr>
              <a:t>NMVe</a:t>
            </a:r>
            <a:r>
              <a:rPr lang="en-US" sz="1800" dirty="0">
                <a:solidFill>
                  <a:schemeClr val="accent1"/>
                </a:solidFill>
                <a:latin typeface="Acumin Pro Medium" panose="020B0604020202020204" pitchFamily="34" charset="77"/>
              </a:rPr>
              <a:t> and high speed networks</a:t>
            </a:r>
          </a:p>
          <a:p>
            <a:endParaRPr lang="en-US" sz="1600" dirty="0">
              <a:solidFill>
                <a:schemeClr val="accent1"/>
              </a:solidFill>
              <a:latin typeface="Acumin Pro Medium" panose="020B0604020202020204" pitchFamily="34" charset="77"/>
            </a:endParaRPr>
          </a:p>
        </p:txBody>
      </p:sp>
      <p:sp>
        <p:nvSpPr>
          <p:cNvPr id="16" name="Rectangle 15">
            <a:extLst>
              <a:ext uri="{FF2B5EF4-FFF2-40B4-BE49-F238E27FC236}">
                <a16:creationId xmlns:a16="http://schemas.microsoft.com/office/drawing/2014/main" id="{C24265C6-F7DD-324D-8E0C-18C2B1F23170}"/>
              </a:ext>
            </a:extLst>
          </p:cNvPr>
          <p:cNvSpPr/>
          <p:nvPr/>
        </p:nvSpPr>
        <p:spPr>
          <a:xfrm>
            <a:off x="7270135" y="7863847"/>
            <a:ext cx="3599110" cy="2423153"/>
          </a:xfrm>
          <a:prstGeom prst="rect">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Acumin Pro Medium" panose="020B0604020202020204" pitchFamily="34" charset="77"/>
            </a:endParaRPr>
          </a:p>
          <a:p>
            <a:pPr algn="ctr"/>
            <a:r>
              <a:rPr lang="en-US" dirty="0">
                <a:latin typeface="Acumin Pro Medium" panose="020B0604020202020204" pitchFamily="34" charset="77"/>
              </a:rPr>
              <a:t>FINANCE</a:t>
            </a:r>
          </a:p>
          <a:p>
            <a:pPr algn="ctr"/>
            <a:endParaRPr lang="en-US" sz="1600" dirty="0">
              <a:latin typeface="Acumin Pro Medium" panose="020B0604020202020204" pitchFamily="34" charset="77"/>
            </a:endParaRPr>
          </a:p>
          <a:p>
            <a:pPr algn="ctr"/>
            <a:r>
              <a:rPr lang="en-US" sz="1600" dirty="0">
                <a:latin typeface="Acumin Pro Medium" panose="020B0604020202020204" pitchFamily="34" charset="77"/>
              </a:rPr>
              <a:t>$135M SERIES D INVESTMENT in NOV ‘22, 3 X GROWTH ACHIEVED BY END OF Q3, INVESTMENT FROM MANY TECHNOLOGY PARTNERS &amp; VCs</a:t>
            </a:r>
          </a:p>
          <a:p>
            <a:pPr marL="285750" indent="-285750" algn="ctr">
              <a:buFont typeface="Arial" panose="020B0604020202020204" pitchFamily="34" charset="0"/>
              <a:buChar char="•"/>
            </a:pPr>
            <a:endParaRPr lang="en-US" sz="1800" dirty="0">
              <a:latin typeface="Acumin Pro Medium" panose="020B0604020202020204" pitchFamily="34" charset="77"/>
            </a:endParaRPr>
          </a:p>
        </p:txBody>
      </p:sp>
      <p:sp>
        <p:nvSpPr>
          <p:cNvPr id="18" name="Rectangle 17">
            <a:extLst>
              <a:ext uri="{FF2B5EF4-FFF2-40B4-BE49-F238E27FC236}">
                <a16:creationId xmlns:a16="http://schemas.microsoft.com/office/drawing/2014/main" id="{51746781-7150-B14E-822B-6D39F3FF481D}"/>
              </a:ext>
            </a:extLst>
          </p:cNvPr>
          <p:cNvSpPr/>
          <p:nvPr/>
        </p:nvSpPr>
        <p:spPr>
          <a:xfrm>
            <a:off x="10869244" y="7863847"/>
            <a:ext cx="3472140" cy="2423153"/>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cumin Pro Medium" panose="020B0604020202020204" pitchFamily="34" charset="77"/>
            </a:endParaRPr>
          </a:p>
          <a:p>
            <a:pPr algn="ctr"/>
            <a:r>
              <a:rPr lang="en-US" dirty="0">
                <a:latin typeface="Acumin Pro Medium" panose="020B0604020202020204" pitchFamily="34" charset="77"/>
              </a:rPr>
              <a:t>CUSTOMERS</a:t>
            </a:r>
          </a:p>
          <a:p>
            <a:pPr algn="ctr"/>
            <a:endParaRPr lang="en-US" sz="1200" dirty="0">
              <a:latin typeface="Acumin Pro Medium" panose="020B0604020202020204" pitchFamily="34" charset="77"/>
            </a:endParaRPr>
          </a:p>
          <a:p>
            <a:pPr algn="ctr"/>
            <a:r>
              <a:rPr lang="en-US" sz="1400" dirty="0">
                <a:latin typeface="Acumin Pro Medium" panose="020B0604020202020204" pitchFamily="34" charset="77"/>
              </a:rPr>
              <a:t>8 of the FORTUNE 50</a:t>
            </a:r>
          </a:p>
          <a:p>
            <a:pPr algn="ctr"/>
            <a:r>
              <a:rPr lang="en-US" sz="1400" dirty="0">
                <a:latin typeface="Acumin Pro Medium" panose="020B0604020202020204" pitchFamily="34" charset="77"/>
              </a:rPr>
              <a:t> (FINANCE, HEALTHCARE, MANUFACTURING, OIL &amp; GAS) </a:t>
            </a:r>
          </a:p>
          <a:p>
            <a:pPr algn="ctr"/>
            <a:r>
              <a:rPr lang="en-US" sz="1400" dirty="0">
                <a:latin typeface="Acumin Pro Medium" panose="020B0604020202020204" pitchFamily="34" charset="77"/>
              </a:rPr>
              <a:t>GOVERNMENT, DEFENCE, ACADEMIA/RESEARCH</a:t>
            </a:r>
            <a:endParaRPr lang="en-US" sz="1200" dirty="0">
              <a:latin typeface="Acumin Pro Medium" panose="020B0604020202020204" pitchFamily="34" charset="77"/>
            </a:endParaRPr>
          </a:p>
        </p:txBody>
      </p:sp>
    </p:spTree>
    <p:extLst>
      <p:ext uri="{BB962C8B-B14F-4D97-AF65-F5344CB8AC3E}">
        <p14:creationId xmlns:p14="http://schemas.microsoft.com/office/powerpoint/2010/main" val="164022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629190-141A-6F4F-8E47-39262F1E7966}"/>
              </a:ext>
            </a:extLst>
          </p:cNvPr>
          <p:cNvSpPr/>
          <p:nvPr/>
        </p:nvSpPr>
        <p:spPr>
          <a:xfrm>
            <a:off x="-6509" y="12059"/>
            <a:ext cx="18288000" cy="2339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800" dirty="0">
              <a:solidFill>
                <a:srgbClr val="FFFFFF"/>
              </a:solidFill>
              <a:latin typeface="Acumin Pro Medium" panose="020B0604020202020204" pitchFamily="34" charset="77"/>
            </a:endParaRPr>
          </a:p>
        </p:txBody>
      </p:sp>
      <p:pic>
        <p:nvPicPr>
          <p:cNvPr id="5122" name="Picture 2" descr="Wind turbine - Wikipedia">
            <a:extLst>
              <a:ext uri="{FF2B5EF4-FFF2-40B4-BE49-F238E27FC236}">
                <a16:creationId xmlns:a16="http://schemas.microsoft.com/office/drawing/2014/main" id="{2784F459-152C-874D-945B-3A010E308F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3093" y="-27388"/>
            <a:ext cx="2830637" cy="6390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423401B-034B-C042-8024-F961D5C2A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7351" y="-762"/>
            <a:ext cx="2936973" cy="6388803"/>
          </a:xfrm>
          <a:prstGeom prst="rect">
            <a:avLst/>
          </a:prstGeom>
        </p:spPr>
      </p:pic>
      <p:pic>
        <p:nvPicPr>
          <p:cNvPr id="1030" name="Picture 6" descr="5 Ways Finance &amp; Insurance Organizations Take Advantage of Cognitive Search  and Analytics | Sinequa – a Leader in Cognitive Search &amp; Analytics">
            <a:extLst>
              <a:ext uri="{FF2B5EF4-FFF2-40B4-BE49-F238E27FC236}">
                <a16:creationId xmlns:a16="http://schemas.microsoft.com/office/drawing/2014/main" id="{D09C8D18-F5D9-9349-95A0-073B756EA886}"/>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171125" y="2"/>
            <a:ext cx="3002130" cy="6386039"/>
          </a:xfrm>
          <a:prstGeom prst="rect">
            <a:avLst/>
          </a:prstGeom>
          <a:solidFill>
            <a:srgbClr val="7030A0"/>
          </a:solidFill>
        </p:spPr>
      </p:pic>
      <p:sp>
        <p:nvSpPr>
          <p:cNvPr id="6" name="Rectangle 5">
            <a:extLst>
              <a:ext uri="{FF2B5EF4-FFF2-40B4-BE49-F238E27FC236}">
                <a16:creationId xmlns:a16="http://schemas.microsoft.com/office/drawing/2014/main" id="{B2EC7C55-A743-3C4C-9E5E-A3361D2BFB4D}"/>
              </a:ext>
            </a:extLst>
          </p:cNvPr>
          <p:cNvSpPr/>
          <p:nvPr/>
        </p:nvSpPr>
        <p:spPr>
          <a:xfrm>
            <a:off x="171125" y="-762"/>
            <a:ext cx="3002130" cy="636422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a:solidFill>
                <a:prstClr val="white"/>
              </a:solidFill>
              <a:latin typeface="Acumin Pro Medium" panose="020B0604020202020204" pitchFamily="34" charset="77"/>
            </a:endParaRPr>
          </a:p>
        </p:txBody>
      </p:sp>
      <p:sp>
        <p:nvSpPr>
          <p:cNvPr id="2" name="Title 1">
            <a:extLst>
              <a:ext uri="{FF2B5EF4-FFF2-40B4-BE49-F238E27FC236}">
                <a16:creationId xmlns:a16="http://schemas.microsoft.com/office/drawing/2014/main" id="{50FF3632-F461-8048-84FE-87F364FFE3C7}"/>
              </a:ext>
            </a:extLst>
          </p:cNvPr>
          <p:cNvSpPr>
            <a:spLocks noGrp="1"/>
          </p:cNvSpPr>
          <p:nvPr>
            <p:ph type="title"/>
          </p:nvPr>
        </p:nvSpPr>
        <p:spPr>
          <a:xfrm>
            <a:off x="887100" y="6863491"/>
            <a:ext cx="16385457" cy="1976465"/>
          </a:xfrm>
        </p:spPr>
        <p:txBody>
          <a:bodyPr vert="horz" lIns="91440" tIns="45720" rIns="91440" bIns="45720" rtlCol="0" anchor="b">
            <a:noAutofit/>
          </a:bodyPr>
          <a:lstStyle/>
          <a:p>
            <a:pPr defTabSz="914445"/>
            <a:r>
              <a:rPr lang="en-US" sz="6600" dirty="0">
                <a:solidFill>
                  <a:schemeClr val="accent1"/>
                </a:solidFill>
                <a:latin typeface="Acumin Pro Black" panose="020B0604020202020204" pitchFamily="34" charset="77"/>
              </a:rPr>
              <a:t>CUSTOMER MARKETS &amp; USE-CASES ACCELERATED BY WEKA</a:t>
            </a:r>
          </a:p>
        </p:txBody>
      </p:sp>
      <p:pic>
        <p:nvPicPr>
          <p:cNvPr id="1026" name="Picture 2" descr="Life Sciences Sector Deal 2, 2018 - GOV.UK">
            <a:extLst>
              <a:ext uri="{FF2B5EF4-FFF2-40B4-BE49-F238E27FC236}">
                <a16:creationId xmlns:a16="http://schemas.microsoft.com/office/drawing/2014/main" id="{D6317E32-A712-764D-86EF-C39748B95C71}"/>
              </a:ext>
            </a:extLst>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3224837" y="-14473"/>
            <a:ext cx="2950203" cy="63916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rtree Centre - High performance computing (HPC)">
            <a:extLst>
              <a:ext uri="{FF2B5EF4-FFF2-40B4-BE49-F238E27FC236}">
                <a16:creationId xmlns:a16="http://schemas.microsoft.com/office/drawing/2014/main" id="{62258D7B-150E-2742-BA09-0FE472EB0A08}"/>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12334676" y="-16896"/>
            <a:ext cx="2881190" cy="63916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062943B-36B6-F44F-9C1B-5671830B7F1F}"/>
              </a:ext>
            </a:extLst>
          </p:cNvPr>
          <p:cNvSpPr>
            <a:spLocks noGrp="1"/>
          </p:cNvSpPr>
          <p:nvPr>
            <p:ph type="sldNum" sz="quarter" idx="10"/>
          </p:nvPr>
        </p:nvSpPr>
        <p:spPr>
          <a:xfrm>
            <a:off x="16028442" y="9087958"/>
            <a:ext cx="921696" cy="547688"/>
          </a:xfrm>
        </p:spPr>
        <p:txBody>
          <a:bodyPr vert="horz" lIns="91440" tIns="45720" rIns="91440" bIns="45720" rtlCol="0" anchor="ctr">
            <a:normAutofit/>
          </a:bodyPr>
          <a:lstStyle/>
          <a:p>
            <a:pPr defTabSz="914445">
              <a:spcAft>
                <a:spcPts val="600"/>
              </a:spcAft>
              <a:defRPr/>
            </a:pPr>
            <a:fld id="{48F63A3B-78C7-47BE-AE5E-E10140E04643}" type="slidenum">
              <a:rPr lang="en-US" sz="1800">
                <a:solidFill>
                  <a:prstClr val="white"/>
                </a:solidFill>
                <a:latin typeface="Trebuchet MS"/>
              </a:rPr>
              <a:pPr defTabSz="914445">
                <a:spcAft>
                  <a:spcPts val="600"/>
                </a:spcAft>
                <a:defRPr/>
              </a:pPr>
              <a:t>3</a:t>
            </a:fld>
            <a:endParaRPr lang="en-US" sz="1800" dirty="0">
              <a:solidFill>
                <a:prstClr val="white"/>
              </a:solidFill>
              <a:latin typeface="Trebuchet MS"/>
            </a:endParaRPr>
          </a:p>
        </p:txBody>
      </p:sp>
      <p:sp>
        <p:nvSpPr>
          <p:cNvPr id="4" name="TextBox 3">
            <a:extLst>
              <a:ext uri="{FF2B5EF4-FFF2-40B4-BE49-F238E27FC236}">
                <a16:creationId xmlns:a16="http://schemas.microsoft.com/office/drawing/2014/main" id="{3D05C340-C8EA-7241-9F61-186589D3F3F7}"/>
              </a:ext>
            </a:extLst>
          </p:cNvPr>
          <p:cNvSpPr txBox="1"/>
          <p:nvPr/>
        </p:nvSpPr>
        <p:spPr>
          <a:xfrm>
            <a:off x="14245038" y="8669723"/>
            <a:ext cx="0" cy="0"/>
          </a:xfrm>
          <a:prstGeom prst="rect">
            <a:avLst/>
          </a:prstGeom>
          <a:noFill/>
        </p:spPr>
        <p:txBody>
          <a:bodyPr wrap="none" lIns="0" tIns="0" rIns="0" bIns="0" rtlCol="0">
            <a:noAutofit/>
          </a:bodyPr>
          <a:lstStyle/>
          <a:p>
            <a:pPr defTabSz="1371669">
              <a:defRPr/>
            </a:pPr>
            <a:endParaRPr lang="en-US" sz="1800" dirty="0">
              <a:solidFill>
                <a:prstClr val="white"/>
              </a:solidFill>
              <a:latin typeface="Trebuchet MS"/>
            </a:endParaRPr>
          </a:p>
        </p:txBody>
      </p:sp>
      <p:sp>
        <p:nvSpPr>
          <p:cNvPr id="5" name="TextBox 4">
            <a:extLst>
              <a:ext uri="{FF2B5EF4-FFF2-40B4-BE49-F238E27FC236}">
                <a16:creationId xmlns:a16="http://schemas.microsoft.com/office/drawing/2014/main" id="{6A66F898-C256-B24E-9186-AF7F8C2B215F}"/>
              </a:ext>
            </a:extLst>
          </p:cNvPr>
          <p:cNvSpPr txBox="1"/>
          <p:nvPr/>
        </p:nvSpPr>
        <p:spPr>
          <a:xfrm>
            <a:off x="93039" y="542424"/>
            <a:ext cx="2950203" cy="5821038"/>
          </a:xfrm>
          <a:prstGeom prst="rect">
            <a:avLst/>
          </a:prstGeom>
          <a:noFill/>
        </p:spPr>
        <p:txBody>
          <a:bodyPr wrap="square" lIns="0" tIns="0" rIns="0" bIns="0" rtlCol="0">
            <a:noAutofit/>
          </a:bodyPr>
          <a:lstStyle/>
          <a:p>
            <a:pPr algn="ctr" defTabSz="1371669">
              <a:defRPr/>
            </a:pPr>
            <a:r>
              <a:rPr lang="en-US" sz="1800" dirty="0">
                <a:solidFill>
                  <a:prstClr val="white"/>
                </a:solidFill>
                <a:latin typeface="Acumin Pro Medium" panose="020B0604020202020204" pitchFamily="34" charset="77"/>
              </a:rPr>
              <a:t>INCREASING PROFITABILITY FOR FINANCIAL TRADING</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REDUCING FRAUD</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REDUCING RISK</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650" dirty="0">
                <a:solidFill>
                  <a:prstClr val="white"/>
                </a:solidFill>
                <a:latin typeface="Acumin Pro Medium" panose="020B0604020202020204" pitchFamily="34" charset="77"/>
              </a:rPr>
              <a:t>IMPROVING BUSINESS PERFORMANCE THROUGH PREDICTIVE/PRESCRIPTIVE ANALYTICS</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dirty="0">
                <a:solidFill>
                  <a:prstClr val="white"/>
                </a:solidFill>
                <a:latin typeface="Acumin Pro Medium" panose="020B0604020202020204" pitchFamily="34" charset="77"/>
              </a:rPr>
              <a:t>FINANCE</a:t>
            </a:r>
          </a:p>
          <a:p>
            <a:pPr algn="ctr" defTabSz="1371669">
              <a:defRPr/>
            </a:pPr>
            <a:endParaRPr lang="en-US" sz="1800" dirty="0">
              <a:solidFill>
                <a:prstClr val="white"/>
              </a:solidFill>
              <a:latin typeface="Acumin Pro Medium" panose="020B0604020202020204" pitchFamily="34" charset="77"/>
            </a:endParaRPr>
          </a:p>
          <a:p>
            <a:pPr algn="ctr" defTabSz="1371669">
              <a:defRPr/>
            </a:pPr>
            <a:endParaRPr lang="en-US" sz="1800" dirty="0">
              <a:solidFill>
                <a:prstClr val="white"/>
              </a:solidFill>
              <a:latin typeface="Acumin Pro Medium" panose="020B0604020202020204" pitchFamily="34" charset="77"/>
            </a:endParaRPr>
          </a:p>
          <a:p>
            <a:pPr algn="ctr" defTabSz="1371669">
              <a:defRPr/>
            </a:pPr>
            <a:endParaRPr lang="en-US" sz="1800" dirty="0">
              <a:solidFill>
                <a:prstClr val="white"/>
              </a:solidFill>
              <a:latin typeface="Acumin Pro Medium" panose="020B0604020202020204" pitchFamily="34" charset="77"/>
            </a:endParaRPr>
          </a:p>
        </p:txBody>
      </p:sp>
      <p:sp>
        <p:nvSpPr>
          <p:cNvPr id="39" name="Rectangle 38">
            <a:extLst>
              <a:ext uri="{FF2B5EF4-FFF2-40B4-BE49-F238E27FC236}">
                <a16:creationId xmlns:a16="http://schemas.microsoft.com/office/drawing/2014/main" id="{C8DAE4D5-64FC-4B40-81C7-8B02CD7355D4}"/>
              </a:ext>
            </a:extLst>
          </p:cNvPr>
          <p:cNvSpPr/>
          <p:nvPr/>
        </p:nvSpPr>
        <p:spPr>
          <a:xfrm>
            <a:off x="3224837" y="2"/>
            <a:ext cx="2915583" cy="6386039"/>
          </a:xfrm>
          <a:prstGeom prst="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dirty="0">
              <a:solidFill>
                <a:prstClr val="white"/>
              </a:solidFill>
              <a:latin typeface="Acumin Pro Medium" panose="020B0604020202020204" pitchFamily="34" charset="77"/>
            </a:endParaRPr>
          </a:p>
        </p:txBody>
      </p:sp>
      <p:sp>
        <p:nvSpPr>
          <p:cNvPr id="40" name="TextBox 39">
            <a:extLst>
              <a:ext uri="{FF2B5EF4-FFF2-40B4-BE49-F238E27FC236}">
                <a16:creationId xmlns:a16="http://schemas.microsoft.com/office/drawing/2014/main" id="{95B9D021-A7DD-5540-93C9-8BD867522A03}"/>
              </a:ext>
            </a:extLst>
          </p:cNvPr>
          <p:cNvSpPr txBox="1"/>
          <p:nvPr/>
        </p:nvSpPr>
        <p:spPr>
          <a:xfrm>
            <a:off x="3221873" y="475037"/>
            <a:ext cx="3048560" cy="5888426"/>
          </a:xfrm>
          <a:prstGeom prst="rect">
            <a:avLst/>
          </a:prstGeom>
          <a:noFill/>
        </p:spPr>
        <p:txBody>
          <a:bodyPr wrap="square" lIns="0" tIns="0" rIns="0" bIns="0" rtlCol="0">
            <a:noAutofit/>
          </a:bodyPr>
          <a:lstStyle/>
          <a:p>
            <a:pPr algn="ctr" defTabSz="1371669">
              <a:defRPr/>
            </a:pPr>
            <a:r>
              <a:rPr lang="en-US" sz="1800" dirty="0">
                <a:solidFill>
                  <a:prstClr val="white"/>
                </a:solidFill>
                <a:latin typeface="Acumin Pro Medium" panose="020B0604020202020204" pitchFamily="34" charset="77"/>
              </a:rPr>
              <a:t>ACCELERATING DRUG &amp; VACCINE DISCOVERY</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PRECISION MEDICINE</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MORE ACCURATELY DETECTING VARIANTS &amp; DISEASES</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IMAGE RECOGNITION/ANOMOLY DETECTION</a:t>
            </a:r>
          </a:p>
          <a:p>
            <a:pPr algn="ctr" defTabSz="1371669">
              <a:defRPr/>
            </a:pPr>
            <a:r>
              <a:rPr lang="en-US" sz="2100" dirty="0">
                <a:solidFill>
                  <a:prstClr val="white"/>
                </a:solidFill>
                <a:latin typeface="Acumin Pro Medium" panose="020B0604020202020204" pitchFamily="34" charset="77"/>
              </a:rPr>
              <a:t>---</a:t>
            </a:r>
          </a:p>
          <a:p>
            <a:pPr algn="ctr" defTabSz="1371669">
              <a:defRPr/>
            </a:pPr>
            <a:endParaRPr lang="en-US" sz="1650" dirty="0">
              <a:solidFill>
                <a:prstClr val="white"/>
              </a:solidFill>
              <a:latin typeface="Acumin Pro Medium" panose="020B0604020202020204" pitchFamily="34" charset="77"/>
            </a:endParaRPr>
          </a:p>
          <a:p>
            <a:pPr algn="ctr" defTabSz="1371669">
              <a:defRPr/>
            </a:pPr>
            <a:r>
              <a:rPr lang="en-US" dirty="0">
                <a:solidFill>
                  <a:prstClr val="white"/>
                </a:solidFill>
                <a:latin typeface="Acumin Pro Medium" panose="020B0604020202020204" pitchFamily="34" charset="77"/>
              </a:rPr>
              <a:t>LIFE SCIENCES</a:t>
            </a:r>
          </a:p>
          <a:p>
            <a:pPr algn="ctr" defTabSz="1371669">
              <a:defRPr/>
            </a:pPr>
            <a:endParaRPr lang="en-US" sz="1800" dirty="0">
              <a:solidFill>
                <a:prstClr val="white"/>
              </a:solidFill>
              <a:latin typeface="Acumin Pro Medium" panose="020B0604020202020204" pitchFamily="34" charset="77"/>
            </a:endParaRPr>
          </a:p>
          <a:p>
            <a:pPr algn="ctr" defTabSz="1371669">
              <a:defRPr/>
            </a:pPr>
            <a:endParaRPr lang="en-US" sz="1800" dirty="0">
              <a:solidFill>
                <a:prstClr val="white"/>
              </a:solidFill>
              <a:latin typeface="Acumin Pro Medium" panose="020B0604020202020204" pitchFamily="34" charset="77"/>
            </a:endParaRPr>
          </a:p>
        </p:txBody>
      </p:sp>
      <p:sp>
        <p:nvSpPr>
          <p:cNvPr id="42" name="Rectangle 41">
            <a:extLst>
              <a:ext uri="{FF2B5EF4-FFF2-40B4-BE49-F238E27FC236}">
                <a16:creationId xmlns:a16="http://schemas.microsoft.com/office/drawing/2014/main" id="{B21FF38E-0C69-F54C-9EEF-108A5C158B4D}"/>
              </a:ext>
            </a:extLst>
          </p:cNvPr>
          <p:cNvSpPr/>
          <p:nvPr/>
        </p:nvSpPr>
        <p:spPr>
          <a:xfrm>
            <a:off x="9258082" y="350"/>
            <a:ext cx="2974538" cy="641422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100">
              <a:solidFill>
                <a:prstClr val="white"/>
              </a:solidFill>
              <a:latin typeface="Acumin Pro Medium" panose="020B0604020202020204" pitchFamily="34" charset="77"/>
            </a:endParaRPr>
          </a:p>
        </p:txBody>
      </p:sp>
      <p:sp>
        <p:nvSpPr>
          <p:cNvPr id="43" name="TextBox 42">
            <a:extLst>
              <a:ext uri="{FF2B5EF4-FFF2-40B4-BE49-F238E27FC236}">
                <a16:creationId xmlns:a16="http://schemas.microsoft.com/office/drawing/2014/main" id="{319D8EC4-EE41-FB45-96CC-3A69F3B70207}"/>
              </a:ext>
            </a:extLst>
          </p:cNvPr>
          <p:cNvSpPr txBox="1"/>
          <p:nvPr/>
        </p:nvSpPr>
        <p:spPr>
          <a:xfrm>
            <a:off x="9173367" y="542955"/>
            <a:ext cx="2940099" cy="6363462"/>
          </a:xfrm>
          <a:prstGeom prst="rect">
            <a:avLst/>
          </a:prstGeom>
          <a:noFill/>
        </p:spPr>
        <p:txBody>
          <a:bodyPr wrap="square" lIns="0" tIns="0" rIns="0" bIns="0" rtlCol="0">
            <a:noAutofit/>
          </a:bodyPr>
          <a:lstStyle/>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WINNING THE RACE TO LEVEL 4 VEHICLE AUTONOMY</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CFD/CSM</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IMAGE RECOGNITION/</a:t>
            </a:r>
          </a:p>
          <a:p>
            <a:pPr algn="ctr" defTabSz="1371669">
              <a:defRPr/>
            </a:pPr>
            <a:r>
              <a:rPr lang="en-US" sz="1800" dirty="0">
                <a:solidFill>
                  <a:prstClr val="white"/>
                </a:solidFill>
                <a:latin typeface="Acumin Pro Medium" panose="020B0604020202020204" pitchFamily="34" charset="77"/>
              </a:rPr>
              <a:t>FAULT DETECTION</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EDA</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2400" dirty="0">
                <a:solidFill>
                  <a:prstClr val="white"/>
                </a:solidFill>
                <a:latin typeface="Acumin Pro Medium" panose="020B0604020202020204" pitchFamily="34" charset="77"/>
              </a:rPr>
              <a:t>MANUFACTURING</a:t>
            </a:r>
          </a:p>
          <a:p>
            <a:pPr algn="ctr" defTabSz="1371669">
              <a:defRPr/>
            </a:pPr>
            <a:endParaRPr lang="en-US" sz="1800" dirty="0">
              <a:solidFill>
                <a:prstClr val="white"/>
              </a:solidFill>
              <a:latin typeface="Acumin Pro Medium" panose="020B0604020202020204" pitchFamily="34" charset="77"/>
            </a:endParaRPr>
          </a:p>
          <a:p>
            <a:pPr algn="ctr" defTabSz="1371669">
              <a:defRPr/>
            </a:pPr>
            <a:endParaRPr lang="en-US" sz="1800" dirty="0">
              <a:solidFill>
                <a:prstClr val="white"/>
              </a:solidFill>
              <a:latin typeface="Acumin Pro Medium" panose="020B0604020202020204" pitchFamily="34" charset="77"/>
            </a:endParaRPr>
          </a:p>
        </p:txBody>
      </p:sp>
      <p:sp>
        <p:nvSpPr>
          <p:cNvPr id="46" name="Rectangle 45">
            <a:extLst>
              <a:ext uri="{FF2B5EF4-FFF2-40B4-BE49-F238E27FC236}">
                <a16:creationId xmlns:a16="http://schemas.microsoft.com/office/drawing/2014/main" id="{DD3B0BE9-4B95-134B-AD6E-B4E4CDECB9E1}"/>
              </a:ext>
            </a:extLst>
          </p:cNvPr>
          <p:cNvSpPr/>
          <p:nvPr/>
        </p:nvSpPr>
        <p:spPr>
          <a:xfrm>
            <a:off x="12348915" y="-27388"/>
            <a:ext cx="2902221" cy="6427901"/>
          </a:xfrm>
          <a:prstGeom prst="rect">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a:solidFill>
                <a:prstClr val="white"/>
              </a:solidFill>
              <a:latin typeface="Acumin Pro Medium" panose="020B0604020202020204" pitchFamily="34" charset="77"/>
            </a:endParaRPr>
          </a:p>
        </p:txBody>
      </p:sp>
      <p:sp>
        <p:nvSpPr>
          <p:cNvPr id="44" name="TextBox 43">
            <a:extLst>
              <a:ext uri="{FF2B5EF4-FFF2-40B4-BE49-F238E27FC236}">
                <a16:creationId xmlns:a16="http://schemas.microsoft.com/office/drawing/2014/main" id="{82119C6B-17AA-E043-BB99-6709E4E91DA2}"/>
              </a:ext>
            </a:extLst>
          </p:cNvPr>
          <p:cNvSpPr txBox="1"/>
          <p:nvPr/>
        </p:nvSpPr>
        <p:spPr>
          <a:xfrm>
            <a:off x="12303119" y="12059"/>
            <a:ext cx="2912747" cy="6415700"/>
          </a:xfrm>
          <a:prstGeom prst="rect">
            <a:avLst/>
          </a:prstGeom>
          <a:noFill/>
        </p:spPr>
        <p:txBody>
          <a:bodyPr wrap="square" lIns="0" tIns="0" rIns="0" bIns="0" rtlCol="0">
            <a:noAutofit/>
          </a:bodyPr>
          <a:lstStyle/>
          <a:p>
            <a:pPr algn="ctr" defTabSz="1371669">
              <a:defRPr/>
            </a:pPr>
            <a:endParaRPr lang="en-US" sz="1650" dirty="0">
              <a:solidFill>
                <a:prstClr val="white"/>
              </a:solidFill>
              <a:latin typeface="Acumin Pro Medium" panose="020B0604020202020204" pitchFamily="34" charset="77"/>
            </a:endParaRPr>
          </a:p>
          <a:p>
            <a:pPr algn="ctr" defTabSz="1371669">
              <a:defRPr/>
            </a:pPr>
            <a:r>
              <a:rPr lang="en-US" sz="1575" dirty="0">
                <a:solidFill>
                  <a:prstClr val="white"/>
                </a:solidFill>
                <a:latin typeface="Acumin Pro Medium" panose="020B0604020202020204" pitchFamily="34" charset="77"/>
              </a:rPr>
              <a:t>ACADEMIC HPC &amp; AI</a:t>
            </a:r>
          </a:p>
          <a:p>
            <a:pPr algn="ctr" defTabSz="1371669">
              <a:defRPr/>
            </a:pPr>
            <a:r>
              <a:rPr lang="en-US" sz="1575" dirty="0">
                <a:solidFill>
                  <a:prstClr val="white"/>
                </a:solidFill>
                <a:latin typeface="Acumin Pro Medium" panose="020B0604020202020204" pitchFamily="34" charset="77"/>
              </a:rPr>
              <a:t>------</a:t>
            </a:r>
          </a:p>
          <a:p>
            <a:pPr algn="ctr" defTabSz="1371669">
              <a:defRPr/>
            </a:pPr>
            <a:endParaRPr lang="en-US" sz="1575" dirty="0">
              <a:solidFill>
                <a:prstClr val="white"/>
              </a:solidFill>
              <a:latin typeface="Acumin Pro Medium" panose="020B0604020202020204" pitchFamily="34" charset="77"/>
            </a:endParaRPr>
          </a:p>
          <a:p>
            <a:pPr algn="ctr" defTabSz="1371669">
              <a:defRPr/>
            </a:pPr>
            <a:r>
              <a:rPr lang="en-US" sz="1575" dirty="0">
                <a:solidFill>
                  <a:prstClr val="white"/>
                </a:solidFill>
                <a:latin typeface="Acumin Pro Medium" panose="020B0604020202020204" pitchFamily="34" charset="77"/>
              </a:rPr>
              <a:t>INCREASING NATIONAL SECURITY</a:t>
            </a:r>
          </a:p>
          <a:p>
            <a:pPr algn="ctr" defTabSz="1371669">
              <a:defRPr/>
            </a:pPr>
            <a:r>
              <a:rPr lang="en-US" sz="1575" dirty="0">
                <a:solidFill>
                  <a:prstClr val="white"/>
                </a:solidFill>
                <a:latin typeface="Acumin Pro Medium" panose="020B0604020202020204" pitchFamily="34" charset="77"/>
              </a:rPr>
              <a:t>---</a:t>
            </a:r>
          </a:p>
          <a:p>
            <a:pPr algn="ctr" defTabSz="1371669">
              <a:defRPr/>
            </a:pPr>
            <a:endParaRPr lang="en-US" sz="1575" dirty="0">
              <a:solidFill>
                <a:prstClr val="white"/>
              </a:solidFill>
              <a:latin typeface="Acumin Pro Medium" panose="020B0604020202020204" pitchFamily="34" charset="77"/>
            </a:endParaRPr>
          </a:p>
          <a:p>
            <a:pPr algn="ctr" defTabSz="1371669">
              <a:defRPr/>
            </a:pPr>
            <a:r>
              <a:rPr lang="en-US" sz="1575" dirty="0">
                <a:solidFill>
                  <a:prstClr val="white"/>
                </a:solidFill>
                <a:latin typeface="Acumin Pro Medium" panose="020B0604020202020204" pitchFamily="34" charset="77"/>
              </a:rPr>
              <a:t>LIFE SCIENCES RESEARCH</a:t>
            </a:r>
          </a:p>
          <a:p>
            <a:pPr algn="ctr" defTabSz="1371669">
              <a:defRPr/>
            </a:pPr>
            <a:r>
              <a:rPr lang="en-US" sz="1575" dirty="0">
                <a:solidFill>
                  <a:prstClr val="white"/>
                </a:solidFill>
                <a:latin typeface="Acumin Pro Medium" panose="020B0604020202020204" pitchFamily="34" charset="77"/>
              </a:rPr>
              <a:t>---</a:t>
            </a:r>
          </a:p>
          <a:p>
            <a:pPr algn="ctr" defTabSz="1371669">
              <a:defRPr/>
            </a:pPr>
            <a:endParaRPr lang="en-US" sz="1575" dirty="0">
              <a:solidFill>
                <a:prstClr val="white"/>
              </a:solidFill>
              <a:latin typeface="Acumin Pro Medium" panose="020B0604020202020204" pitchFamily="34" charset="77"/>
            </a:endParaRPr>
          </a:p>
          <a:p>
            <a:pPr algn="ctr" defTabSz="1371669">
              <a:defRPr/>
            </a:pPr>
            <a:r>
              <a:rPr lang="en-US" sz="1575" dirty="0">
                <a:solidFill>
                  <a:prstClr val="white"/>
                </a:solidFill>
                <a:latin typeface="Acumin Pro Medium" panose="020B0604020202020204" pitchFamily="34" charset="77"/>
              </a:rPr>
              <a:t>NATIONAL LABS</a:t>
            </a:r>
          </a:p>
          <a:p>
            <a:pPr algn="ctr" defTabSz="1371669">
              <a:defRPr/>
            </a:pPr>
            <a:r>
              <a:rPr lang="en-US" sz="1575" dirty="0">
                <a:solidFill>
                  <a:prstClr val="white"/>
                </a:solidFill>
                <a:latin typeface="Acumin Pro Medium" panose="020B0604020202020204" pitchFamily="34" charset="77"/>
              </a:rPr>
              <a:t>---</a:t>
            </a:r>
          </a:p>
          <a:p>
            <a:pPr algn="ctr" defTabSz="1371669">
              <a:defRPr/>
            </a:pPr>
            <a:endParaRPr lang="en-US" sz="1575" dirty="0">
              <a:solidFill>
                <a:prstClr val="white"/>
              </a:solidFill>
              <a:latin typeface="Acumin Pro Medium" panose="020B0604020202020204" pitchFamily="34" charset="77"/>
            </a:endParaRPr>
          </a:p>
          <a:p>
            <a:pPr algn="ctr" defTabSz="1371669">
              <a:defRPr/>
            </a:pPr>
            <a:r>
              <a:rPr lang="en-US" sz="1575" dirty="0">
                <a:solidFill>
                  <a:prstClr val="white"/>
                </a:solidFill>
                <a:latin typeface="Acumin Pro Medium" panose="020B0604020202020204" pitchFamily="34" charset="77"/>
              </a:rPr>
              <a:t>ASTROPHYSICS/PLANETARY DEFENSE</a:t>
            </a:r>
          </a:p>
          <a:p>
            <a:pPr algn="ctr" defTabSz="1371669">
              <a:defRPr/>
            </a:pPr>
            <a:r>
              <a:rPr lang="en-US" sz="1575"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575" dirty="0">
                <a:solidFill>
                  <a:prstClr val="white"/>
                </a:solidFill>
                <a:latin typeface="Acumin Pro Medium" panose="020B0604020202020204" pitchFamily="34" charset="77"/>
              </a:rPr>
              <a:t>CLIMATE/WEATHER/OCEANOGRAPHIC SIMULATION</a:t>
            </a:r>
          </a:p>
          <a:p>
            <a:pPr algn="ctr" defTabSz="1371669">
              <a:defRPr/>
            </a:pPr>
            <a:r>
              <a:rPr lang="en-US" sz="1575" dirty="0">
                <a:solidFill>
                  <a:prstClr val="white"/>
                </a:solidFill>
                <a:latin typeface="Acumin Pro Medium" panose="020B0604020202020204" pitchFamily="34" charset="77"/>
              </a:rPr>
              <a:t>---</a:t>
            </a:r>
          </a:p>
          <a:p>
            <a:pPr algn="ctr" defTabSz="1371669">
              <a:defRPr/>
            </a:pPr>
            <a:endParaRPr lang="en-US" sz="1200" dirty="0">
              <a:solidFill>
                <a:prstClr val="white"/>
              </a:solidFill>
              <a:latin typeface="Acumin Pro Medium" panose="020B0604020202020204" pitchFamily="34" charset="77"/>
            </a:endParaRPr>
          </a:p>
          <a:p>
            <a:pPr algn="ctr" defTabSz="1371669">
              <a:defRPr/>
            </a:pPr>
            <a:r>
              <a:rPr lang="en-US" dirty="0">
                <a:solidFill>
                  <a:prstClr val="white"/>
                </a:solidFill>
                <a:latin typeface="Acumin Pro Medium" panose="020B0604020202020204" pitchFamily="34" charset="77"/>
              </a:rPr>
              <a:t>PUBLIC</a:t>
            </a:r>
          </a:p>
          <a:p>
            <a:pPr algn="ctr" defTabSz="1371669">
              <a:defRPr/>
            </a:pPr>
            <a:endParaRPr lang="en-US" sz="1650" dirty="0">
              <a:solidFill>
                <a:prstClr val="white"/>
              </a:solidFill>
              <a:latin typeface="Acumin Pro Medium" panose="020B0604020202020204" pitchFamily="34" charset="77"/>
            </a:endParaRPr>
          </a:p>
        </p:txBody>
      </p:sp>
      <p:pic>
        <p:nvPicPr>
          <p:cNvPr id="10" name="Picture 9">
            <a:extLst>
              <a:ext uri="{FF2B5EF4-FFF2-40B4-BE49-F238E27FC236}">
                <a16:creationId xmlns:a16="http://schemas.microsoft.com/office/drawing/2014/main" id="{976B5CBA-FFE6-F74D-A85D-2156468374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0193" y="0"/>
            <a:ext cx="2936973" cy="6400512"/>
          </a:xfrm>
          <a:prstGeom prst="rect">
            <a:avLst/>
          </a:prstGeom>
        </p:spPr>
      </p:pic>
      <p:sp>
        <p:nvSpPr>
          <p:cNvPr id="30" name="Rectangle 29">
            <a:extLst>
              <a:ext uri="{FF2B5EF4-FFF2-40B4-BE49-F238E27FC236}">
                <a16:creationId xmlns:a16="http://schemas.microsoft.com/office/drawing/2014/main" id="{C2ECE821-10F3-DF4D-85BE-6A0472B6D0EE}"/>
              </a:ext>
            </a:extLst>
          </p:cNvPr>
          <p:cNvSpPr/>
          <p:nvPr/>
        </p:nvSpPr>
        <p:spPr>
          <a:xfrm>
            <a:off x="6244223" y="2"/>
            <a:ext cx="2971959" cy="6386039"/>
          </a:xfrm>
          <a:prstGeom prst="rect">
            <a:avLst/>
          </a:prstGeom>
          <a:solidFill>
            <a:schemeClr val="tx1">
              <a:lumMod val="85000"/>
              <a:lumOff val="1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sz="2400" dirty="0">
              <a:solidFill>
                <a:prstClr val="white"/>
              </a:solidFill>
              <a:latin typeface="Acumin Pro Medium" panose="020B0604020202020204" pitchFamily="34" charset="77"/>
            </a:endParaRPr>
          </a:p>
        </p:txBody>
      </p:sp>
      <p:sp>
        <p:nvSpPr>
          <p:cNvPr id="31" name="TextBox 30">
            <a:extLst>
              <a:ext uri="{FF2B5EF4-FFF2-40B4-BE49-F238E27FC236}">
                <a16:creationId xmlns:a16="http://schemas.microsoft.com/office/drawing/2014/main" id="{4D612DFD-9CCA-3C40-9019-E9CF18600D1E}"/>
              </a:ext>
            </a:extLst>
          </p:cNvPr>
          <p:cNvSpPr txBox="1"/>
          <p:nvPr/>
        </p:nvSpPr>
        <p:spPr>
          <a:xfrm>
            <a:off x="6108483" y="732212"/>
            <a:ext cx="3177132" cy="5375217"/>
          </a:xfrm>
          <a:prstGeom prst="rect">
            <a:avLst/>
          </a:prstGeom>
          <a:noFill/>
        </p:spPr>
        <p:txBody>
          <a:bodyPr wrap="square" lIns="0" tIns="0" rIns="0" bIns="0" rtlCol="0">
            <a:noAutofit/>
          </a:bodyPr>
          <a:lstStyle/>
          <a:p>
            <a:pPr algn="ctr" defTabSz="1371669">
              <a:defRPr/>
            </a:pPr>
            <a:r>
              <a:rPr lang="en-US" sz="1800" dirty="0">
                <a:solidFill>
                  <a:prstClr val="white"/>
                </a:solidFill>
                <a:latin typeface="Acumin Pro Medium" panose="020B0604020202020204" pitchFamily="34" charset="77"/>
              </a:rPr>
              <a:t>VFX PIPELINE</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POST-PRODUCTION</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PLAYOUT</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CODEC DEVELOPMENT</a:t>
            </a:r>
          </a:p>
          <a:p>
            <a:pPr algn="ctr" defTabSz="1371669">
              <a:defRPr/>
            </a:pPr>
            <a:r>
              <a:rPr lang="en-US" sz="1800" dirty="0">
                <a:solidFill>
                  <a:prstClr val="white"/>
                </a:solidFill>
                <a:latin typeface="Acumin Pro Medium" panose="020B0604020202020204" pitchFamily="34" charset="77"/>
              </a:rPr>
              <a:t>---</a:t>
            </a:r>
          </a:p>
          <a:p>
            <a:pPr algn="ctr" defTabSz="1371669">
              <a:defRPr/>
            </a:pPr>
            <a:endParaRPr lang="en-US" sz="1800" dirty="0">
              <a:solidFill>
                <a:prstClr val="white"/>
              </a:solidFill>
              <a:latin typeface="Acumin Pro Medium" panose="020B0604020202020204" pitchFamily="34" charset="77"/>
            </a:endParaRPr>
          </a:p>
          <a:p>
            <a:pPr algn="ctr" defTabSz="1371669">
              <a:defRPr/>
            </a:pPr>
            <a:r>
              <a:rPr lang="en-US" sz="1800" dirty="0">
                <a:solidFill>
                  <a:prstClr val="white"/>
                </a:solidFill>
                <a:latin typeface="Acumin Pro Medium" panose="020B0604020202020204" pitchFamily="34" charset="77"/>
              </a:rPr>
              <a:t>GAMING</a:t>
            </a:r>
          </a:p>
          <a:p>
            <a:pPr algn="ctr" defTabSz="1371669">
              <a:defRPr/>
            </a:pPr>
            <a:r>
              <a:rPr lang="en-US" sz="1800" dirty="0">
                <a:solidFill>
                  <a:prstClr val="white"/>
                </a:solidFill>
                <a:latin typeface="Acumin Pro Medium" panose="020B0604020202020204" pitchFamily="34" charset="77"/>
              </a:rPr>
              <a:t>---</a:t>
            </a:r>
            <a:endParaRPr lang="en-US" sz="2100" dirty="0">
              <a:solidFill>
                <a:prstClr val="white"/>
              </a:solidFill>
              <a:latin typeface="Acumin Pro Medium" panose="020B0604020202020204" pitchFamily="34" charset="77"/>
            </a:endParaRPr>
          </a:p>
          <a:p>
            <a:pPr algn="ctr" defTabSz="1371669">
              <a:defRPr/>
            </a:pPr>
            <a:endParaRPr lang="en-US" sz="2400" dirty="0">
              <a:solidFill>
                <a:prstClr val="white"/>
              </a:solidFill>
              <a:latin typeface="Acumin Pro Medium" panose="020B0604020202020204" pitchFamily="34" charset="77"/>
            </a:endParaRPr>
          </a:p>
          <a:p>
            <a:pPr algn="ctr" defTabSz="1371669">
              <a:defRPr/>
            </a:pPr>
            <a:r>
              <a:rPr lang="en-US" sz="2400" dirty="0">
                <a:solidFill>
                  <a:prstClr val="white"/>
                </a:solidFill>
                <a:latin typeface="Acumin Pro Medium" panose="020B0604020202020204" pitchFamily="34" charset="77"/>
              </a:rPr>
              <a:t>MEDIA &amp; ENTERTAINMENT</a:t>
            </a:r>
          </a:p>
          <a:p>
            <a:pPr algn="ctr" defTabSz="1371669">
              <a:defRPr/>
            </a:pPr>
            <a:endParaRPr lang="en-US" sz="2100" dirty="0">
              <a:solidFill>
                <a:prstClr val="white"/>
              </a:solidFill>
              <a:latin typeface="Acumin Pro Medium" panose="020B0604020202020204" pitchFamily="34" charset="77"/>
            </a:endParaRPr>
          </a:p>
          <a:p>
            <a:pPr algn="ctr" defTabSz="1371669">
              <a:defRPr/>
            </a:pPr>
            <a:endParaRPr lang="en-US" sz="2100" dirty="0">
              <a:solidFill>
                <a:prstClr val="white"/>
              </a:solidFill>
              <a:latin typeface="Acumin Pro Medium" panose="020B0604020202020204" pitchFamily="34" charset="77"/>
            </a:endParaRPr>
          </a:p>
        </p:txBody>
      </p:sp>
      <p:sp>
        <p:nvSpPr>
          <p:cNvPr id="22" name="Rectangle 21">
            <a:extLst>
              <a:ext uri="{FF2B5EF4-FFF2-40B4-BE49-F238E27FC236}">
                <a16:creationId xmlns:a16="http://schemas.microsoft.com/office/drawing/2014/main" id="{35514E56-8958-3047-88B9-BE305020A4AF}"/>
              </a:ext>
            </a:extLst>
          </p:cNvPr>
          <p:cNvSpPr/>
          <p:nvPr/>
        </p:nvSpPr>
        <p:spPr>
          <a:xfrm>
            <a:off x="15325837" y="-69786"/>
            <a:ext cx="2817893" cy="6427901"/>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endParaRPr lang="en-US" dirty="0">
              <a:solidFill>
                <a:prstClr val="white"/>
              </a:solidFill>
              <a:latin typeface="Acumin Pro Medium" panose="020B0604020202020204" pitchFamily="34" charset="77"/>
            </a:endParaRPr>
          </a:p>
        </p:txBody>
      </p:sp>
      <p:sp>
        <p:nvSpPr>
          <p:cNvPr id="23" name="TextBox 22">
            <a:extLst>
              <a:ext uri="{FF2B5EF4-FFF2-40B4-BE49-F238E27FC236}">
                <a16:creationId xmlns:a16="http://schemas.microsoft.com/office/drawing/2014/main" id="{8A36B4E6-C25F-6944-A636-2B2C7C53F878}"/>
              </a:ext>
            </a:extLst>
          </p:cNvPr>
          <p:cNvSpPr txBox="1"/>
          <p:nvPr/>
        </p:nvSpPr>
        <p:spPr>
          <a:xfrm>
            <a:off x="15125626" y="-16896"/>
            <a:ext cx="3018104" cy="6354596"/>
          </a:xfrm>
          <a:prstGeom prst="rect">
            <a:avLst/>
          </a:prstGeom>
          <a:noFill/>
        </p:spPr>
        <p:txBody>
          <a:bodyPr wrap="square" lIns="0" tIns="0" rIns="0" bIns="0" rtlCol="0">
            <a:noAutofit/>
          </a:bodyPr>
          <a:lstStyle/>
          <a:p>
            <a:pPr algn="ctr" defTabSz="1371669">
              <a:defRPr/>
            </a:pPr>
            <a:endParaRPr lang="en-US" sz="1650" dirty="0">
              <a:solidFill>
                <a:prstClr val="white"/>
              </a:solidFill>
              <a:latin typeface="Acumin Pro Medium" panose="020B0604020202020204" pitchFamily="34" charset="77"/>
            </a:endParaRPr>
          </a:p>
          <a:p>
            <a:pPr algn="ctr" defTabSz="1371669">
              <a:defRPr/>
            </a:pPr>
            <a:endParaRPr lang="en-US" sz="1650" dirty="0">
              <a:solidFill>
                <a:prstClr val="white"/>
              </a:solidFill>
              <a:latin typeface="Acumin Pro Medium" panose="020B0604020202020204" pitchFamily="34" charset="77"/>
            </a:endParaRPr>
          </a:p>
          <a:p>
            <a:pPr algn="ctr" defTabSz="1371669">
              <a:defRPr/>
            </a:pPr>
            <a:endParaRPr lang="en-US" sz="1650" dirty="0">
              <a:solidFill>
                <a:prstClr val="white"/>
              </a:solidFill>
              <a:latin typeface="Acumin Pro Medium" panose="020B0604020202020204" pitchFamily="34" charset="77"/>
            </a:endParaRPr>
          </a:p>
          <a:p>
            <a:pPr algn="ctr" defTabSz="1371669">
              <a:defRPr/>
            </a:pPr>
            <a:r>
              <a:rPr lang="en-US" sz="1650" dirty="0">
                <a:solidFill>
                  <a:prstClr val="white"/>
                </a:solidFill>
                <a:latin typeface="Acumin Pro Medium" panose="020B0604020202020204" pitchFamily="34" charset="77"/>
              </a:rPr>
              <a:t>SEISMIC PROCESSING</a:t>
            </a:r>
          </a:p>
          <a:p>
            <a:pPr algn="ctr" defTabSz="1371669">
              <a:defRPr/>
            </a:pPr>
            <a:r>
              <a:rPr lang="en-US" sz="1650" dirty="0">
                <a:solidFill>
                  <a:prstClr val="white"/>
                </a:solidFill>
                <a:latin typeface="Acumin Pro Medium" panose="020B0604020202020204" pitchFamily="34" charset="77"/>
              </a:rPr>
              <a:t>------</a:t>
            </a:r>
          </a:p>
          <a:p>
            <a:pPr algn="ctr" defTabSz="1371669">
              <a:defRPr/>
            </a:pPr>
            <a:endParaRPr lang="en-US" sz="1650" dirty="0">
              <a:solidFill>
                <a:prstClr val="white"/>
              </a:solidFill>
              <a:latin typeface="Acumin Pro Medium" panose="020B0604020202020204" pitchFamily="34" charset="77"/>
            </a:endParaRPr>
          </a:p>
          <a:p>
            <a:pPr algn="ctr" defTabSz="1371669">
              <a:defRPr/>
            </a:pPr>
            <a:r>
              <a:rPr lang="en-US" sz="1650" dirty="0">
                <a:solidFill>
                  <a:prstClr val="white"/>
                </a:solidFill>
                <a:latin typeface="Acumin Pro Medium" panose="020B0604020202020204" pitchFamily="34" charset="77"/>
              </a:rPr>
              <a:t>RESERVOIR SIMULATION</a:t>
            </a:r>
          </a:p>
          <a:p>
            <a:pPr algn="ctr" defTabSz="1371669">
              <a:defRPr/>
            </a:pPr>
            <a:r>
              <a:rPr lang="en-US" sz="1650" dirty="0">
                <a:solidFill>
                  <a:prstClr val="white"/>
                </a:solidFill>
                <a:latin typeface="Acumin Pro Medium" panose="020B0604020202020204" pitchFamily="34" charset="77"/>
              </a:rPr>
              <a:t>---</a:t>
            </a:r>
          </a:p>
          <a:p>
            <a:pPr algn="ctr" defTabSz="1371669">
              <a:defRPr/>
            </a:pPr>
            <a:endParaRPr lang="en-US" sz="1650" dirty="0">
              <a:solidFill>
                <a:prstClr val="white"/>
              </a:solidFill>
              <a:latin typeface="Acumin Pro Medium" panose="020B0604020202020204" pitchFamily="34" charset="77"/>
            </a:endParaRPr>
          </a:p>
          <a:p>
            <a:pPr algn="ctr" defTabSz="1371669">
              <a:defRPr/>
            </a:pPr>
            <a:r>
              <a:rPr lang="en-US" sz="1650" dirty="0">
                <a:solidFill>
                  <a:prstClr val="white"/>
                </a:solidFill>
                <a:latin typeface="Acumin Pro Medium" panose="020B0604020202020204" pitchFamily="34" charset="77"/>
              </a:rPr>
              <a:t>CFD/CSM</a:t>
            </a:r>
          </a:p>
          <a:p>
            <a:pPr algn="ctr" defTabSz="1371669">
              <a:defRPr/>
            </a:pPr>
            <a:r>
              <a:rPr lang="en-US" sz="1650" dirty="0">
                <a:solidFill>
                  <a:prstClr val="white"/>
                </a:solidFill>
                <a:latin typeface="Acumin Pro Medium" panose="020B0604020202020204" pitchFamily="34" charset="77"/>
              </a:rPr>
              <a:t>---</a:t>
            </a:r>
          </a:p>
          <a:p>
            <a:pPr algn="ctr" defTabSz="1371669">
              <a:defRPr/>
            </a:pPr>
            <a:endParaRPr lang="en-US" sz="1650" dirty="0">
              <a:solidFill>
                <a:prstClr val="white"/>
              </a:solidFill>
              <a:latin typeface="Acumin Pro Medium" panose="020B0604020202020204" pitchFamily="34" charset="77"/>
            </a:endParaRPr>
          </a:p>
          <a:p>
            <a:pPr algn="ctr" defTabSz="1371669">
              <a:defRPr/>
            </a:pPr>
            <a:r>
              <a:rPr lang="en-US" sz="1650" dirty="0">
                <a:solidFill>
                  <a:prstClr val="white"/>
                </a:solidFill>
                <a:latin typeface="Acumin Pro Medium" panose="020B0604020202020204" pitchFamily="34" charset="77"/>
              </a:rPr>
              <a:t>WEATHER FORECASTING</a:t>
            </a:r>
          </a:p>
          <a:p>
            <a:pPr algn="ctr" defTabSz="1371669">
              <a:defRPr/>
            </a:pPr>
            <a:r>
              <a:rPr lang="en-US" sz="1650" dirty="0">
                <a:solidFill>
                  <a:prstClr val="white"/>
                </a:solidFill>
                <a:latin typeface="Acumin Pro Medium" panose="020B0604020202020204" pitchFamily="34" charset="77"/>
              </a:rPr>
              <a:t>---</a:t>
            </a:r>
          </a:p>
          <a:p>
            <a:pPr algn="ctr" defTabSz="1371669">
              <a:defRPr/>
            </a:pPr>
            <a:endParaRPr lang="en-US" sz="1650" dirty="0">
              <a:solidFill>
                <a:prstClr val="white"/>
              </a:solidFill>
              <a:latin typeface="Acumin Pro Medium" panose="020B0604020202020204" pitchFamily="34" charset="77"/>
            </a:endParaRPr>
          </a:p>
          <a:p>
            <a:pPr algn="ctr" defTabSz="1371669">
              <a:defRPr/>
            </a:pPr>
            <a:r>
              <a:rPr lang="en-US" sz="1650" dirty="0">
                <a:solidFill>
                  <a:prstClr val="white"/>
                </a:solidFill>
                <a:latin typeface="Acumin Pro Medium" panose="020B0604020202020204" pitchFamily="34" charset="77"/>
              </a:rPr>
              <a:t>AI FAULT DETECTION</a:t>
            </a:r>
          </a:p>
          <a:p>
            <a:pPr algn="ctr" defTabSz="1371669">
              <a:defRPr/>
            </a:pPr>
            <a:r>
              <a:rPr lang="en-US" sz="1650" dirty="0">
                <a:solidFill>
                  <a:prstClr val="white"/>
                </a:solidFill>
                <a:latin typeface="Acumin Pro Medium" panose="020B0604020202020204" pitchFamily="34" charset="77"/>
              </a:rPr>
              <a:t>---</a:t>
            </a:r>
          </a:p>
          <a:p>
            <a:pPr algn="ctr" defTabSz="1371669">
              <a:defRPr/>
            </a:pPr>
            <a:endParaRPr lang="en-US" sz="2100" dirty="0">
              <a:solidFill>
                <a:prstClr val="white"/>
              </a:solidFill>
              <a:latin typeface="Acumin Pro Medium" panose="020B0604020202020204" pitchFamily="34" charset="77"/>
            </a:endParaRPr>
          </a:p>
          <a:p>
            <a:pPr algn="ctr" defTabSz="1371669">
              <a:defRPr/>
            </a:pPr>
            <a:endParaRPr lang="en-US" sz="1650" dirty="0">
              <a:solidFill>
                <a:prstClr val="white"/>
              </a:solidFill>
              <a:latin typeface="Acumin Pro Medium" panose="020B0604020202020204" pitchFamily="34" charset="77"/>
            </a:endParaRPr>
          </a:p>
          <a:p>
            <a:pPr algn="ctr" defTabSz="1371669">
              <a:defRPr/>
            </a:pPr>
            <a:endParaRPr lang="en-US" dirty="0">
              <a:solidFill>
                <a:prstClr val="white"/>
              </a:solidFill>
              <a:latin typeface="Acumin Pro Medium" panose="020B0604020202020204" pitchFamily="34" charset="77"/>
            </a:endParaRPr>
          </a:p>
          <a:p>
            <a:pPr algn="ctr" defTabSz="1371669">
              <a:defRPr/>
            </a:pPr>
            <a:r>
              <a:rPr lang="en-US" dirty="0">
                <a:solidFill>
                  <a:prstClr val="white"/>
                </a:solidFill>
                <a:latin typeface="Acumin Pro Medium" panose="020B0604020202020204" pitchFamily="34" charset="77"/>
              </a:rPr>
              <a:t>ENERGY</a:t>
            </a:r>
          </a:p>
          <a:p>
            <a:pPr algn="ctr" defTabSz="1371669">
              <a:defRPr/>
            </a:pPr>
            <a:endParaRPr lang="en-US" sz="1650" dirty="0">
              <a:solidFill>
                <a:prstClr val="white"/>
              </a:solidFill>
              <a:latin typeface="Acumin Pro Medium" panose="020B0604020202020204" pitchFamily="34" charset="77"/>
            </a:endParaRPr>
          </a:p>
        </p:txBody>
      </p:sp>
    </p:spTree>
    <p:extLst>
      <p:ext uri="{BB962C8B-B14F-4D97-AF65-F5344CB8AC3E}">
        <p14:creationId xmlns:p14="http://schemas.microsoft.com/office/powerpoint/2010/main" val="309655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6201E-4AAE-F846-A9B4-DD049AF4A584}"/>
              </a:ext>
            </a:extLst>
          </p:cNvPr>
          <p:cNvSpPr>
            <a:spLocks noGrp="1"/>
          </p:cNvSpPr>
          <p:nvPr>
            <p:ph type="title"/>
          </p:nvPr>
        </p:nvSpPr>
        <p:spPr/>
        <p:txBody>
          <a:bodyPr/>
          <a:lstStyle/>
          <a:p>
            <a:r>
              <a:rPr lang="en-US" sz="4001" dirty="0">
                <a:latin typeface="Acumin Pro Black" panose="020B0604020202020204" pitchFamily="34" charset="77"/>
              </a:rPr>
              <a:t>THE WEKA DATA PLATFORM IN A PRODUCTION ENVIRONMENT</a:t>
            </a:r>
          </a:p>
        </p:txBody>
      </p:sp>
      <p:sp>
        <p:nvSpPr>
          <p:cNvPr id="3" name="Slide Number Placeholder 2">
            <a:extLst>
              <a:ext uri="{FF2B5EF4-FFF2-40B4-BE49-F238E27FC236}">
                <a16:creationId xmlns:a16="http://schemas.microsoft.com/office/drawing/2014/main" id="{8AA6A5F9-ABD2-6344-A4CC-9F446785AC45}"/>
              </a:ext>
            </a:extLst>
          </p:cNvPr>
          <p:cNvSpPr>
            <a:spLocks noGrp="1"/>
          </p:cNvSpPr>
          <p:nvPr>
            <p:ph type="sldNum" sz="quarter" idx="10"/>
          </p:nvPr>
        </p:nvSpPr>
        <p:spPr/>
        <p:txBody>
          <a:bodyPr/>
          <a:lstStyle/>
          <a:p>
            <a:fld id="{48F63A3B-78C7-47BE-AE5E-E10140E04643}" type="slidenum">
              <a:rPr lang="en-US" smtClean="0">
                <a:solidFill>
                  <a:schemeClr val="tx1"/>
                </a:solidFill>
                <a:latin typeface="Acumin Pro Medium" panose="020B0604020202020204" pitchFamily="34" charset="77"/>
              </a:rPr>
              <a:pPr/>
              <a:t>4</a:t>
            </a:fld>
            <a:endParaRPr lang="en-US" dirty="0">
              <a:solidFill>
                <a:schemeClr val="tx1"/>
              </a:solidFill>
              <a:latin typeface="Acumin Pro Medium" panose="020B0604020202020204" pitchFamily="34" charset="77"/>
            </a:endParaRPr>
          </a:p>
        </p:txBody>
      </p:sp>
      <p:grpSp>
        <p:nvGrpSpPr>
          <p:cNvPr id="4" name="Group 3">
            <a:extLst>
              <a:ext uri="{FF2B5EF4-FFF2-40B4-BE49-F238E27FC236}">
                <a16:creationId xmlns:a16="http://schemas.microsoft.com/office/drawing/2014/main" id="{0ADC39A2-5729-0C41-B182-6A30C63FD29A}"/>
              </a:ext>
            </a:extLst>
          </p:cNvPr>
          <p:cNvGrpSpPr/>
          <p:nvPr/>
        </p:nvGrpSpPr>
        <p:grpSpPr>
          <a:xfrm>
            <a:off x="627377" y="2082020"/>
            <a:ext cx="15615870" cy="1463789"/>
            <a:chOff x="1164563" y="2116096"/>
            <a:chExt cx="15615882" cy="1463788"/>
          </a:xfrm>
          <a:solidFill>
            <a:schemeClr val="bg1"/>
          </a:solidFill>
        </p:grpSpPr>
        <p:pic>
          <p:nvPicPr>
            <p:cNvPr id="5" name="Picture 4" descr="A screenshot of a cell phone&#10;&#10;Description automatically generated">
              <a:extLst>
                <a:ext uri="{FF2B5EF4-FFF2-40B4-BE49-F238E27FC236}">
                  <a16:creationId xmlns:a16="http://schemas.microsoft.com/office/drawing/2014/main" id="{718E5367-42CA-674A-93CD-AF250D15D7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64563" y="2116096"/>
              <a:ext cx="898178" cy="1455441"/>
            </a:xfrm>
            <a:prstGeom prst="rect">
              <a:avLst/>
            </a:prstGeom>
            <a:grpFill/>
            <a:ln>
              <a:solidFill>
                <a:schemeClr val="accent1"/>
              </a:solidFill>
            </a:ln>
          </p:spPr>
        </p:pic>
        <p:pic>
          <p:nvPicPr>
            <p:cNvPr id="6" name="Picture 5" descr="A screenshot of a cell phone&#10;&#10;Description automatically generated">
              <a:extLst>
                <a:ext uri="{FF2B5EF4-FFF2-40B4-BE49-F238E27FC236}">
                  <a16:creationId xmlns:a16="http://schemas.microsoft.com/office/drawing/2014/main" id="{5A9F0A82-08E4-F146-879D-F428FC6B7FA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83777" y="2116096"/>
              <a:ext cx="898178" cy="1455441"/>
            </a:xfrm>
            <a:prstGeom prst="rect">
              <a:avLst/>
            </a:prstGeom>
            <a:grpFill/>
            <a:ln>
              <a:solidFill>
                <a:schemeClr val="accent1"/>
              </a:solidFill>
            </a:ln>
          </p:spPr>
        </p:pic>
        <p:pic>
          <p:nvPicPr>
            <p:cNvPr id="7" name="Picture 6" descr="A screenshot of a cell phone&#10;&#10;Description automatically generated">
              <a:extLst>
                <a:ext uri="{FF2B5EF4-FFF2-40B4-BE49-F238E27FC236}">
                  <a16:creationId xmlns:a16="http://schemas.microsoft.com/office/drawing/2014/main" id="{C8D7149B-6209-6F43-A258-E934B3C8367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02990" y="2116096"/>
              <a:ext cx="898178" cy="1455441"/>
            </a:xfrm>
            <a:prstGeom prst="rect">
              <a:avLst/>
            </a:prstGeom>
            <a:grpFill/>
            <a:ln>
              <a:solidFill>
                <a:schemeClr val="accent1"/>
              </a:solidFill>
            </a:ln>
          </p:spPr>
        </p:pic>
        <p:pic>
          <p:nvPicPr>
            <p:cNvPr id="9" name="Picture 8" descr="A screenshot of a cell phone&#10;&#10;Description automatically generated">
              <a:extLst>
                <a:ext uri="{FF2B5EF4-FFF2-40B4-BE49-F238E27FC236}">
                  <a16:creationId xmlns:a16="http://schemas.microsoft.com/office/drawing/2014/main" id="{6B83C500-79C9-DA47-99D7-ACB067C0877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41418" y="2116096"/>
              <a:ext cx="898178" cy="1455441"/>
            </a:xfrm>
            <a:prstGeom prst="rect">
              <a:avLst/>
            </a:prstGeom>
            <a:grpFill/>
            <a:ln>
              <a:solidFill>
                <a:schemeClr val="accent1"/>
              </a:solidFill>
            </a:ln>
          </p:spPr>
        </p:pic>
        <p:pic>
          <p:nvPicPr>
            <p:cNvPr id="10" name="Picture 9" descr="A screenshot of a cell phone&#10;&#10;Description automatically generated">
              <a:extLst>
                <a:ext uri="{FF2B5EF4-FFF2-40B4-BE49-F238E27FC236}">
                  <a16:creationId xmlns:a16="http://schemas.microsoft.com/office/drawing/2014/main" id="{AE9EFD79-3966-F44C-A1A8-4F1E31C4344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22204" y="2116096"/>
              <a:ext cx="898178" cy="1455441"/>
            </a:xfrm>
            <a:prstGeom prst="rect">
              <a:avLst/>
            </a:prstGeom>
            <a:grpFill/>
            <a:ln>
              <a:solidFill>
                <a:schemeClr val="accent1"/>
              </a:solidFill>
            </a:ln>
          </p:spPr>
        </p:pic>
        <p:grpSp>
          <p:nvGrpSpPr>
            <p:cNvPr id="11" name="Group 10">
              <a:extLst>
                <a:ext uri="{FF2B5EF4-FFF2-40B4-BE49-F238E27FC236}">
                  <a16:creationId xmlns:a16="http://schemas.microsoft.com/office/drawing/2014/main" id="{614EEB3F-1BCB-1749-8E0C-84FA1E4E47E9}"/>
                </a:ext>
              </a:extLst>
            </p:cNvPr>
            <p:cNvGrpSpPr/>
            <p:nvPr/>
          </p:nvGrpSpPr>
          <p:grpSpPr>
            <a:xfrm>
              <a:off x="5760631" y="2116096"/>
              <a:ext cx="898178" cy="1455441"/>
              <a:chOff x="9683984" y="2036610"/>
              <a:chExt cx="1490421" cy="2415136"/>
            </a:xfrm>
            <a:grpFill/>
          </p:grpSpPr>
          <p:grpSp>
            <p:nvGrpSpPr>
              <p:cNvPr id="12" name="Group 11">
                <a:extLst>
                  <a:ext uri="{FF2B5EF4-FFF2-40B4-BE49-F238E27FC236}">
                    <a16:creationId xmlns:a16="http://schemas.microsoft.com/office/drawing/2014/main" id="{8F313939-2D93-9448-A383-DEA56602ECCE}"/>
                  </a:ext>
                </a:extLst>
              </p:cNvPr>
              <p:cNvGrpSpPr/>
              <p:nvPr/>
            </p:nvGrpSpPr>
            <p:grpSpPr>
              <a:xfrm>
                <a:off x="9683984" y="2036610"/>
                <a:ext cx="1490421" cy="2415136"/>
                <a:chOff x="9683984" y="2036610"/>
                <a:chExt cx="1490421" cy="2415136"/>
              </a:xfrm>
              <a:grpFill/>
            </p:grpSpPr>
            <p:pic>
              <p:nvPicPr>
                <p:cNvPr id="14" name="Picture 13" descr="A close up of a black background&#10;&#10;Description automatically generated">
                  <a:extLst>
                    <a:ext uri="{FF2B5EF4-FFF2-40B4-BE49-F238E27FC236}">
                      <a16:creationId xmlns:a16="http://schemas.microsoft.com/office/drawing/2014/main" id="{30833274-E700-9046-838E-15F65B4751D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83984" y="2036610"/>
                  <a:ext cx="1490421" cy="2415136"/>
                </a:xfrm>
                <a:prstGeom prst="rect">
                  <a:avLst/>
                </a:prstGeom>
                <a:grpFill/>
                <a:ln>
                  <a:solidFill>
                    <a:schemeClr val="accent1"/>
                  </a:solidFill>
                </a:ln>
              </p:spPr>
            </p:pic>
            <p:sp>
              <p:nvSpPr>
                <p:cNvPr id="15" name="Rounded Rectangle 14">
                  <a:extLst>
                    <a:ext uri="{FF2B5EF4-FFF2-40B4-BE49-F238E27FC236}">
                      <a16:creationId xmlns:a16="http://schemas.microsoft.com/office/drawing/2014/main" id="{3A8BC29A-FA63-8F42-921D-8980029FBF5B}"/>
                    </a:ext>
                  </a:extLst>
                </p:cNvPr>
                <p:cNvSpPr/>
                <p:nvPr/>
              </p:nvSpPr>
              <p:spPr>
                <a:xfrm>
                  <a:off x="10058400" y="3358730"/>
                  <a:ext cx="686689" cy="686689"/>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grpSp>
          <p:pic>
            <p:nvPicPr>
              <p:cNvPr id="13" name="Picture 12" descr="A screenshot of a cell phone&#10;&#10;Description automatically generated">
                <a:extLst>
                  <a:ext uri="{FF2B5EF4-FFF2-40B4-BE49-F238E27FC236}">
                    <a16:creationId xmlns:a16="http://schemas.microsoft.com/office/drawing/2014/main" id="{DED633A7-D3D7-7D4F-A563-820C1FCB7837}"/>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9789434" y="3358730"/>
                <a:ext cx="1279520" cy="654050"/>
              </a:xfrm>
              <a:prstGeom prst="rect">
                <a:avLst/>
              </a:prstGeom>
              <a:grpFill/>
              <a:ln>
                <a:solidFill>
                  <a:schemeClr val="accent1"/>
                </a:solidFill>
              </a:ln>
            </p:spPr>
          </p:pic>
        </p:grpSp>
        <p:grpSp>
          <p:nvGrpSpPr>
            <p:cNvPr id="16" name="Group 15">
              <a:extLst>
                <a:ext uri="{FF2B5EF4-FFF2-40B4-BE49-F238E27FC236}">
                  <a16:creationId xmlns:a16="http://schemas.microsoft.com/office/drawing/2014/main" id="{0074A840-4DFC-D347-A44E-EA3C0D3684D4}"/>
                </a:ext>
              </a:extLst>
            </p:cNvPr>
            <p:cNvGrpSpPr/>
            <p:nvPr/>
          </p:nvGrpSpPr>
          <p:grpSpPr>
            <a:xfrm>
              <a:off x="6679844" y="2116096"/>
              <a:ext cx="898178" cy="1455441"/>
              <a:chOff x="9683984" y="2036610"/>
              <a:chExt cx="1490421" cy="2415136"/>
            </a:xfrm>
            <a:grpFill/>
          </p:grpSpPr>
          <p:grpSp>
            <p:nvGrpSpPr>
              <p:cNvPr id="17" name="Group 16">
                <a:extLst>
                  <a:ext uri="{FF2B5EF4-FFF2-40B4-BE49-F238E27FC236}">
                    <a16:creationId xmlns:a16="http://schemas.microsoft.com/office/drawing/2014/main" id="{4AB37218-1760-F94E-BBAD-43278C7A45D3}"/>
                  </a:ext>
                </a:extLst>
              </p:cNvPr>
              <p:cNvGrpSpPr/>
              <p:nvPr/>
            </p:nvGrpSpPr>
            <p:grpSpPr>
              <a:xfrm>
                <a:off x="9683984" y="2036610"/>
                <a:ext cx="1490421" cy="2415136"/>
                <a:chOff x="9683984" y="2036610"/>
                <a:chExt cx="1490421" cy="2415136"/>
              </a:xfrm>
              <a:grpFill/>
            </p:grpSpPr>
            <p:pic>
              <p:nvPicPr>
                <p:cNvPr id="19" name="Picture 18" descr="A close up of a black background&#10;&#10;Description automatically generated">
                  <a:extLst>
                    <a:ext uri="{FF2B5EF4-FFF2-40B4-BE49-F238E27FC236}">
                      <a16:creationId xmlns:a16="http://schemas.microsoft.com/office/drawing/2014/main" id="{EF994F1A-955A-DC4B-A634-B6A696CA5DC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83984" y="2036610"/>
                  <a:ext cx="1490421" cy="2415136"/>
                </a:xfrm>
                <a:prstGeom prst="rect">
                  <a:avLst/>
                </a:prstGeom>
                <a:grpFill/>
                <a:ln>
                  <a:solidFill>
                    <a:schemeClr val="accent1"/>
                  </a:solidFill>
                </a:ln>
              </p:spPr>
            </p:pic>
            <p:sp>
              <p:nvSpPr>
                <p:cNvPr id="20" name="Rounded Rectangle 19">
                  <a:extLst>
                    <a:ext uri="{FF2B5EF4-FFF2-40B4-BE49-F238E27FC236}">
                      <a16:creationId xmlns:a16="http://schemas.microsoft.com/office/drawing/2014/main" id="{DC3EECAE-EC55-BD45-B31C-0472B8082C02}"/>
                    </a:ext>
                  </a:extLst>
                </p:cNvPr>
                <p:cNvSpPr/>
                <p:nvPr/>
              </p:nvSpPr>
              <p:spPr>
                <a:xfrm>
                  <a:off x="10058400" y="3358730"/>
                  <a:ext cx="686689" cy="686689"/>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grpSp>
          <p:pic>
            <p:nvPicPr>
              <p:cNvPr id="18" name="Picture 17" descr="A screenshot of a cell phone&#10;&#10;Description automatically generated">
                <a:extLst>
                  <a:ext uri="{FF2B5EF4-FFF2-40B4-BE49-F238E27FC236}">
                    <a16:creationId xmlns:a16="http://schemas.microsoft.com/office/drawing/2014/main" id="{8EC48F3B-B77F-2947-9D9D-37C7946EAC2E}"/>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9789434" y="3358730"/>
                <a:ext cx="1279520" cy="654050"/>
              </a:xfrm>
              <a:prstGeom prst="rect">
                <a:avLst/>
              </a:prstGeom>
              <a:grpFill/>
              <a:ln>
                <a:solidFill>
                  <a:schemeClr val="accent1"/>
                </a:solidFill>
              </a:ln>
            </p:spPr>
          </p:pic>
        </p:grpSp>
        <p:grpSp>
          <p:nvGrpSpPr>
            <p:cNvPr id="21" name="Group 20">
              <a:extLst>
                <a:ext uri="{FF2B5EF4-FFF2-40B4-BE49-F238E27FC236}">
                  <a16:creationId xmlns:a16="http://schemas.microsoft.com/office/drawing/2014/main" id="{53BD008C-5F62-2A49-85E0-ED95278AA0DC}"/>
                </a:ext>
              </a:extLst>
            </p:cNvPr>
            <p:cNvGrpSpPr/>
            <p:nvPr/>
          </p:nvGrpSpPr>
          <p:grpSpPr>
            <a:xfrm>
              <a:off x="7599057" y="2116096"/>
              <a:ext cx="898178" cy="1455441"/>
              <a:chOff x="9683984" y="2036610"/>
              <a:chExt cx="1490421" cy="2415136"/>
            </a:xfrm>
            <a:grpFill/>
          </p:grpSpPr>
          <p:grpSp>
            <p:nvGrpSpPr>
              <p:cNvPr id="22" name="Group 21">
                <a:extLst>
                  <a:ext uri="{FF2B5EF4-FFF2-40B4-BE49-F238E27FC236}">
                    <a16:creationId xmlns:a16="http://schemas.microsoft.com/office/drawing/2014/main" id="{BDC07B6F-B3BD-1148-B231-6AE803F77FD3}"/>
                  </a:ext>
                </a:extLst>
              </p:cNvPr>
              <p:cNvGrpSpPr/>
              <p:nvPr/>
            </p:nvGrpSpPr>
            <p:grpSpPr>
              <a:xfrm>
                <a:off x="9683984" y="2036610"/>
                <a:ext cx="1490421" cy="2415136"/>
                <a:chOff x="9683984" y="2036610"/>
                <a:chExt cx="1490421" cy="2415136"/>
              </a:xfrm>
              <a:grpFill/>
            </p:grpSpPr>
            <p:pic>
              <p:nvPicPr>
                <p:cNvPr id="24" name="Picture 23" descr="A close up of a black background&#10;&#10;Description automatically generated">
                  <a:extLst>
                    <a:ext uri="{FF2B5EF4-FFF2-40B4-BE49-F238E27FC236}">
                      <a16:creationId xmlns:a16="http://schemas.microsoft.com/office/drawing/2014/main" id="{9D3FBD61-94CD-D147-8DFF-6C03B0EC124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83984" y="2036610"/>
                  <a:ext cx="1490421" cy="2415136"/>
                </a:xfrm>
                <a:prstGeom prst="rect">
                  <a:avLst/>
                </a:prstGeom>
                <a:grpFill/>
                <a:ln>
                  <a:solidFill>
                    <a:schemeClr val="accent1"/>
                  </a:solidFill>
                </a:ln>
              </p:spPr>
            </p:pic>
            <p:sp>
              <p:nvSpPr>
                <p:cNvPr id="25" name="Rounded Rectangle 24">
                  <a:extLst>
                    <a:ext uri="{FF2B5EF4-FFF2-40B4-BE49-F238E27FC236}">
                      <a16:creationId xmlns:a16="http://schemas.microsoft.com/office/drawing/2014/main" id="{2F26EF52-E1ED-3548-9306-1ECA8349FEB8}"/>
                    </a:ext>
                  </a:extLst>
                </p:cNvPr>
                <p:cNvSpPr/>
                <p:nvPr/>
              </p:nvSpPr>
              <p:spPr>
                <a:xfrm>
                  <a:off x="10058400" y="3358730"/>
                  <a:ext cx="686689" cy="686689"/>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grpSp>
          <p:pic>
            <p:nvPicPr>
              <p:cNvPr id="23" name="Picture 22" descr="A screenshot of a cell phone&#10;&#10;Description automatically generated">
                <a:extLst>
                  <a:ext uri="{FF2B5EF4-FFF2-40B4-BE49-F238E27FC236}">
                    <a16:creationId xmlns:a16="http://schemas.microsoft.com/office/drawing/2014/main" id="{22595D84-5BEB-FE41-8F07-CC2689D8E46F}"/>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9789434" y="3358730"/>
                <a:ext cx="1279520" cy="654050"/>
              </a:xfrm>
              <a:prstGeom prst="rect">
                <a:avLst/>
              </a:prstGeom>
              <a:grpFill/>
              <a:ln>
                <a:solidFill>
                  <a:schemeClr val="accent1"/>
                </a:solidFill>
              </a:ln>
            </p:spPr>
          </p:pic>
        </p:grpSp>
        <p:grpSp>
          <p:nvGrpSpPr>
            <p:cNvPr id="26" name="Group 25">
              <a:extLst>
                <a:ext uri="{FF2B5EF4-FFF2-40B4-BE49-F238E27FC236}">
                  <a16:creationId xmlns:a16="http://schemas.microsoft.com/office/drawing/2014/main" id="{69000BA0-031A-8947-856C-BD5F72FD5A5C}"/>
                </a:ext>
              </a:extLst>
            </p:cNvPr>
            <p:cNvGrpSpPr/>
            <p:nvPr/>
          </p:nvGrpSpPr>
          <p:grpSpPr>
            <a:xfrm>
              <a:off x="8518268" y="2116096"/>
              <a:ext cx="898178" cy="1455441"/>
              <a:chOff x="9683984" y="2036610"/>
              <a:chExt cx="1490421" cy="2415136"/>
            </a:xfrm>
            <a:grpFill/>
          </p:grpSpPr>
          <p:grpSp>
            <p:nvGrpSpPr>
              <p:cNvPr id="27" name="Group 26">
                <a:extLst>
                  <a:ext uri="{FF2B5EF4-FFF2-40B4-BE49-F238E27FC236}">
                    <a16:creationId xmlns:a16="http://schemas.microsoft.com/office/drawing/2014/main" id="{CCA74A09-B7B4-2747-89BA-517CD5D8E6D2}"/>
                  </a:ext>
                </a:extLst>
              </p:cNvPr>
              <p:cNvGrpSpPr/>
              <p:nvPr/>
            </p:nvGrpSpPr>
            <p:grpSpPr>
              <a:xfrm>
                <a:off x="9683984" y="2036610"/>
                <a:ext cx="1490421" cy="2415136"/>
                <a:chOff x="9683984" y="2036610"/>
                <a:chExt cx="1490421" cy="2415136"/>
              </a:xfrm>
              <a:grpFill/>
            </p:grpSpPr>
            <p:pic>
              <p:nvPicPr>
                <p:cNvPr id="29" name="Picture 28" descr="A close up of a black background&#10;&#10;Description automatically generated">
                  <a:extLst>
                    <a:ext uri="{FF2B5EF4-FFF2-40B4-BE49-F238E27FC236}">
                      <a16:creationId xmlns:a16="http://schemas.microsoft.com/office/drawing/2014/main" id="{A74D1551-C0CC-3E43-85CD-12D0041295A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683984" y="2036610"/>
                  <a:ext cx="1490421" cy="2415136"/>
                </a:xfrm>
                <a:prstGeom prst="rect">
                  <a:avLst/>
                </a:prstGeom>
                <a:grpFill/>
                <a:ln>
                  <a:solidFill>
                    <a:schemeClr val="accent1"/>
                  </a:solidFill>
                </a:ln>
              </p:spPr>
            </p:pic>
            <p:sp>
              <p:nvSpPr>
                <p:cNvPr id="30" name="Rounded Rectangle 29">
                  <a:extLst>
                    <a:ext uri="{FF2B5EF4-FFF2-40B4-BE49-F238E27FC236}">
                      <a16:creationId xmlns:a16="http://schemas.microsoft.com/office/drawing/2014/main" id="{B148255D-75BC-3E40-9008-0FCD10404B48}"/>
                    </a:ext>
                  </a:extLst>
                </p:cNvPr>
                <p:cNvSpPr/>
                <p:nvPr/>
              </p:nvSpPr>
              <p:spPr>
                <a:xfrm>
                  <a:off x="10058400" y="3358730"/>
                  <a:ext cx="686689" cy="686689"/>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grpSp>
          <p:pic>
            <p:nvPicPr>
              <p:cNvPr id="28" name="Picture 27" descr="A screenshot of a cell phone&#10;&#10;Description automatically generated">
                <a:extLst>
                  <a:ext uri="{FF2B5EF4-FFF2-40B4-BE49-F238E27FC236}">
                    <a16:creationId xmlns:a16="http://schemas.microsoft.com/office/drawing/2014/main" id="{54A9B5E0-F02C-6249-BD7C-506B2F3EC087}"/>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9789434" y="3358730"/>
                <a:ext cx="1279520" cy="654050"/>
              </a:xfrm>
              <a:prstGeom prst="rect">
                <a:avLst/>
              </a:prstGeom>
              <a:grpFill/>
              <a:ln>
                <a:solidFill>
                  <a:schemeClr val="accent1"/>
                </a:solidFill>
              </a:ln>
            </p:spPr>
          </p:pic>
        </p:grpSp>
        <p:pic>
          <p:nvPicPr>
            <p:cNvPr id="31" name="Picture 30" descr="A close up of a black background&#10;&#10;Description automatically generated">
              <a:extLst>
                <a:ext uri="{FF2B5EF4-FFF2-40B4-BE49-F238E27FC236}">
                  <a16:creationId xmlns:a16="http://schemas.microsoft.com/office/drawing/2014/main" id="{36B093AF-A496-934D-A516-66981977492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437481" y="2116096"/>
              <a:ext cx="898178" cy="1455442"/>
            </a:xfrm>
            <a:prstGeom prst="rect">
              <a:avLst/>
            </a:prstGeom>
            <a:grpFill/>
            <a:ln>
              <a:solidFill>
                <a:schemeClr val="accent1"/>
              </a:solidFill>
            </a:ln>
          </p:spPr>
        </p:pic>
        <p:pic>
          <p:nvPicPr>
            <p:cNvPr id="32" name="Picture 31" descr="A close up of a black background&#10;&#10;Description automatically generated">
              <a:extLst>
                <a:ext uri="{FF2B5EF4-FFF2-40B4-BE49-F238E27FC236}">
                  <a16:creationId xmlns:a16="http://schemas.microsoft.com/office/drawing/2014/main" id="{26FAF4C0-BFD9-EA42-A8DA-04F49D7B4FA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356692" y="2116096"/>
              <a:ext cx="898178" cy="1455442"/>
            </a:xfrm>
            <a:prstGeom prst="rect">
              <a:avLst/>
            </a:prstGeom>
            <a:grpFill/>
            <a:ln>
              <a:solidFill>
                <a:schemeClr val="accent1"/>
              </a:solidFill>
            </a:ln>
          </p:spPr>
        </p:pic>
        <p:pic>
          <p:nvPicPr>
            <p:cNvPr id="33" name="Picture 32" descr="A close up of a black background&#10;&#10;Description automatically generated">
              <a:extLst>
                <a:ext uri="{FF2B5EF4-FFF2-40B4-BE49-F238E27FC236}">
                  <a16:creationId xmlns:a16="http://schemas.microsoft.com/office/drawing/2014/main" id="{1B8D9A3F-2D68-DC4C-8A41-B2C673633AB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75905" y="2116096"/>
              <a:ext cx="898178" cy="1455442"/>
            </a:xfrm>
            <a:prstGeom prst="rect">
              <a:avLst/>
            </a:prstGeom>
            <a:grpFill/>
            <a:ln>
              <a:solidFill>
                <a:schemeClr val="accent1"/>
              </a:solidFill>
            </a:ln>
          </p:spPr>
        </p:pic>
        <p:pic>
          <p:nvPicPr>
            <p:cNvPr id="34" name="Picture 33" descr="A close up of a black background&#10;&#10;Description automatically generated">
              <a:extLst>
                <a:ext uri="{FF2B5EF4-FFF2-40B4-BE49-F238E27FC236}">
                  <a16:creationId xmlns:a16="http://schemas.microsoft.com/office/drawing/2014/main" id="{285D08CA-77C7-7348-9958-99DD69A5984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195116" y="2116096"/>
              <a:ext cx="898178" cy="1455442"/>
            </a:xfrm>
            <a:prstGeom prst="rect">
              <a:avLst/>
            </a:prstGeom>
            <a:grpFill/>
            <a:ln>
              <a:solidFill>
                <a:schemeClr val="accent1"/>
              </a:solidFill>
            </a:ln>
          </p:spPr>
        </p:pic>
        <p:pic>
          <p:nvPicPr>
            <p:cNvPr id="35" name="Picture 34" descr="A close up of a logo&#10;&#10;Description automatically generated">
              <a:extLst>
                <a:ext uri="{FF2B5EF4-FFF2-40B4-BE49-F238E27FC236}">
                  <a16:creationId xmlns:a16="http://schemas.microsoft.com/office/drawing/2014/main" id="{4CCB80C6-05BB-4445-BCEB-5CF2BD67D50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963056" y="2116096"/>
              <a:ext cx="898179" cy="1455442"/>
            </a:xfrm>
            <a:prstGeom prst="rect">
              <a:avLst/>
            </a:prstGeom>
            <a:grpFill/>
            <a:ln>
              <a:solidFill>
                <a:schemeClr val="accent1"/>
              </a:solidFill>
            </a:ln>
          </p:spPr>
        </p:pic>
        <p:pic>
          <p:nvPicPr>
            <p:cNvPr id="36" name="Picture 35" descr="A close up of a logo&#10;&#10;Description automatically generated">
              <a:extLst>
                <a:ext uri="{FF2B5EF4-FFF2-40B4-BE49-F238E27FC236}">
                  <a16:creationId xmlns:a16="http://schemas.microsoft.com/office/drawing/2014/main" id="{7030E7B1-4CD5-974D-BEC5-A56504DDC47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882266" y="2116096"/>
              <a:ext cx="898179" cy="1455442"/>
            </a:xfrm>
            <a:prstGeom prst="rect">
              <a:avLst/>
            </a:prstGeom>
            <a:grpFill/>
            <a:ln>
              <a:solidFill>
                <a:schemeClr val="accent1"/>
              </a:solidFill>
            </a:ln>
          </p:spPr>
        </p:pic>
        <p:pic>
          <p:nvPicPr>
            <p:cNvPr id="37" name="Picture 36" descr="A close up of a logo&#10;&#10;Description automatically generated">
              <a:extLst>
                <a:ext uri="{FF2B5EF4-FFF2-40B4-BE49-F238E27FC236}">
                  <a16:creationId xmlns:a16="http://schemas.microsoft.com/office/drawing/2014/main" id="{698AE882-8389-4141-AC26-76295DA53D6D}"/>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3114329" y="2116096"/>
              <a:ext cx="903329" cy="1463788"/>
            </a:xfrm>
            <a:prstGeom prst="rect">
              <a:avLst/>
            </a:prstGeom>
            <a:grpFill/>
            <a:ln>
              <a:solidFill>
                <a:schemeClr val="accent1"/>
              </a:solidFill>
            </a:ln>
          </p:spPr>
        </p:pic>
        <p:pic>
          <p:nvPicPr>
            <p:cNvPr id="38" name="Picture 37" descr="A close up of a logo&#10;&#10;Description automatically generated">
              <a:extLst>
                <a:ext uri="{FF2B5EF4-FFF2-40B4-BE49-F238E27FC236}">
                  <a16:creationId xmlns:a16="http://schemas.microsoft.com/office/drawing/2014/main" id="{D5AAA5DB-8395-524B-932C-EACC6706C252}"/>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4038685" y="2116096"/>
              <a:ext cx="903329" cy="1463788"/>
            </a:xfrm>
            <a:prstGeom prst="rect">
              <a:avLst/>
            </a:prstGeom>
            <a:grpFill/>
            <a:ln>
              <a:solidFill>
                <a:schemeClr val="accent1"/>
              </a:solidFill>
            </a:ln>
          </p:spPr>
        </p:pic>
      </p:grpSp>
      <p:cxnSp>
        <p:nvCxnSpPr>
          <p:cNvPr id="42" name="Straight Connector 41">
            <a:extLst>
              <a:ext uri="{FF2B5EF4-FFF2-40B4-BE49-F238E27FC236}">
                <a16:creationId xmlns:a16="http://schemas.microsoft.com/office/drawing/2014/main" id="{0E742DD2-18E0-1D4C-A449-8791417F411B}"/>
              </a:ext>
            </a:extLst>
          </p:cNvPr>
          <p:cNvCxnSpPr>
            <a:cxnSpLocks/>
          </p:cNvCxnSpPr>
          <p:nvPr/>
        </p:nvCxnSpPr>
        <p:spPr>
          <a:xfrm>
            <a:off x="1076465" y="3907265"/>
            <a:ext cx="16660796" cy="14853"/>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8819D911-F25D-1A43-973C-466710F15FD7}"/>
              </a:ext>
            </a:extLst>
          </p:cNvPr>
          <p:cNvGrpSpPr/>
          <p:nvPr/>
        </p:nvGrpSpPr>
        <p:grpSpPr>
          <a:xfrm>
            <a:off x="1077224" y="3523205"/>
            <a:ext cx="14716937" cy="384059"/>
            <a:chOff x="1915424" y="3523204"/>
            <a:chExt cx="14716936" cy="384058"/>
          </a:xfrm>
        </p:grpSpPr>
        <p:cxnSp>
          <p:nvCxnSpPr>
            <p:cNvPr id="71" name="Straight Connector 70">
              <a:extLst>
                <a:ext uri="{FF2B5EF4-FFF2-40B4-BE49-F238E27FC236}">
                  <a16:creationId xmlns:a16="http://schemas.microsoft.com/office/drawing/2014/main" id="{9FC0F4F8-3173-9140-A87D-FF0B13879F20}"/>
                </a:ext>
              </a:extLst>
            </p:cNvPr>
            <p:cNvCxnSpPr>
              <a:cxnSpLocks/>
            </p:cNvCxnSpPr>
            <p:nvPr/>
          </p:nvCxnSpPr>
          <p:spPr>
            <a:xfrm>
              <a:off x="1915424"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BC62CBF-4D60-B641-8560-D53C9844B9D9}"/>
                </a:ext>
              </a:extLst>
            </p:cNvPr>
            <p:cNvCxnSpPr>
              <a:cxnSpLocks/>
            </p:cNvCxnSpPr>
            <p:nvPr/>
          </p:nvCxnSpPr>
          <p:spPr>
            <a:xfrm>
              <a:off x="2835232"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D3EEBC5-4918-5449-9F27-20CE6171518B}"/>
                </a:ext>
              </a:extLst>
            </p:cNvPr>
            <p:cNvCxnSpPr>
              <a:cxnSpLocks/>
            </p:cNvCxnSpPr>
            <p:nvPr/>
          </p:nvCxnSpPr>
          <p:spPr>
            <a:xfrm>
              <a:off x="3755040"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B2B9D9-1B4A-E641-9B23-9DF9A6B95EF2}"/>
                </a:ext>
              </a:extLst>
            </p:cNvPr>
            <p:cNvCxnSpPr>
              <a:cxnSpLocks/>
            </p:cNvCxnSpPr>
            <p:nvPr/>
          </p:nvCxnSpPr>
          <p:spPr>
            <a:xfrm>
              <a:off x="4674848"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0A9E955-BCB0-9845-8C5E-D789668320C9}"/>
                </a:ext>
              </a:extLst>
            </p:cNvPr>
            <p:cNvCxnSpPr>
              <a:cxnSpLocks/>
            </p:cNvCxnSpPr>
            <p:nvPr/>
          </p:nvCxnSpPr>
          <p:spPr>
            <a:xfrm>
              <a:off x="5594656"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E4ED3AF-3838-DF45-8248-63987385AD06}"/>
                </a:ext>
              </a:extLst>
            </p:cNvPr>
            <p:cNvCxnSpPr>
              <a:cxnSpLocks/>
            </p:cNvCxnSpPr>
            <p:nvPr/>
          </p:nvCxnSpPr>
          <p:spPr>
            <a:xfrm>
              <a:off x="6514465"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E576FC6-D688-7C44-A643-F19C44B20111}"/>
                </a:ext>
              </a:extLst>
            </p:cNvPr>
            <p:cNvCxnSpPr>
              <a:cxnSpLocks/>
            </p:cNvCxnSpPr>
            <p:nvPr/>
          </p:nvCxnSpPr>
          <p:spPr>
            <a:xfrm>
              <a:off x="7434274"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7836916-F32D-6540-A5B6-5CC1B185EECE}"/>
                </a:ext>
              </a:extLst>
            </p:cNvPr>
            <p:cNvCxnSpPr>
              <a:cxnSpLocks/>
            </p:cNvCxnSpPr>
            <p:nvPr/>
          </p:nvCxnSpPr>
          <p:spPr>
            <a:xfrm>
              <a:off x="8354082"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565601E-61FC-C745-89E9-C0A22EA311C9}"/>
                </a:ext>
              </a:extLst>
            </p:cNvPr>
            <p:cNvCxnSpPr>
              <a:cxnSpLocks/>
            </p:cNvCxnSpPr>
            <p:nvPr/>
          </p:nvCxnSpPr>
          <p:spPr>
            <a:xfrm>
              <a:off x="9273891"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97C5122-6879-224A-94A8-D1E8A7CC67DA}"/>
                </a:ext>
              </a:extLst>
            </p:cNvPr>
            <p:cNvCxnSpPr>
              <a:cxnSpLocks/>
            </p:cNvCxnSpPr>
            <p:nvPr/>
          </p:nvCxnSpPr>
          <p:spPr>
            <a:xfrm>
              <a:off x="10193700"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26D6ADD-69A3-8A46-A717-4CDBA4FFE476}"/>
                </a:ext>
              </a:extLst>
            </p:cNvPr>
            <p:cNvCxnSpPr>
              <a:cxnSpLocks/>
            </p:cNvCxnSpPr>
            <p:nvPr/>
          </p:nvCxnSpPr>
          <p:spPr>
            <a:xfrm>
              <a:off x="11113508"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9DDBAA9-D89E-8B47-BB51-9C246FFF4F1C}"/>
                </a:ext>
              </a:extLst>
            </p:cNvPr>
            <p:cNvCxnSpPr>
              <a:cxnSpLocks/>
            </p:cNvCxnSpPr>
            <p:nvPr/>
          </p:nvCxnSpPr>
          <p:spPr>
            <a:xfrm>
              <a:off x="12033317"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5D40543-2031-7E43-A205-FA6D6D20A4D4}"/>
                </a:ext>
              </a:extLst>
            </p:cNvPr>
            <p:cNvCxnSpPr>
              <a:cxnSpLocks/>
            </p:cNvCxnSpPr>
            <p:nvPr/>
          </p:nvCxnSpPr>
          <p:spPr>
            <a:xfrm>
              <a:off x="12953126"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D3A1D73-C06A-2B4A-B21F-C0A27E3B378E}"/>
                </a:ext>
              </a:extLst>
            </p:cNvPr>
            <p:cNvCxnSpPr>
              <a:cxnSpLocks/>
            </p:cNvCxnSpPr>
            <p:nvPr/>
          </p:nvCxnSpPr>
          <p:spPr>
            <a:xfrm>
              <a:off x="13872934"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7BC1002-5911-4345-929B-8567A8B72229}"/>
                </a:ext>
              </a:extLst>
            </p:cNvPr>
            <p:cNvCxnSpPr>
              <a:cxnSpLocks/>
            </p:cNvCxnSpPr>
            <p:nvPr/>
          </p:nvCxnSpPr>
          <p:spPr>
            <a:xfrm>
              <a:off x="14792743"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D6AB68E-8A1A-DA43-BBD0-57F6A1B33791}"/>
                </a:ext>
              </a:extLst>
            </p:cNvPr>
            <p:cNvCxnSpPr>
              <a:cxnSpLocks/>
            </p:cNvCxnSpPr>
            <p:nvPr/>
          </p:nvCxnSpPr>
          <p:spPr>
            <a:xfrm>
              <a:off x="15712552"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BC54CBD-34FC-B04F-9839-A6740981F8FD}"/>
                </a:ext>
              </a:extLst>
            </p:cNvPr>
            <p:cNvCxnSpPr>
              <a:cxnSpLocks/>
            </p:cNvCxnSpPr>
            <p:nvPr/>
          </p:nvCxnSpPr>
          <p:spPr>
            <a:xfrm>
              <a:off x="16632360" y="3523204"/>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1E25715-24A4-2E4B-9ADC-21192DB79106}"/>
              </a:ext>
            </a:extLst>
          </p:cNvPr>
          <p:cNvGrpSpPr/>
          <p:nvPr/>
        </p:nvGrpSpPr>
        <p:grpSpPr>
          <a:xfrm>
            <a:off x="3309446" y="3899836"/>
            <a:ext cx="10171019" cy="1846922"/>
            <a:chOff x="4147645" y="3899835"/>
            <a:chExt cx="10171019" cy="1846921"/>
          </a:xfrm>
        </p:grpSpPr>
        <p:grpSp>
          <p:nvGrpSpPr>
            <p:cNvPr id="56" name="Group 55">
              <a:extLst>
                <a:ext uri="{FF2B5EF4-FFF2-40B4-BE49-F238E27FC236}">
                  <a16:creationId xmlns:a16="http://schemas.microsoft.com/office/drawing/2014/main" id="{FB1F8DAD-3A85-C94C-AA12-133C713622A1}"/>
                </a:ext>
              </a:extLst>
            </p:cNvPr>
            <p:cNvGrpSpPr/>
            <p:nvPr/>
          </p:nvGrpSpPr>
          <p:grpSpPr>
            <a:xfrm>
              <a:off x="12195253" y="4995038"/>
              <a:ext cx="1109989" cy="45719"/>
              <a:chOff x="12211761" y="4918533"/>
              <a:chExt cx="1109989" cy="45719"/>
            </a:xfrm>
          </p:grpSpPr>
          <p:sp>
            <p:nvSpPr>
              <p:cNvPr id="55" name="Rounded Rectangle 54">
                <a:extLst>
                  <a:ext uri="{FF2B5EF4-FFF2-40B4-BE49-F238E27FC236}">
                    <a16:creationId xmlns:a16="http://schemas.microsoft.com/office/drawing/2014/main" id="{89485896-8CC4-F74C-9294-87E5DF42BF13}"/>
                  </a:ext>
                </a:extLst>
              </p:cNvPr>
              <p:cNvSpPr/>
              <p:nvPr/>
            </p:nvSpPr>
            <p:spPr>
              <a:xfrm>
                <a:off x="12211761"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57" name="Rounded Rectangle 56">
                <a:extLst>
                  <a:ext uri="{FF2B5EF4-FFF2-40B4-BE49-F238E27FC236}">
                    <a16:creationId xmlns:a16="http://schemas.microsoft.com/office/drawing/2014/main" id="{FA2392A6-5D99-F744-9BEE-1A9F25D164BC}"/>
                  </a:ext>
                </a:extLst>
              </p:cNvPr>
              <p:cNvSpPr/>
              <p:nvPr/>
            </p:nvSpPr>
            <p:spPr>
              <a:xfrm>
                <a:off x="12424615"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58" name="Rounded Rectangle 57">
                <a:extLst>
                  <a:ext uri="{FF2B5EF4-FFF2-40B4-BE49-F238E27FC236}">
                    <a16:creationId xmlns:a16="http://schemas.microsoft.com/office/drawing/2014/main" id="{B78D84BF-C204-6F4E-8962-455132D1568E}"/>
                  </a:ext>
                </a:extLst>
              </p:cNvPr>
              <p:cNvSpPr/>
              <p:nvPr/>
            </p:nvSpPr>
            <p:spPr>
              <a:xfrm>
                <a:off x="12531042"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59" name="Rounded Rectangle 58">
                <a:extLst>
                  <a:ext uri="{FF2B5EF4-FFF2-40B4-BE49-F238E27FC236}">
                    <a16:creationId xmlns:a16="http://schemas.microsoft.com/office/drawing/2014/main" id="{E8B7D4F5-41C5-B34C-93F8-A7A0D0BC1B85}"/>
                  </a:ext>
                </a:extLst>
              </p:cNvPr>
              <p:cNvSpPr/>
              <p:nvPr/>
            </p:nvSpPr>
            <p:spPr>
              <a:xfrm>
                <a:off x="12637469"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60" name="Rounded Rectangle 59">
                <a:extLst>
                  <a:ext uri="{FF2B5EF4-FFF2-40B4-BE49-F238E27FC236}">
                    <a16:creationId xmlns:a16="http://schemas.microsoft.com/office/drawing/2014/main" id="{5E830331-3F0D-5B4D-A4C7-AB6C639AFBFC}"/>
                  </a:ext>
                </a:extLst>
              </p:cNvPr>
              <p:cNvSpPr/>
              <p:nvPr/>
            </p:nvSpPr>
            <p:spPr>
              <a:xfrm>
                <a:off x="12743896"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61" name="Rounded Rectangle 60">
                <a:extLst>
                  <a:ext uri="{FF2B5EF4-FFF2-40B4-BE49-F238E27FC236}">
                    <a16:creationId xmlns:a16="http://schemas.microsoft.com/office/drawing/2014/main" id="{1E9872F9-5DA5-1541-91B2-475734016C2A}"/>
                  </a:ext>
                </a:extLst>
              </p:cNvPr>
              <p:cNvSpPr/>
              <p:nvPr/>
            </p:nvSpPr>
            <p:spPr>
              <a:xfrm>
                <a:off x="12850323"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62" name="Rounded Rectangle 61">
                <a:extLst>
                  <a:ext uri="{FF2B5EF4-FFF2-40B4-BE49-F238E27FC236}">
                    <a16:creationId xmlns:a16="http://schemas.microsoft.com/office/drawing/2014/main" id="{CA0DC49D-C66A-E347-9C19-87FA9E9C8917}"/>
                  </a:ext>
                </a:extLst>
              </p:cNvPr>
              <p:cNvSpPr/>
              <p:nvPr/>
            </p:nvSpPr>
            <p:spPr>
              <a:xfrm>
                <a:off x="12956750"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63" name="Rounded Rectangle 62">
                <a:extLst>
                  <a:ext uri="{FF2B5EF4-FFF2-40B4-BE49-F238E27FC236}">
                    <a16:creationId xmlns:a16="http://schemas.microsoft.com/office/drawing/2014/main" id="{A5D3879B-3793-0B43-9508-24D978B1406D}"/>
                  </a:ext>
                </a:extLst>
              </p:cNvPr>
              <p:cNvSpPr/>
              <p:nvPr/>
            </p:nvSpPr>
            <p:spPr>
              <a:xfrm>
                <a:off x="13063177"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64" name="Rounded Rectangle 63">
                <a:extLst>
                  <a:ext uri="{FF2B5EF4-FFF2-40B4-BE49-F238E27FC236}">
                    <a16:creationId xmlns:a16="http://schemas.microsoft.com/office/drawing/2014/main" id="{7258E273-C4E0-2645-8B00-64380882AC6E}"/>
                  </a:ext>
                </a:extLst>
              </p:cNvPr>
              <p:cNvSpPr/>
              <p:nvPr/>
            </p:nvSpPr>
            <p:spPr>
              <a:xfrm>
                <a:off x="13169604"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65" name="Rounded Rectangle 64">
                <a:extLst>
                  <a:ext uri="{FF2B5EF4-FFF2-40B4-BE49-F238E27FC236}">
                    <a16:creationId xmlns:a16="http://schemas.microsoft.com/office/drawing/2014/main" id="{29E10C94-1C7E-DE45-81E2-3EDB0B4F9745}"/>
                  </a:ext>
                </a:extLst>
              </p:cNvPr>
              <p:cNvSpPr/>
              <p:nvPr/>
            </p:nvSpPr>
            <p:spPr>
              <a:xfrm>
                <a:off x="13276031"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66" name="Rounded Rectangle 65">
                <a:extLst>
                  <a:ext uri="{FF2B5EF4-FFF2-40B4-BE49-F238E27FC236}">
                    <a16:creationId xmlns:a16="http://schemas.microsoft.com/office/drawing/2014/main" id="{D5666963-B6F8-114B-AE2C-1C281197A732}"/>
                  </a:ext>
                </a:extLst>
              </p:cNvPr>
              <p:cNvSpPr/>
              <p:nvPr/>
            </p:nvSpPr>
            <p:spPr>
              <a:xfrm>
                <a:off x="12318188" y="4918533"/>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grpSp>
        <p:pic>
          <p:nvPicPr>
            <p:cNvPr id="53" name="Picture 52" descr="A close up of a keyboard&#10;&#10;Description automatically generated">
              <a:extLst>
                <a:ext uri="{FF2B5EF4-FFF2-40B4-BE49-F238E27FC236}">
                  <a16:creationId xmlns:a16="http://schemas.microsoft.com/office/drawing/2014/main" id="{D8DC547B-B1AB-3644-A1FA-D3039E357B9C}"/>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3352076" y="4283893"/>
              <a:ext cx="966588" cy="1455436"/>
            </a:xfrm>
            <a:prstGeom prst="rect">
              <a:avLst/>
            </a:prstGeom>
          </p:spPr>
        </p:pic>
        <p:cxnSp>
          <p:nvCxnSpPr>
            <p:cNvPr id="107" name="Straight Connector 106">
              <a:extLst>
                <a:ext uri="{FF2B5EF4-FFF2-40B4-BE49-F238E27FC236}">
                  <a16:creationId xmlns:a16="http://schemas.microsoft.com/office/drawing/2014/main" id="{3430F95A-9E8C-2445-8BDA-ADC08742D0EA}"/>
                </a:ext>
              </a:extLst>
            </p:cNvPr>
            <p:cNvCxnSpPr>
              <a:cxnSpLocks/>
            </p:cNvCxnSpPr>
            <p:nvPr/>
          </p:nvCxnSpPr>
          <p:spPr>
            <a:xfrm>
              <a:off x="13833748" y="3899835"/>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F5B0623B-A0CD-D844-8BF3-B4127635DB6A}"/>
                </a:ext>
              </a:extLst>
            </p:cNvPr>
            <p:cNvGrpSpPr/>
            <p:nvPr/>
          </p:nvGrpSpPr>
          <p:grpSpPr>
            <a:xfrm>
              <a:off x="4147645" y="3899835"/>
              <a:ext cx="8005404" cy="1846921"/>
              <a:chOff x="4189849" y="3899835"/>
              <a:chExt cx="8005404" cy="1846921"/>
            </a:xfrm>
          </p:grpSpPr>
          <p:grpSp>
            <p:nvGrpSpPr>
              <p:cNvPr id="69" name="Group 68">
                <a:extLst>
                  <a:ext uri="{FF2B5EF4-FFF2-40B4-BE49-F238E27FC236}">
                    <a16:creationId xmlns:a16="http://schemas.microsoft.com/office/drawing/2014/main" id="{E626F36D-4441-B547-9547-EA0389D7D505}"/>
                  </a:ext>
                </a:extLst>
              </p:cNvPr>
              <p:cNvGrpSpPr/>
              <p:nvPr/>
            </p:nvGrpSpPr>
            <p:grpSpPr>
              <a:xfrm>
                <a:off x="4189849" y="4291320"/>
                <a:ext cx="8005404" cy="1455436"/>
                <a:chOff x="4149759" y="4415782"/>
                <a:chExt cx="8005404" cy="1455436"/>
              </a:xfrm>
            </p:grpSpPr>
            <p:pic>
              <p:nvPicPr>
                <p:cNvPr id="40" name="Picture 39" descr="A close up of a keyboard&#10;&#10;Description automatically generated">
                  <a:extLst>
                    <a:ext uri="{FF2B5EF4-FFF2-40B4-BE49-F238E27FC236}">
                      <a16:creationId xmlns:a16="http://schemas.microsoft.com/office/drawing/2014/main" id="{134DC0B0-CC63-1241-96A7-07D91DB203F5}"/>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155304" y="4415782"/>
                  <a:ext cx="966588" cy="1455436"/>
                </a:xfrm>
                <a:prstGeom prst="rect">
                  <a:avLst/>
                </a:prstGeom>
              </p:spPr>
            </p:pic>
            <p:pic>
              <p:nvPicPr>
                <p:cNvPr id="47" name="Picture 46" descr="A close up of a keyboard&#10;&#10;Description automatically generated">
                  <a:extLst>
                    <a:ext uri="{FF2B5EF4-FFF2-40B4-BE49-F238E27FC236}">
                      <a16:creationId xmlns:a16="http://schemas.microsoft.com/office/drawing/2014/main" id="{9B251428-21A5-C645-9B24-09F3407A428B}"/>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160849" y="4415782"/>
                  <a:ext cx="966588" cy="1455436"/>
                </a:xfrm>
                <a:prstGeom prst="rect">
                  <a:avLst/>
                </a:prstGeom>
              </p:spPr>
            </p:pic>
            <p:pic>
              <p:nvPicPr>
                <p:cNvPr id="48" name="Picture 47" descr="A close up of a keyboard&#10;&#10;Description automatically generated">
                  <a:extLst>
                    <a:ext uri="{FF2B5EF4-FFF2-40B4-BE49-F238E27FC236}">
                      <a16:creationId xmlns:a16="http://schemas.microsoft.com/office/drawing/2014/main" id="{1E79FAE8-05B3-5147-978C-FF675A98D0D8}"/>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166394" y="4415782"/>
                  <a:ext cx="966588" cy="1455436"/>
                </a:xfrm>
                <a:prstGeom prst="rect">
                  <a:avLst/>
                </a:prstGeom>
              </p:spPr>
            </p:pic>
            <p:pic>
              <p:nvPicPr>
                <p:cNvPr id="49" name="Picture 48" descr="A close up of a keyboard&#10;&#10;Description automatically generated">
                  <a:extLst>
                    <a:ext uri="{FF2B5EF4-FFF2-40B4-BE49-F238E27FC236}">
                      <a16:creationId xmlns:a16="http://schemas.microsoft.com/office/drawing/2014/main" id="{BFE087FA-AC49-D74F-87E0-DFE4DA865A05}"/>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171939" y="4415782"/>
                  <a:ext cx="966588" cy="1455436"/>
                </a:xfrm>
                <a:prstGeom prst="rect">
                  <a:avLst/>
                </a:prstGeom>
              </p:spPr>
            </p:pic>
            <p:pic>
              <p:nvPicPr>
                <p:cNvPr id="50" name="Picture 49" descr="A close up of a keyboard&#10;&#10;Description automatically generated">
                  <a:extLst>
                    <a:ext uri="{FF2B5EF4-FFF2-40B4-BE49-F238E27FC236}">
                      <a16:creationId xmlns:a16="http://schemas.microsoft.com/office/drawing/2014/main" id="{0983F8DE-93AC-C740-A01C-FF3C73073B1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77484" y="4415782"/>
                  <a:ext cx="966588" cy="1455436"/>
                </a:xfrm>
                <a:prstGeom prst="rect">
                  <a:avLst/>
                </a:prstGeom>
              </p:spPr>
            </p:pic>
            <p:pic>
              <p:nvPicPr>
                <p:cNvPr id="51" name="Picture 50" descr="A close up of a keyboard&#10;&#10;Description automatically generated">
                  <a:extLst>
                    <a:ext uri="{FF2B5EF4-FFF2-40B4-BE49-F238E27FC236}">
                      <a16:creationId xmlns:a16="http://schemas.microsoft.com/office/drawing/2014/main" id="{8E9DC036-F5A5-2B4C-B33B-0BEF2A3DE9A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0183029" y="4415782"/>
                  <a:ext cx="966588" cy="1455436"/>
                </a:xfrm>
                <a:prstGeom prst="rect">
                  <a:avLst/>
                </a:prstGeom>
              </p:spPr>
            </p:pic>
            <p:pic>
              <p:nvPicPr>
                <p:cNvPr id="52" name="Picture 51" descr="A close up of a keyboard&#10;&#10;Description automatically generated">
                  <a:extLst>
                    <a:ext uri="{FF2B5EF4-FFF2-40B4-BE49-F238E27FC236}">
                      <a16:creationId xmlns:a16="http://schemas.microsoft.com/office/drawing/2014/main" id="{48BFB953-BA72-6C48-BBDB-9F6ECB60926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1188575" y="4415782"/>
                  <a:ext cx="966588" cy="1455436"/>
                </a:xfrm>
                <a:prstGeom prst="rect">
                  <a:avLst/>
                </a:prstGeom>
              </p:spPr>
            </p:pic>
            <p:pic>
              <p:nvPicPr>
                <p:cNvPr id="68" name="Picture 67" descr="A close up of a keyboard&#10;&#10;Description automatically generated">
                  <a:extLst>
                    <a:ext uri="{FF2B5EF4-FFF2-40B4-BE49-F238E27FC236}">
                      <a16:creationId xmlns:a16="http://schemas.microsoft.com/office/drawing/2014/main" id="{24A82B09-C826-904C-973B-2E7C7163E6E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149759" y="4415782"/>
                  <a:ext cx="966588" cy="1455436"/>
                </a:xfrm>
                <a:prstGeom prst="rect">
                  <a:avLst/>
                </a:prstGeom>
              </p:spPr>
            </p:pic>
          </p:grpSp>
          <p:grpSp>
            <p:nvGrpSpPr>
              <p:cNvPr id="96" name="Group 95">
                <a:extLst>
                  <a:ext uri="{FF2B5EF4-FFF2-40B4-BE49-F238E27FC236}">
                    <a16:creationId xmlns:a16="http://schemas.microsoft.com/office/drawing/2014/main" id="{44A6A0DF-75AC-A34A-87E1-2BBCF7E0CBBD}"/>
                  </a:ext>
                </a:extLst>
              </p:cNvPr>
              <p:cNvGrpSpPr/>
              <p:nvPr/>
            </p:nvGrpSpPr>
            <p:grpSpPr>
              <a:xfrm>
                <a:off x="4673551" y="3899835"/>
                <a:ext cx="7038408" cy="391485"/>
                <a:chOff x="4673551" y="3899835"/>
                <a:chExt cx="7038408" cy="391485"/>
              </a:xfrm>
            </p:grpSpPr>
            <p:cxnSp>
              <p:nvCxnSpPr>
                <p:cNvPr id="97" name="Straight Connector 96">
                  <a:extLst>
                    <a:ext uri="{FF2B5EF4-FFF2-40B4-BE49-F238E27FC236}">
                      <a16:creationId xmlns:a16="http://schemas.microsoft.com/office/drawing/2014/main" id="{F4B4A2D1-1556-BF49-898F-01024D0659FE}"/>
                    </a:ext>
                  </a:extLst>
                </p:cNvPr>
                <p:cNvCxnSpPr>
                  <a:cxnSpLocks/>
                </p:cNvCxnSpPr>
                <p:nvPr/>
              </p:nvCxnSpPr>
              <p:spPr>
                <a:xfrm>
                  <a:off x="4673551" y="3907262"/>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9419CF1-1D4D-FE49-B02B-7F51167CEA0F}"/>
                    </a:ext>
                  </a:extLst>
                </p:cNvPr>
                <p:cNvCxnSpPr>
                  <a:cxnSpLocks/>
                </p:cNvCxnSpPr>
                <p:nvPr/>
              </p:nvCxnSpPr>
              <p:spPr>
                <a:xfrm>
                  <a:off x="5679038" y="3899835"/>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F864D0B-E89C-2242-A652-B1758437A396}"/>
                    </a:ext>
                  </a:extLst>
                </p:cNvPr>
                <p:cNvCxnSpPr>
                  <a:cxnSpLocks/>
                </p:cNvCxnSpPr>
                <p:nvPr/>
              </p:nvCxnSpPr>
              <p:spPr>
                <a:xfrm>
                  <a:off x="6684525" y="3899835"/>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E17EAC5-2DD8-1147-B590-A3A067CEE681}"/>
                    </a:ext>
                  </a:extLst>
                </p:cNvPr>
                <p:cNvCxnSpPr>
                  <a:cxnSpLocks/>
                </p:cNvCxnSpPr>
                <p:nvPr/>
              </p:nvCxnSpPr>
              <p:spPr>
                <a:xfrm>
                  <a:off x="7690012" y="3899835"/>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1F949D3-F76D-114B-83B2-7DA760494B1E}"/>
                    </a:ext>
                  </a:extLst>
                </p:cNvPr>
                <p:cNvCxnSpPr>
                  <a:cxnSpLocks/>
                </p:cNvCxnSpPr>
                <p:nvPr/>
              </p:nvCxnSpPr>
              <p:spPr>
                <a:xfrm>
                  <a:off x="8695499" y="3907262"/>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13FE052-8B71-124A-B01B-8732005126D6}"/>
                    </a:ext>
                  </a:extLst>
                </p:cNvPr>
                <p:cNvCxnSpPr>
                  <a:cxnSpLocks/>
                </p:cNvCxnSpPr>
                <p:nvPr/>
              </p:nvCxnSpPr>
              <p:spPr>
                <a:xfrm>
                  <a:off x="9700986" y="3899835"/>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C1A27A4-B313-9845-9AB1-8878F7F3082D}"/>
                    </a:ext>
                  </a:extLst>
                </p:cNvPr>
                <p:cNvCxnSpPr>
                  <a:cxnSpLocks/>
                </p:cNvCxnSpPr>
                <p:nvPr/>
              </p:nvCxnSpPr>
              <p:spPr>
                <a:xfrm>
                  <a:off x="10706473" y="3899835"/>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61014EDC-B0DB-744A-A758-622D28E74500}"/>
                    </a:ext>
                  </a:extLst>
                </p:cNvPr>
                <p:cNvCxnSpPr>
                  <a:cxnSpLocks/>
                </p:cNvCxnSpPr>
                <p:nvPr/>
              </p:nvCxnSpPr>
              <p:spPr>
                <a:xfrm>
                  <a:off x="11711959" y="3907262"/>
                  <a:ext cx="0" cy="384058"/>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pSp>
        </p:grpSp>
      </p:grpSp>
      <p:cxnSp>
        <p:nvCxnSpPr>
          <p:cNvPr id="114" name="Straight Connector 113">
            <a:extLst>
              <a:ext uri="{FF2B5EF4-FFF2-40B4-BE49-F238E27FC236}">
                <a16:creationId xmlns:a16="http://schemas.microsoft.com/office/drawing/2014/main" id="{B1AD6B08-1F9D-044B-A50C-A280107A3084}"/>
              </a:ext>
            </a:extLst>
          </p:cNvPr>
          <p:cNvCxnSpPr>
            <a:cxnSpLocks/>
          </p:cNvCxnSpPr>
          <p:nvPr/>
        </p:nvCxnSpPr>
        <p:spPr>
          <a:xfrm>
            <a:off x="3794538" y="5739329"/>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9C211C1-3BB0-1643-894D-797BEE895C84}"/>
              </a:ext>
            </a:extLst>
          </p:cNvPr>
          <p:cNvCxnSpPr>
            <a:cxnSpLocks/>
          </p:cNvCxnSpPr>
          <p:nvPr/>
        </p:nvCxnSpPr>
        <p:spPr>
          <a:xfrm>
            <a:off x="4799373" y="5739329"/>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430678C-C9AB-8249-B822-4D5EF9536C02}"/>
              </a:ext>
            </a:extLst>
          </p:cNvPr>
          <p:cNvCxnSpPr>
            <a:cxnSpLocks/>
          </p:cNvCxnSpPr>
          <p:nvPr/>
        </p:nvCxnSpPr>
        <p:spPr>
          <a:xfrm>
            <a:off x="5804208" y="5739329"/>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27DAD07-3F45-D748-B27D-CCDC931609ED}"/>
              </a:ext>
            </a:extLst>
          </p:cNvPr>
          <p:cNvCxnSpPr>
            <a:cxnSpLocks/>
          </p:cNvCxnSpPr>
          <p:nvPr/>
        </p:nvCxnSpPr>
        <p:spPr>
          <a:xfrm>
            <a:off x="6809043" y="5739329"/>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8B03377-48B6-2149-8D19-33A1CD577124}"/>
              </a:ext>
            </a:extLst>
          </p:cNvPr>
          <p:cNvCxnSpPr>
            <a:cxnSpLocks/>
          </p:cNvCxnSpPr>
          <p:nvPr/>
        </p:nvCxnSpPr>
        <p:spPr>
          <a:xfrm>
            <a:off x="7813878" y="5739329"/>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9A04D06-275A-D747-BF8C-56E7F0A2AD50}"/>
              </a:ext>
            </a:extLst>
          </p:cNvPr>
          <p:cNvCxnSpPr>
            <a:cxnSpLocks/>
          </p:cNvCxnSpPr>
          <p:nvPr/>
        </p:nvCxnSpPr>
        <p:spPr>
          <a:xfrm>
            <a:off x="8818713" y="5739329"/>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E095085-4522-0044-BB72-7ED4E362BA78}"/>
              </a:ext>
            </a:extLst>
          </p:cNvPr>
          <p:cNvCxnSpPr>
            <a:cxnSpLocks/>
          </p:cNvCxnSpPr>
          <p:nvPr/>
        </p:nvCxnSpPr>
        <p:spPr>
          <a:xfrm>
            <a:off x="9823548" y="5739329"/>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4C7FF01-E122-7D41-9CA8-B8BFFECDA2B5}"/>
              </a:ext>
            </a:extLst>
          </p:cNvPr>
          <p:cNvCxnSpPr>
            <a:cxnSpLocks/>
          </p:cNvCxnSpPr>
          <p:nvPr/>
        </p:nvCxnSpPr>
        <p:spPr>
          <a:xfrm>
            <a:off x="10828380" y="5739329"/>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E18DC8D-8D54-F149-ABA0-E55DD6693FCE}"/>
              </a:ext>
            </a:extLst>
          </p:cNvPr>
          <p:cNvCxnSpPr>
            <a:cxnSpLocks/>
          </p:cNvCxnSpPr>
          <p:nvPr/>
        </p:nvCxnSpPr>
        <p:spPr>
          <a:xfrm>
            <a:off x="12995807" y="5736155"/>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
        <p:nvSpPr>
          <p:cNvPr id="125" name="Rounded Rectangle 124">
            <a:extLst>
              <a:ext uri="{FF2B5EF4-FFF2-40B4-BE49-F238E27FC236}">
                <a16:creationId xmlns:a16="http://schemas.microsoft.com/office/drawing/2014/main" id="{143212DC-22CB-2C4D-AC2B-0317532BA096}"/>
              </a:ext>
            </a:extLst>
          </p:cNvPr>
          <p:cNvSpPr/>
          <p:nvPr/>
        </p:nvSpPr>
        <p:spPr>
          <a:xfrm>
            <a:off x="3309446" y="6108128"/>
            <a:ext cx="10192055" cy="2804888"/>
          </a:xfrm>
          <a:prstGeom prst="roundRect">
            <a:avLst/>
          </a:prstGeom>
          <a:solidFill>
            <a:srgbClr val="B3B3B3"/>
          </a:solidFill>
          <a:ln>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cumin Pro Medium" panose="020B0604020202020204" pitchFamily="34" charset="77"/>
            </a:endParaRPr>
          </a:p>
        </p:txBody>
      </p:sp>
      <p:pic>
        <p:nvPicPr>
          <p:cNvPr id="127" name="Picture 126" descr="A picture containing drawing&#10;&#10;Description automatically generated">
            <a:extLst>
              <a:ext uri="{FF2B5EF4-FFF2-40B4-BE49-F238E27FC236}">
                <a16:creationId xmlns:a16="http://schemas.microsoft.com/office/drawing/2014/main" id="{777D6F06-0B44-2A44-9AA3-11EE64A3B55C}"/>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570388" y="6814127"/>
            <a:ext cx="1640355" cy="1368473"/>
          </a:xfrm>
          <a:prstGeom prst="rect">
            <a:avLst/>
          </a:prstGeom>
        </p:spPr>
      </p:pic>
      <p:pic>
        <p:nvPicPr>
          <p:cNvPr id="128" name="Picture 127" descr="A picture containing drawing&#10;&#10;Description automatically generated">
            <a:extLst>
              <a:ext uri="{FF2B5EF4-FFF2-40B4-BE49-F238E27FC236}">
                <a16:creationId xmlns:a16="http://schemas.microsoft.com/office/drawing/2014/main" id="{9088C6CD-B60D-FC42-AB54-B2B56A5114E6}"/>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0763187" y="6834533"/>
            <a:ext cx="1640355" cy="1377536"/>
          </a:xfrm>
          <a:prstGeom prst="rect">
            <a:avLst/>
          </a:prstGeom>
        </p:spPr>
      </p:pic>
      <p:sp>
        <p:nvSpPr>
          <p:cNvPr id="126" name="TextBox 125">
            <a:extLst>
              <a:ext uri="{FF2B5EF4-FFF2-40B4-BE49-F238E27FC236}">
                <a16:creationId xmlns:a16="http://schemas.microsoft.com/office/drawing/2014/main" id="{2ECAADDB-0358-C740-AB66-9EE9D70858EA}"/>
              </a:ext>
            </a:extLst>
          </p:cNvPr>
          <p:cNvSpPr txBox="1"/>
          <p:nvPr/>
        </p:nvSpPr>
        <p:spPr>
          <a:xfrm>
            <a:off x="10695059" y="8324254"/>
            <a:ext cx="920568" cy="199808"/>
          </a:xfrm>
          <a:prstGeom prst="rect">
            <a:avLst/>
          </a:prstGeom>
          <a:noFill/>
        </p:spPr>
        <p:txBody>
          <a:bodyPr wrap="none" lIns="0" tIns="0" rIns="0" bIns="0" rtlCol="0">
            <a:noAutofit/>
          </a:bodyPr>
          <a:lstStyle/>
          <a:p>
            <a:pPr algn="l"/>
            <a:r>
              <a:rPr lang="en-US" sz="1400" dirty="0">
                <a:latin typeface="Acumin Pro Medium" panose="020B0604020202020204" pitchFamily="34" charset="77"/>
              </a:rPr>
              <a:t>PUBLIC</a:t>
            </a:r>
          </a:p>
        </p:txBody>
      </p:sp>
      <p:sp>
        <p:nvSpPr>
          <p:cNvPr id="130" name="TextBox 129">
            <a:extLst>
              <a:ext uri="{FF2B5EF4-FFF2-40B4-BE49-F238E27FC236}">
                <a16:creationId xmlns:a16="http://schemas.microsoft.com/office/drawing/2014/main" id="{59BA97F6-1253-9941-B41E-38195878D4A7}"/>
              </a:ext>
            </a:extLst>
          </p:cNvPr>
          <p:cNvSpPr txBox="1"/>
          <p:nvPr/>
        </p:nvSpPr>
        <p:spPr>
          <a:xfrm>
            <a:off x="5501648" y="8338954"/>
            <a:ext cx="920568" cy="199808"/>
          </a:xfrm>
          <a:prstGeom prst="rect">
            <a:avLst/>
          </a:prstGeom>
          <a:noFill/>
        </p:spPr>
        <p:txBody>
          <a:bodyPr wrap="none" lIns="0" tIns="0" rIns="0" bIns="0" rtlCol="0">
            <a:noAutofit/>
          </a:bodyPr>
          <a:lstStyle/>
          <a:p>
            <a:pPr algn="l"/>
            <a:r>
              <a:rPr lang="en-US" sz="1400" dirty="0">
                <a:latin typeface="Acumin Pro Medium" panose="020B0604020202020204" pitchFamily="34" charset="77"/>
              </a:rPr>
              <a:t>PRIVATE</a:t>
            </a:r>
          </a:p>
        </p:txBody>
      </p:sp>
      <p:sp>
        <p:nvSpPr>
          <p:cNvPr id="131" name="TextBox 130">
            <a:extLst>
              <a:ext uri="{FF2B5EF4-FFF2-40B4-BE49-F238E27FC236}">
                <a16:creationId xmlns:a16="http://schemas.microsoft.com/office/drawing/2014/main" id="{E52F4ABB-CFAB-3948-B1D7-5238ED9BD5A4}"/>
              </a:ext>
            </a:extLst>
          </p:cNvPr>
          <p:cNvSpPr txBox="1"/>
          <p:nvPr/>
        </p:nvSpPr>
        <p:spPr>
          <a:xfrm>
            <a:off x="7736728" y="6391904"/>
            <a:ext cx="1400387" cy="384059"/>
          </a:xfrm>
          <a:prstGeom prst="rect">
            <a:avLst/>
          </a:prstGeom>
          <a:noFill/>
        </p:spPr>
        <p:txBody>
          <a:bodyPr wrap="none" lIns="0" tIns="0" rIns="0" bIns="0" rtlCol="0">
            <a:noAutofit/>
          </a:bodyPr>
          <a:lstStyle/>
          <a:p>
            <a:pPr algn="ctr"/>
            <a:r>
              <a:rPr lang="en-US" sz="1800" dirty="0">
                <a:latin typeface="Acumin Pro Medium" panose="020B0604020202020204" pitchFamily="34" charset="77"/>
              </a:rPr>
              <a:t>TRANSPARENT NAMESPACE</a:t>
            </a:r>
          </a:p>
          <a:p>
            <a:pPr algn="ctr"/>
            <a:r>
              <a:rPr lang="en-US" sz="1800" dirty="0">
                <a:latin typeface="Acumin Pro Medium" panose="020B0604020202020204" pitchFamily="34" charset="77"/>
              </a:rPr>
              <a:t>EXTENSION</a:t>
            </a:r>
          </a:p>
        </p:txBody>
      </p:sp>
      <p:pic>
        <p:nvPicPr>
          <p:cNvPr id="132" name="Picture 131" descr="A picture containing drawing&#10;&#10;Description automatically generated">
            <a:extLst>
              <a:ext uri="{FF2B5EF4-FFF2-40B4-BE49-F238E27FC236}">
                <a16:creationId xmlns:a16="http://schemas.microsoft.com/office/drawing/2014/main" id="{74FDC088-55CE-3449-8249-C076C817B73D}"/>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5540348" y="8655830"/>
            <a:ext cx="473859" cy="473859"/>
          </a:xfrm>
          <a:prstGeom prst="rect">
            <a:avLst/>
          </a:prstGeom>
        </p:spPr>
      </p:pic>
      <p:sp>
        <p:nvSpPr>
          <p:cNvPr id="133" name="TextBox 132">
            <a:extLst>
              <a:ext uri="{FF2B5EF4-FFF2-40B4-BE49-F238E27FC236}">
                <a16:creationId xmlns:a16="http://schemas.microsoft.com/office/drawing/2014/main" id="{7A8B536B-2B2C-174B-BA9B-A604CA187AE3}"/>
              </a:ext>
            </a:extLst>
          </p:cNvPr>
          <p:cNvSpPr txBox="1"/>
          <p:nvPr/>
        </p:nvSpPr>
        <p:spPr>
          <a:xfrm>
            <a:off x="16073617" y="8792855"/>
            <a:ext cx="2110154" cy="647700"/>
          </a:xfrm>
          <a:prstGeom prst="rect">
            <a:avLst/>
          </a:prstGeom>
          <a:noFill/>
        </p:spPr>
        <p:txBody>
          <a:bodyPr wrap="none" lIns="0" tIns="0" rIns="0" bIns="0" rtlCol="0">
            <a:noAutofit/>
          </a:bodyPr>
          <a:lstStyle/>
          <a:p>
            <a:pPr algn="l"/>
            <a:r>
              <a:rPr lang="en-US" sz="1200" dirty="0">
                <a:latin typeface="Acumin Pro Medium" panose="020B0604020202020204" pitchFamily="34" charset="77"/>
              </a:rPr>
              <a:t>Weka Client</a:t>
            </a:r>
          </a:p>
        </p:txBody>
      </p:sp>
      <p:pic>
        <p:nvPicPr>
          <p:cNvPr id="134" name="Picture 133" descr="A picture containing drawing&#10;&#10;Description automatically generated">
            <a:extLst>
              <a:ext uri="{FF2B5EF4-FFF2-40B4-BE49-F238E27FC236}">
                <a16:creationId xmlns:a16="http://schemas.microsoft.com/office/drawing/2014/main" id="{8357E59E-0A7C-2F4F-A9B3-952640279A1F}"/>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15556260" y="9232601"/>
            <a:ext cx="473859" cy="473859"/>
          </a:xfrm>
          <a:prstGeom prst="rect">
            <a:avLst/>
          </a:prstGeom>
        </p:spPr>
      </p:pic>
      <p:sp>
        <p:nvSpPr>
          <p:cNvPr id="135" name="TextBox 134">
            <a:extLst>
              <a:ext uri="{FF2B5EF4-FFF2-40B4-BE49-F238E27FC236}">
                <a16:creationId xmlns:a16="http://schemas.microsoft.com/office/drawing/2014/main" id="{B621395F-DC25-1344-8FB3-497FFEBC3A3B}"/>
              </a:ext>
            </a:extLst>
          </p:cNvPr>
          <p:cNvSpPr txBox="1"/>
          <p:nvPr/>
        </p:nvSpPr>
        <p:spPr>
          <a:xfrm>
            <a:off x="16117115" y="9382610"/>
            <a:ext cx="2110154" cy="647700"/>
          </a:xfrm>
          <a:prstGeom prst="rect">
            <a:avLst/>
          </a:prstGeom>
          <a:noFill/>
        </p:spPr>
        <p:txBody>
          <a:bodyPr wrap="none" lIns="0" tIns="0" rIns="0" bIns="0" rtlCol="0">
            <a:noAutofit/>
          </a:bodyPr>
          <a:lstStyle/>
          <a:p>
            <a:pPr algn="l"/>
            <a:r>
              <a:rPr lang="en-US" sz="1200" dirty="0">
                <a:latin typeface="Acumin Pro Medium" panose="020B0604020202020204" pitchFamily="34" charset="77"/>
              </a:rPr>
              <a:t>WekaFS</a:t>
            </a:r>
          </a:p>
        </p:txBody>
      </p:sp>
      <p:sp>
        <p:nvSpPr>
          <p:cNvPr id="1024" name="Rounded Rectangle 1023">
            <a:extLst>
              <a:ext uri="{FF2B5EF4-FFF2-40B4-BE49-F238E27FC236}">
                <a16:creationId xmlns:a16="http://schemas.microsoft.com/office/drawing/2014/main" id="{E25F8D30-97CA-874C-8FA7-8A731F0AA316}"/>
              </a:ext>
            </a:extLst>
          </p:cNvPr>
          <p:cNvSpPr/>
          <p:nvPr/>
        </p:nvSpPr>
        <p:spPr>
          <a:xfrm>
            <a:off x="244154" y="3914690"/>
            <a:ext cx="14181710" cy="5732066"/>
          </a:xfrm>
          <a:prstGeom prst="roundRect">
            <a:avLst>
              <a:gd name="adj" fmla="val 785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cumin Pro Medium" panose="020B0604020202020204" pitchFamily="34" charset="77"/>
            </a:endParaRPr>
          </a:p>
        </p:txBody>
      </p:sp>
      <p:sp>
        <p:nvSpPr>
          <p:cNvPr id="137" name="TextBox 136">
            <a:extLst>
              <a:ext uri="{FF2B5EF4-FFF2-40B4-BE49-F238E27FC236}">
                <a16:creationId xmlns:a16="http://schemas.microsoft.com/office/drawing/2014/main" id="{0218491E-059E-184C-8F70-B168029923AE}"/>
              </a:ext>
            </a:extLst>
          </p:cNvPr>
          <p:cNvSpPr txBox="1"/>
          <p:nvPr/>
        </p:nvSpPr>
        <p:spPr>
          <a:xfrm>
            <a:off x="5434855" y="9061405"/>
            <a:ext cx="6135053" cy="471455"/>
          </a:xfrm>
          <a:prstGeom prst="rect">
            <a:avLst/>
          </a:prstGeom>
          <a:noFill/>
        </p:spPr>
        <p:txBody>
          <a:bodyPr wrap="none" lIns="0" tIns="0" rIns="0" bIns="0" rtlCol="0">
            <a:noAutofit/>
          </a:bodyPr>
          <a:lstStyle/>
          <a:p>
            <a:pPr algn="l"/>
            <a:r>
              <a:rPr lang="en-US" sz="2400" dirty="0">
                <a:latin typeface="Acumin Pro Medium" panose="020B0604020202020204" pitchFamily="34" charset="77"/>
              </a:rPr>
              <a:t>UNIFIED WEKA NAMESPACE – Up to 14 Exabytes</a:t>
            </a:r>
          </a:p>
        </p:txBody>
      </p:sp>
      <p:sp>
        <p:nvSpPr>
          <p:cNvPr id="138" name="TextBox 137">
            <a:extLst>
              <a:ext uri="{FF2B5EF4-FFF2-40B4-BE49-F238E27FC236}">
                <a16:creationId xmlns:a16="http://schemas.microsoft.com/office/drawing/2014/main" id="{67A832A5-2157-044D-90E8-CD5783D528D6}"/>
              </a:ext>
            </a:extLst>
          </p:cNvPr>
          <p:cNvSpPr txBox="1"/>
          <p:nvPr/>
        </p:nvSpPr>
        <p:spPr>
          <a:xfrm>
            <a:off x="509462" y="3987686"/>
            <a:ext cx="1400387" cy="384059"/>
          </a:xfrm>
          <a:prstGeom prst="rect">
            <a:avLst/>
          </a:prstGeom>
          <a:noFill/>
        </p:spPr>
        <p:txBody>
          <a:bodyPr wrap="none" lIns="0" tIns="0" rIns="0" bIns="0" rtlCol="0">
            <a:noAutofit/>
          </a:bodyPr>
          <a:lstStyle/>
          <a:p>
            <a:pPr algn="l"/>
            <a:r>
              <a:rPr lang="en-US" sz="1200" dirty="0">
                <a:latin typeface="Acumin Pro Medium" panose="020B0604020202020204" pitchFamily="34" charset="77"/>
              </a:rPr>
              <a:t>ETHERNET OR INFINIBAND</a:t>
            </a:r>
          </a:p>
        </p:txBody>
      </p:sp>
      <p:sp>
        <p:nvSpPr>
          <p:cNvPr id="129" name="TextBox 128">
            <a:extLst>
              <a:ext uri="{FF2B5EF4-FFF2-40B4-BE49-F238E27FC236}">
                <a16:creationId xmlns:a16="http://schemas.microsoft.com/office/drawing/2014/main" id="{66245A38-1CCE-E54A-93ED-97CF5EFBB17D}"/>
              </a:ext>
            </a:extLst>
          </p:cNvPr>
          <p:cNvSpPr txBox="1"/>
          <p:nvPr/>
        </p:nvSpPr>
        <p:spPr>
          <a:xfrm>
            <a:off x="14717484" y="4742311"/>
            <a:ext cx="2904190" cy="5159012"/>
          </a:xfrm>
          <a:prstGeom prst="rect">
            <a:avLst/>
          </a:prstGeom>
          <a:noFill/>
        </p:spPr>
        <p:txBody>
          <a:bodyPr wrap="none" lIns="0" tIns="0" rIns="0" bIns="0" rtlCol="0">
            <a:noAutofit/>
          </a:bodyPr>
          <a:lstStyle/>
          <a:p>
            <a:pPr algn="l"/>
            <a:r>
              <a:rPr lang="en-US" sz="2400" dirty="0">
                <a:latin typeface="Acumin Pro Medium" panose="020B0604020202020204" pitchFamily="34" charset="77"/>
              </a:rPr>
              <a:t>Features Including:</a:t>
            </a:r>
          </a:p>
          <a:p>
            <a:pPr algn="l"/>
            <a:endParaRPr lang="en-US" sz="2400" dirty="0">
              <a:latin typeface="Acumin Pro Medium" panose="020B0604020202020204" pitchFamily="34" charset="77"/>
            </a:endParaRPr>
          </a:p>
          <a:p>
            <a:pPr marL="342900" indent="-342900" algn="l">
              <a:buFont typeface="Arial" panose="020B0604020202020204" pitchFamily="34" charset="0"/>
              <a:buChar char="•"/>
            </a:pPr>
            <a:r>
              <a:rPr lang="en-US" sz="2400" dirty="0">
                <a:latin typeface="Acumin Pro Medium" panose="020B0604020202020204" pitchFamily="34" charset="77"/>
              </a:rPr>
              <a:t>Virtual File Systems</a:t>
            </a:r>
          </a:p>
          <a:p>
            <a:pPr marL="342900" indent="-342900" algn="l">
              <a:buFont typeface="Arial" panose="020B0604020202020204" pitchFamily="34" charset="0"/>
              <a:buChar char="•"/>
            </a:pPr>
            <a:r>
              <a:rPr lang="en-US" sz="2400" dirty="0">
                <a:latin typeface="Acumin Pro Medium" panose="020B0604020202020204" pitchFamily="34" charset="77"/>
              </a:rPr>
              <a:t>Per File System Tiering</a:t>
            </a:r>
          </a:p>
          <a:p>
            <a:pPr marL="342900" indent="-342900" algn="l">
              <a:buFont typeface="Arial" panose="020B0604020202020204" pitchFamily="34" charset="0"/>
              <a:buChar char="•"/>
            </a:pPr>
            <a:r>
              <a:rPr lang="en-US" sz="2400" dirty="0">
                <a:latin typeface="Acumin Pro Medium" panose="020B0604020202020204" pitchFamily="34" charset="77"/>
              </a:rPr>
              <a:t>Snapshots</a:t>
            </a:r>
          </a:p>
          <a:p>
            <a:pPr marL="342900" indent="-342900" algn="l">
              <a:buFont typeface="Arial" panose="020B0604020202020204" pitchFamily="34" charset="0"/>
              <a:buChar char="•"/>
            </a:pPr>
            <a:r>
              <a:rPr lang="en-US" sz="2400" dirty="0">
                <a:latin typeface="Acumin Pro Medium" panose="020B0604020202020204" pitchFamily="34" charset="77"/>
              </a:rPr>
              <a:t>Snapshot Backups</a:t>
            </a:r>
          </a:p>
          <a:p>
            <a:pPr marL="342900" indent="-342900" algn="l">
              <a:buFont typeface="Arial" panose="020B0604020202020204" pitchFamily="34" charset="0"/>
              <a:buChar char="•"/>
            </a:pPr>
            <a:r>
              <a:rPr lang="en-US" sz="2400" dirty="0">
                <a:latin typeface="Acumin Pro Medium" panose="020B0604020202020204" pitchFamily="34" charset="77"/>
              </a:rPr>
              <a:t>Snap to cloud</a:t>
            </a:r>
          </a:p>
          <a:p>
            <a:pPr marL="342900" indent="-342900" algn="l">
              <a:buFont typeface="Arial" panose="020B0604020202020204" pitchFamily="34" charset="0"/>
              <a:buChar char="•"/>
            </a:pPr>
            <a:r>
              <a:rPr lang="en-US" sz="2400" dirty="0">
                <a:latin typeface="Acumin Pro Medium" panose="020B0604020202020204" pitchFamily="34" charset="77"/>
              </a:rPr>
              <a:t>Encryption</a:t>
            </a:r>
          </a:p>
          <a:p>
            <a:pPr marL="342900" indent="-342900" algn="l">
              <a:buFont typeface="Arial" panose="020B0604020202020204" pitchFamily="34" charset="0"/>
              <a:buChar char="•"/>
            </a:pPr>
            <a:r>
              <a:rPr lang="en-US" sz="2400" dirty="0">
                <a:latin typeface="Acumin Pro Medium" panose="020B0604020202020204" pitchFamily="34" charset="77"/>
              </a:rPr>
              <a:t>Data Reduction</a:t>
            </a:r>
          </a:p>
          <a:p>
            <a:pPr marL="342900" indent="-342900" algn="l">
              <a:buFont typeface="Arial" panose="020B0604020202020204" pitchFamily="34" charset="0"/>
              <a:buChar char="•"/>
            </a:pPr>
            <a:r>
              <a:rPr lang="en-US" sz="2400" dirty="0">
                <a:latin typeface="Acumin Pro Medium" panose="020B0604020202020204" pitchFamily="34" charset="77"/>
              </a:rPr>
              <a:t>Secure </a:t>
            </a:r>
            <a:r>
              <a:rPr lang="en-US" sz="2400" dirty="0" err="1">
                <a:latin typeface="Acumin Pro Medium" panose="020B0604020202020204" pitchFamily="34" charset="77"/>
              </a:rPr>
              <a:t>Organisations</a:t>
            </a:r>
            <a:endParaRPr lang="en-US" sz="2400" dirty="0">
              <a:latin typeface="Acumin Pro Medium" panose="020B0604020202020204" pitchFamily="34" charset="77"/>
            </a:endParaRPr>
          </a:p>
          <a:p>
            <a:pPr algn="l"/>
            <a:endParaRPr lang="en-US" sz="2400" dirty="0">
              <a:latin typeface="Acumin Pro Medium" panose="020B0604020202020204" pitchFamily="34" charset="77"/>
            </a:endParaRPr>
          </a:p>
        </p:txBody>
      </p:sp>
      <p:sp>
        <p:nvSpPr>
          <p:cNvPr id="123" name="Rounded Rectangle 122">
            <a:extLst>
              <a:ext uri="{FF2B5EF4-FFF2-40B4-BE49-F238E27FC236}">
                <a16:creationId xmlns:a16="http://schemas.microsoft.com/office/drawing/2014/main" id="{A0263161-1DF7-9141-850F-ABCB37CDCC15}"/>
              </a:ext>
            </a:extLst>
          </p:cNvPr>
          <p:cNvSpPr/>
          <p:nvPr/>
        </p:nvSpPr>
        <p:spPr>
          <a:xfrm>
            <a:off x="547719" y="4379171"/>
            <a:ext cx="2430018" cy="453384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latin typeface="Acumin Pro Medium" panose="020B0604020202020204" pitchFamily="34" charset="77"/>
            </a:endParaRPr>
          </a:p>
        </p:txBody>
      </p:sp>
      <p:cxnSp>
        <p:nvCxnSpPr>
          <p:cNvPr id="124" name="Straight Connector 123">
            <a:extLst>
              <a:ext uri="{FF2B5EF4-FFF2-40B4-BE49-F238E27FC236}">
                <a16:creationId xmlns:a16="http://schemas.microsoft.com/office/drawing/2014/main" id="{5D6DA912-86A2-6642-B03D-9527545D52EB}"/>
              </a:ext>
            </a:extLst>
          </p:cNvPr>
          <p:cNvCxnSpPr>
            <a:cxnSpLocks/>
          </p:cNvCxnSpPr>
          <p:nvPr/>
        </p:nvCxnSpPr>
        <p:spPr>
          <a:xfrm>
            <a:off x="415336" y="5344079"/>
            <a:ext cx="2420510" cy="4305"/>
          </a:xfrm>
          <a:prstGeom prst="line">
            <a:avLst/>
          </a:prstGeom>
          <a:ln w="28575">
            <a:solidFill>
              <a:schemeClr val="bg2"/>
            </a:solidFill>
            <a:prstDash val="lgDash"/>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89887B3D-0950-B945-B96D-CB2225AAC1B0}"/>
              </a:ext>
            </a:extLst>
          </p:cNvPr>
          <p:cNvSpPr txBox="1"/>
          <p:nvPr/>
        </p:nvSpPr>
        <p:spPr>
          <a:xfrm>
            <a:off x="692719" y="4642646"/>
            <a:ext cx="2177345" cy="487940"/>
          </a:xfrm>
          <a:prstGeom prst="rect">
            <a:avLst/>
          </a:prstGeom>
          <a:noFill/>
        </p:spPr>
        <p:txBody>
          <a:bodyPr wrap="none" lIns="0" tIns="0" rIns="0" bIns="0" rtlCol="0">
            <a:noAutofit/>
          </a:bodyPr>
          <a:lstStyle/>
          <a:p>
            <a:pPr>
              <a:lnSpc>
                <a:spcPct val="90000"/>
              </a:lnSpc>
            </a:pPr>
            <a:r>
              <a:rPr lang="en-US" sz="2801" dirty="0">
                <a:solidFill>
                  <a:schemeClr val="bg1"/>
                </a:solidFill>
                <a:latin typeface="Acumin Pro Medium" panose="020B0604020202020204" pitchFamily="34" charset="77"/>
              </a:rPr>
              <a:t>SSD Capacity</a:t>
            </a:r>
          </a:p>
        </p:txBody>
      </p:sp>
      <p:sp>
        <p:nvSpPr>
          <p:cNvPr id="139" name="TextBox 138">
            <a:extLst>
              <a:ext uri="{FF2B5EF4-FFF2-40B4-BE49-F238E27FC236}">
                <a16:creationId xmlns:a16="http://schemas.microsoft.com/office/drawing/2014/main" id="{BB5582E7-9625-5D46-A05E-24C6878D0D66}"/>
              </a:ext>
            </a:extLst>
          </p:cNvPr>
          <p:cNvSpPr txBox="1"/>
          <p:nvPr/>
        </p:nvSpPr>
        <p:spPr>
          <a:xfrm>
            <a:off x="666326" y="5812865"/>
            <a:ext cx="2177345" cy="761039"/>
          </a:xfrm>
          <a:prstGeom prst="rect">
            <a:avLst/>
          </a:prstGeom>
          <a:noFill/>
          <a:ln>
            <a:noFill/>
          </a:ln>
        </p:spPr>
        <p:txBody>
          <a:bodyPr wrap="none" lIns="0" tIns="0" rIns="0" bIns="0" rtlCol="0">
            <a:noAutofit/>
          </a:bodyPr>
          <a:lstStyle/>
          <a:p>
            <a:pPr>
              <a:lnSpc>
                <a:spcPct val="90000"/>
              </a:lnSpc>
            </a:pPr>
            <a:endParaRPr lang="en-US" sz="2801" dirty="0">
              <a:latin typeface="Acumin Pro Medium" panose="020B0604020202020204" pitchFamily="34" charset="77"/>
            </a:endParaRPr>
          </a:p>
          <a:p>
            <a:pPr>
              <a:lnSpc>
                <a:spcPct val="90000"/>
              </a:lnSpc>
            </a:pPr>
            <a:endParaRPr lang="en-US" sz="2801" dirty="0">
              <a:latin typeface="Acumin Pro Medium" panose="020B0604020202020204" pitchFamily="34" charset="77"/>
            </a:endParaRPr>
          </a:p>
          <a:p>
            <a:pPr>
              <a:lnSpc>
                <a:spcPct val="90000"/>
              </a:lnSpc>
            </a:pPr>
            <a:r>
              <a:rPr lang="en-US" sz="2801" dirty="0">
                <a:solidFill>
                  <a:schemeClr val="bg1"/>
                </a:solidFill>
                <a:latin typeface="Acumin Pro Medium" panose="020B0604020202020204" pitchFamily="34" charset="77"/>
              </a:rPr>
              <a:t>OBS Capacity</a:t>
            </a:r>
          </a:p>
          <a:p>
            <a:pPr>
              <a:lnSpc>
                <a:spcPct val="90000"/>
              </a:lnSpc>
            </a:pPr>
            <a:r>
              <a:rPr lang="en-US" sz="2801" dirty="0">
                <a:solidFill>
                  <a:schemeClr val="bg1"/>
                </a:solidFill>
                <a:latin typeface="Acumin Pro Medium" panose="020B0604020202020204" pitchFamily="34" charset="77"/>
              </a:rPr>
              <a:t>(Optional)</a:t>
            </a:r>
          </a:p>
        </p:txBody>
      </p:sp>
      <p:sp>
        <p:nvSpPr>
          <p:cNvPr id="140" name="TextBox 139">
            <a:extLst>
              <a:ext uri="{FF2B5EF4-FFF2-40B4-BE49-F238E27FC236}">
                <a16:creationId xmlns:a16="http://schemas.microsoft.com/office/drawing/2014/main" id="{D183BD22-5732-F143-8CDE-341E8FE79504}"/>
              </a:ext>
            </a:extLst>
          </p:cNvPr>
          <p:cNvSpPr txBox="1"/>
          <p:nvPr/>
        </p:nvSpPr>
        <p:spPr>
          <a:xfrm>
            <a:off x="6927054" y="1621613"/>
            <a:ext cx="898173" cy="654251"/>
          </a:xfrm>
          <a:prstGeom prst="rect">
            <a:avLst/>
          </a:prstGeom>
          <a:noFill/>
        </p:spPr>
        <p:txBody>
          <a:bodyPr wrap="none" lIns="0" tIns="0" rIns="0" bIns="0" rtlCol="0">
            <a:noAutofit/>
          </a:bodyPr>
          <a:lstStyle/>
          <a:p>
            <a:pPr algn="l"/>
            <a:r>
              <a:rPr lang="en-US" sz="2400" dirty="0">
                <a:latin typeface="Acumin Pro Medium" panose="020B0604020202020204" pitchFamily="34" charset="77"/>
              </a:rPr>
              <a:t>Compute</a:t>
            </a:r>
          </a:p>
        </p:txBody>
      </p:sp>
      <p:pic>
        <p:nvPicPr>
          <p:cNvPr id="141" name="Picture 140" descr="A picture containing drawing&#10;&#10;Description automatically generated">
            <a:extLst>
              <a:ext uri="{FF2B5EF4-FFF2-40B4-BE49-F238E27FC236}">
                <a16:creationId xmlns:a16="http://schemas.microsoft.com/office/drawing/2014/main" id="{88894A87-183F-4646-94E7-21B9AA539C2F}"/>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722788" y="6966527"/>
            <a:ext cx="1640355" cy="1368473"/>
          </a:xfrm>
          <a:prstGeom prst="rect">
            <a:avLst/>
          </a:prstGeom>
        </p:spPr>
      </p:pic>
      <p:pic>
        <p:nvPicPr>
          <p:cNvPr id="142" name="Picture 141" descr="A picture containing drawing&#10;&#10;Description automatically generated">
            <a:extLst>
              <a:ext uri="{FF2B5EF4-FFF2-40B4-BE49-F238E27FC236}">
                <a16:creationId xmlns:a16="http://schemas.microsoft.com/office/drawing/2014/main" id="{12B69D21-B533-514D-A941-19DDB1EFF4B2}"/>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5875188" y="7118927"/>
            <a:ext cx="1640355" cy="1368473"/>
          </a:xfrm>
          <a:prstGeom prst="rect">
            <a:avLst/>
          </a:prstGeom>
        </p:spPr>
      </p:pic>
      <p:pic>
        <p:nvPicPr>
          <p:cNvPr id="143" name="Picture 142" descr="A picture containing drawing&#10;&#10;Description automatically generated">
            <a:extLst>
              <a:ext uri="{FF2B5EF4-FFF2-40B4-BE49-F238E27FC236}">
                <a16:creationId xmlns:a16="http://schemas.microsoft.com/office/drawing/2014/main" id="{11C9299C-A436-AC4F-A42E-BB9244D5AF84}"/>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027588" y="7271327"/>
            <a:ext cx="1640355" cy="1368473"/>
          </a:xfrm>
          <a:prstGeom prst="rect">
            <a:avLst/>
          </a:prstGeom>
        </p:spPr>
      </p:pic>
      <p:pic>
        <p:nvPicPr>
          <p:cNvPr id="144" name="Picture 143" descr="A picture containing drawing&#10;&#10;Description automatically generated">
            <a:extLst>
              <a:ext uri="{FF2B5EF4-FFF2-40B4-BE49-F238E27FC236}">
                <a16:creationId xmlns:a16="http://schemas.microsoft.com/office/drawing/2014/main" id="{3B46F6F1-D041-0C42-A2C7-F8CE2F504AC4}"/>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0915587" y="6986933"/>
            <a:ext cx="1640355" cy="1377536"/>
          </a:xfrm>
          <a:prstGeom prst="rect">
            <a:avLst/>
          </a:prstGeom>
        </p:spPr>
      </p:pic>
      <p:pic>
        <p:nvPicPr>
          <p:cNvPr id="145" name="Picture 144" descr="A picture containing drawing&#10;&#10;Description automatically generated">
            <a:extLst>
              <a:ext uri="{FF2B5EF4-FFF2-40B4-BE49-F238E27FC236}">
                <a16:creationId xmlns:a16="http://schemas.microsoft.com/office/drawing/2014/main" id="{AD0A8531-C578-C44D-9F13-7DBA1D86E7A3}"/>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1067987" y="7139333"/>
            <a:ext cx="1640355" cy="1377536"/>
          </a:xfrm>
          <a:prstGeom prst="rect">
            <a:avLst/>
          </a:prstGeom>
        </p:spPr>
      </p:pic>
      <p:pic>
        <p:nvPicPr>
          <p:cNvPr id="146" name="Picture 145" descr="A picture containing drawing&#10;&#10;Description automatically generated">
            <a:extLst>
              <a:ext uri="{FF2B5EF4-FFF2-40B4-BE49-F238E27FC236}">
                <a16:creationId xmlns:a16="http://schemas.microsoft.com/office/drawing/2014/main" id="{CA4C3CC6-1519-6A4F-B463-68A10FABC25F}"/>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1220387" y="7291733"/>
            <a:ext cx="1640355" cy="1377536"/>
          </a:xfrm>
          <a:prstGeom prst="rect">
            <a:avLst/>
          </a:prstGeom>
        </p:spPr>
      </p:pic>
      <p:pic>
        <p:nvPicPr>
          <p:cNvPr id="147" name="Picture 146" descr="A close up of a logo&#10;&#10;Description automatically generated">
            <a:extLst>
              <a:ext uri="{FF2B5EF4-FFF2-40B4-BE49-F238E27FC236}">
                <a16:creationId xmlns:a16="http://schemas.microsoft.com/office/drawing/2014/main" id="{1812EFBA-1D09-0A4F-A339-0E591F4EAA4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247491" y="2095180"/>
            <a:ext cx="898179" cy="1455443"/>
          </a:xfrm>
          <a:prstGeom prst="rect">
            <a:avLst/>
          </a:prstGeom>
          <a:solidFill>
            <a:schemeClr val="bg1"/>
          </a:solidFill>
          <a:ln>
            <a:solidFill>
              <a:schemeClr val="accent1"/>
            </a:solidFill>
          </a:ln>
        </p:spPr>
      </p:pic>
      <p:pic>
        <p:nvPicPr>
          <p:cNvPr id="148" name="Picture 147" descr="A close up of a logo&#10;&#10;Description automatically generated">
            <a:extLst>
              <a:ext uri="{FF2B5EF4-FFF2-40B4-BE49-F238E27FC236}">
                <a16:creationId xmlns:a16="http://schemas.microsoft.com/office/drawing/2014/main" id="{54C152C5-8220-5A43-B4F1-0BB17F8DA68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6286019" y="2095180"/>
            <a:ext cx="898179" cy="1455443"/>
          </a:xfrm>
          <a:prstGeom prst="rect">
            <a:avLst/>
          </a:prstGeom>
          <a:solidFill>
            <a:schemeClr val="bg1"/>
          </a:solidFill>
          <a:ln>
            <a:solidFill>
              <a:schemeClr val="accent1"/>
            </a:solidFill>
          </a:ln>
        </p:spPr>
      </p:pic>
      <p:cxnSp>
        <p:nvCxnSpPr>
          <p:cNvPr id="149" name="Straight Connector 148">
            <a:extLst>
              <a:ext uri="{FF2B5EF4-FFF2-40B4-BE49-F238E27FC236}">
                <a16:creationId xmlns:a16="http://schemas.microsoft.com/office/drawing/2014/main" id="{40D25D55-B751-AF44-A02B-B7ED1DFACC51}"/>
              </a:ext>
            </a:extLst>
          </p:cNvPr>
          <p:cNvCxnSpPr>
            <a:cxnSpLocks/>
          </p:cNvCxnSpPr>
          <p:nvPr/>
        </p:nvCxnSpPr>
        <p:spPr>
          <a:xfrm>
            <a:off x="16708560" y="3542255"/>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4E3AC9F-BB01-184C-B30B-B9B241BAD507}"/>
              </a:ext>
            </a:extLst>
          </p:cNvPr>
          <p:cNvCxnSpPr>
            <a:cxnSpLocks/>
          </p:cNvCxnSpPr>
          <p:nvPr/>
        </p:nvCxnSpPr>
        <p:spPr>
          <a:xfrm>
            <a:off x="17737260" y="3542255"/>
            <a:ext cx="0" cy="384059"/>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D9C3010-0721-D34B-9E78-C446CF56E028}"/>
              </a:ext>
            </a:extLst>
          </p:cNvPr>
          <p:cNvSpPr/>
          <p:nvPr/>
        </p:nvSpPr>
        <p:spPr>
          <a:xfrm>
            <a:off x="16383000" y="2878773"/>
            <a:ext cx="650442" cy="394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S3</a:t>
            </a:r>
          </a:p>
        </p:txBody>
      </p:sp>
      <p:sp>
        <p:nvSpPr>
          <p:cNvPr id="151" name="Rectangle 150">
            <a:extLst>
              <a:ext uri="{FF2B5EF4-FFF2-40B4-BE49-F238E27FC236}">
                <a16:creationId xmlns:a16="http://schemas.microsoft.com/office/drawing/2014/main" id="{01B30EA0-177F-B34B-A79E-4F344AE11BD3}"/>
              </a:ext>
            </a:extLst>
          </p:cNvPr>
          <p:cNvSpPr/>
          <p:nvPr/>
        </p:nvSpPr>
        <p:spPr>
          <a:xfrm>
            <a:off x="17373600" y="2878773"/>
            <a:ext cx="650442" cy="394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S3</a:t>
            </a:r>
          </a:p>
        </p:txBody>
      </p:sp>
      <p:sp>
        <p:nvSpPr>
          <p:cNvPr id="39" name="TextBox 38">
            <a:extLst>
              <a:ext uri="{FF2B5EF4-FFF2-40B4-BE49-F238E27FC236}">
                <a16:creationId xmlns:a16="http://schemas.microsoft.com/office/drawing/2014/main" id="{6F58803D-4211-C5A1-4E8E-63E768087A44}"/>
              </a:ext>
            </a:extLst>
          </p:cNvPr>
          <p:cNvSpPr txBox="1"/>
          <p:nvPr/>
        </p:nvSpPr>
        <p:spPr>
          <a:xfrm>
            <a:off x="2564770" y="1648148"/>
            <a:ext cx="1750221" cy="654251"/>
          </a:xfrm>
          <a:prstGeom prst="rect">
            <a:avLst/>
          </a:prstGeom>
          <a:noFill/>
        </p:spPr>
        <p:txBody>
          <a:bodyPr wrap="none" lIns="0" tIns="0" rIns="0" bIns="0" rtlCol="0">
            <a:noAutofit/>
          </a:bodyPr>
          <a:lstStyle/>
          <a:p>
            <a:pPr algn="l"/>
            <a:r>
              <a:rPr lang="en-US" sz="2400" dirty="0">
                <a:latin typeface="Acumin Pro Medium" panose="020B0604020202020204" pitchFamily="34" charset="77"/>
              </a:rPr>
              <a:t>(GPUDirect)</a:t>
            </a:r>
          </a:p>
        </p:txBody>
      </p:sp>
      <p:sp>
        <p:nvSpPr>
          <p:cNvPr id="43" name="TextBox 42">
            <a:extLst>
              <a:ext uri="{FF2B5EF4-FFF2-40B4-BE49-F238E27FC236}">
                <a16:creationId xmlns:a16="http://schemas.microsoft.com/office/drawing/2014/main" id="{FE74773C-9805-1603-1A7D-A455590E8BE6}"/>
              </a:ext>
            </a:extLst>
          </p:cNvPr>
          <p:cNvSpPr txBox="1"/>
          <p:nvPr/>
        </p:nvSpPr>
        <p:spPr>
          <a:xfrm>
            <a:off x="14553720" y="4152556"/>
            <a:ext cx="3782628" cy="502308"/>
          </a:xfrm>
          <a:prstGeom prst="rect">
            <a:avLst/>
          </a:prstGeom>
          <a:noFill/>
        </p:spPr>
        <p:txBody>
          <a:bodyPr wrap="none" lIns="0" tIns="0" rIns="0" bIns="0" rtlCol="0">
            <a:noAutofit/>
          </a:bodyPr>
          <a:lstStyle/>
          <a:p>
            <a:pPr algn="l"/>
            <a:r>
              <a:rPr lang="en-US" sz="2400" dirty="0">
                <a:latin typeface="Acumin Pro Medium" panose="020B0604020202020204" pitchFamily="34" charset="77"/>
              </a:rPr>
              <a:t>NVMe – Up to 512 Petabytes</a:t>
            </a:r>
          </a:p>
        </p:txBody>
      </p:sp>
    </p:spTree>
    <p:extLst>
      <p:ext uri="{BB962C8B-B14F-4D97-AF65-F5344CB8AC3E}">
        <p14:creationId xmlns:p14="http://schemas.microsoft.com/office/powerpoint/2010/main" val="216863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4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4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4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4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E2DE-7770-A045-73BC-73A87E02103B}"/>
              </a:ext>
            </a:extLst>
          </p:cNvPr>
          <p:cNvSpPr>
            <a:spLocks noGrp="1"/>
          </p:cNvSpPr>
          <p:nvPr>
            <p:ph type="title"/>
          </p:nvPr>
        </p:nvSpPr>
        <p:spPr/>
        <p:txBody>
          <a:bodyPr/>
          <a:lstStyle/>
          <a:p>
            <a:r>
              <a:rPr lang="en-GB" dirty="0"/>
              <a:t>NVMe locality doesn’t matter</a:t>
            </a:r>
          </a:p>
        </p:txBody>
      </p:sp>
      <p:sp>
        <p:nvSpPr>
          <p:cNvPr id="3" name="Slide Number Placeholder 2">
            <a:extLst>
              <a:ext uri="{FF2B5EF4-FFF2-40B4-BE49-F238E27FC236}">
                <a16:creationId xmlns:a16="http://schemas.microsoft.com/office/drawing/2014/main" id="{CF3E12E8-B599-4E04-7C95-EF6DD8A5C8EE}"/>
              </a:ext>
            </a:extLst>
          </p:cNvPr>
          <p:cNvSpPr>
            <a:spLocks noGrp="1"/>
          </p:cNvSpPr>
          <p:nvPr>
            <p:ph type="sldNum" sz="quarter" idx="10"/>
          </p:nvPr>
        </p:nvSpPr>
        <p:spPr/>
        <p:txBody>
          <a:bodyPr/>
          <a:lstStyle/>
          <a:p>
            <a:fld id="{48F63A3B-78C7-47BE-AE5E-E10140E04643}" type="slidenum">
              <a:rPr lang="en-US" smtClean="0"/>
              <a:pPr/>
              <a:t>5</a:t>
            </a:fld>
            <a:endParaRPr lang="en-US" dirty="0"/>
          </a:p>
        </p:txBody>
      </p:sp>
      <p:sp>
        <p:nvSpPr>
          <p:cNvPr id="4" name="Content Placeholder 2">
            <a:extLst>
              <a:ext uri="{FF2B5EF4-FFF2-40B4-BE49-F238E27FC236}">
                <a16:creationId xmlns:a16="http://schemas.microsoft.com/office/drawing/2014/main" id="{675FC28B-4E95-E116-D266-F75E86490CCE}"/>
              </a:ext>
            </a:extLst>
          </p:cNvPr>
          <p:cNvSpPr txBox="1">
            <a:spLocks/>
          </p:cNvSpPr>
          <p:nvPr/>
        </p:nvSpPr>
        <p:spPr>
          <a:xfrm>
            <a:off x="3058095" y="1678022"/>
            <a:ext cx="15229906" cy="2540128"/>
          </a:xfrm>
          <a:prstGeom prst="rect">
            <a:avLst/>
          </a:prstGeom>
        </p:spPr>
        <p:txBody>
          <a:bodyPr>
            <a:normAutofit fontScale="85000" lnSpcReduction="10000"/>
          </a:bodyPr>
          <a:lstStyle>
            <a:lvl1pPr marL="457200" indent="-457200" algn="l" defTabSz="1371600" rtl="0" eaLnBrk="1" latinLnBrk="0" hangingPunct="1">
              <a:lnSpc>
                <a:spcPct val="100000"/>
              </a:lnSpc>
              <a:spcBef>
                <a:spcPts val="1500"/>
              </a:spcBef>
              <a:buClr>
                <a:schemeClr val="accent1"/>
              </a:buClr>
              <a:buSzPct val="100000"/>
              <a:buFont typeface="Wingdings" panose="05000000000000000000" pitchFamily="2" charset="2"/>
              <a:buChar char="§"/>
              <a:defRPr lang="en-US" sz="3600" kern="1200" dirty="0">
                <a:solidFill>
                  <a:schemeClr val="tx1"/>
                </a:solidFill>
                <a:latin typeface="+mn-lt"/>
                <a:ea typeface="+mn-ea"/>
                <a:cs typeface="+mn-cs"/>
              </a:defRPr>
            </a:lvl1pPr>
            <a:lvl2pPr marL="806450" indent="-349250" algn="l" defTabSz="1371600" rtl="0" eaLnBrk="1" latinLnBrk="0" hangingPunct="1">
              <a:lnSpc>
                <a:spcPct val="100000"/>
              </a:lnSpc>
              <a:spcBef>
                <a:spcPts val="750"/>
              </a:spcBef>
              <a:buClr>
                <a:schemeClr val="accent1"/>
              </a:buClr>
              <a:buFont typeface="Segoe UI Light" panose="020B0502040204020203" pitchFamily="34" charset="0"/>
              <a:buChar char="˗"/>
              <a:defRPr sz="3200" kern="1200">
                <a:solidFill>
                  <a:schemeClr val="tx1"/>
                </a:solidFill>
                <a:latin typeface="+mn-lt"/>
                <a:ea typeface="+mn-ea"/>
                <a:cs typeface="+mn-cs"/>
              </a:defRPr>
            </a:lvl2pPr>
            <a:lvl3pPr marL="1720850" indent="-349250" algn="l" defTabSz="1371600" rtl="0" eaLnBrk="1" latinLnBrk="0" hangingPunct="1">
              <a:lnSpc>
                <a:spcPct val="100000"/>
              </a:lnSpc>
              <a:spcBef>
                <a:spcPts val="750"/>
              </a:spcBef>
              <a:buClr>
                <a:schemeClr val="accent1"/>
              </a:buClr>
              <a:buFont typeface="Segoe UI Light" panose="020B0502040204020203" pitchFamily="34" charset="0"/>
              <a:buChar char="˗"/>
              <a:defRPr sz="2800" kern="1200">
                <a:solidFill>
                  <a:schemeClr val="tx1"/>
                </a:solidFill>
                <a:latin typeface="+mn-lt"/>
                <a:ea typeface="+mn-ea"/>
                <a:cs typeface="+mn-cs"/>
              </a:defRPr>
            </a:lvl3pPr>
            <a:lvl4pPr marL="2400300" indent="-342900" algn="l" defTabSz="1371600" rtl="0" eaLnBrk="1" latinLnBrk="0" hangingPunct="1">
              <a:lnSpc>
                <a:spcPct val="100000"/>
              </a:lnSpc>
              <a:spcBef>
                <a:spcPts val="750"/>
              </a:spcBef>
              <a:buClr>
                <a:schemeClr val="accent1"/>
              </a:buClr>
              <a:buFont typeface="Segoe UI Light" panose="020B0502040204020203"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a:t>Local copy architectures were developed when 1GbitE and HDDs were standard</a:t>
            </a:r>
          </a:p>
          <a:p>
            <a:r>
              <a:rPr lang="en-GB"/>
              <a:t>Modern networks on 100Gbit are 100x faster than SSD</a:t>
            </a:r>
          </a:p>
          <a:p>
            <a:r>
              <a:rPr lang="en-GB"/>
              <a:t>It is much easier to create distributed algorithms when locality is not important</a:t>
            </a:r>
          </a:p>
          <a:p>
            <a:r>
              <a:rPr lang="en-GB"/>
              <a:t>4KB IOs latency similar to local FS, bigger IOs parallelize, so even lower latency</a:t>
            </a:r>
          </a:p>
        </p:txBody>
      </p:sp>
      <p:graphicFrame>
        <p:nvGraphicFramePr>
          <p:cNvPr id="5" name="Chart 4">
            <a:extLst>
              <a:ext uri="{FF2B5EF4-FFF2-40B4-BE49-F238E27FC236}">
                <a16:creationId xmlns:a16="http://schemas.microsoft.com/office/drawing/2014/main" id="{E11CA83C-0B5F-346D-FB75-9AF04152165F}"/>
              </a:ext>
            </a:extLst>
          </p:cNvPr>
          <p:cNvGraphicFramePr/>
          <p:nvPr>
            <p:extLst>
              <p:ext uri="{D42A27DB-BD31-4B8C-83A1-F6EECF244321}">
                <p14:modId xmlns:p14="http://schemas.microsoft.com/office/powerpoint/2010/main" val="3053270938"/>
              </p:ext>
            </p:extLst>
          </p:nvPr>
        </p:nvGraphicFramePr>
        <p:xfrm>
          <a:off x="3058094" y="4218151"/>
          <a:ext cx="10685812" cy="5279738"/>
        </p:xfrm>
        <a:graphic>
          <a:graphicData uri="http://schemas.openxmlformats.org/drawingml/2006/chart">
            <c:chart xmlns:c="http://schemas.openxmlformats.org/drawingml/2006/chart" xmlns:r="http://schemas.openxmlformats.org/officeDocument/2006/relationships" r:id="rId2"/>
          </a:graphicData>
        </a:graphic>
      </p:graphicFrame>
      <p:sp>
        <p:nvSpPr>
          <p:cNvPr id="6" name="Date Placeholder 3">
            <a:extLst>
              <a:ext uri="{FF2B5EF4-FFF2-40B4-BE49-F238E27FC236}">
                <a16:creationId xmlns:a16="http://schemas.microsoft.com/office/drawing/2014/main" id="{B3D73A9D-89B9-C099-9C68-E58B51B99746}"/>
              </a:ext>
            </a:extLst>
          </p:cNvPr>
          <p:cNvSpPr txBox="1">
            <a:spLocks/>
          </p:cNvSpPr>
          <p:nvPr/>
        </p:nvSpPr>
        <p:spPr bwMode="auto">
          <a:xfrm>
            <a:off x="14569440" y="8892540"/>
            <a:ext cx="1905000" cy="342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1371600" rtl="0" eaLnBrk="0" fontAlgn="base" latinLnBrk="0" hangingPunct="0">
              <a:spcBef>
                <a:spcPct val="0"/>
              </a:spcBef>
              <a:spcAft>
                <a:spcPct val="0"/>
              </a:spcAft>
              <a:defRPr sz="1000" kern="1200">
                <a:solidFill>
                  <a:schemeClr val="bg2"/>
                </a:solidFill>
                <a:latin typeface="Arial" charset="0"/>
                <a:ea typeface="ＭＳ Ｐゴシック" charset="0"/>
                <a:cs typeface="+mn-cs"/>
              </a:defRPr>
            </a:lvl1pPr>
            <a:lvl2pPr marL="457200" algn="l" defTabSz="1371600" rtl="0" eaLnBrk="0" fontAlgn="base" latinLnBrk="0" hangingPunct="0">
              <a:spcBef>
                <a:spcPct val="0"/>
              </a:spcBef>
              <a:spcAft>
                <a:spcPct val="0"/>
              </a:spcAft>
              <a:defRPr sz="1000" kern="1200">
                <a:solidFill>
                  <a:schemeClr val="tx1"/>
                </a:solidFill>
                <a:latin typeface="Arial" charset="0"/>
                <a:ea typeface="ＭＳ Ｐゴシック" charset="-128"/>
                <a:cs typeface="+mn-cs"/>
              </a:defRPr>
            </a:lvl2pPr>
            <a:lvl3pPr marL="914400" algn="l" defTabSz="1371600" rtl="0" eaLnBrk="0" fontAlgn="base" latinLnBrk="0" hangingPunct="0">
              <a:spcBef>
                <a:spcPct val="0"/>
              </a:spcBef>
              <a:spcAft>
                <a:spcPct val="0"/>
              </a:spcAft>
              <a:defRPr sz="1000" kern="1200">
                <a:solidFill>
                  <a:schemeClr val="tx1"/>
                </a:solidFill>
                <a:latin typeface="Arial" charset="0"/>
                <a:ea typeface="ＭＳ Ｐゴシック" charset="-128"/>
                <a:cs typeface="+mn-cs"/>
              </a:defRPr>
            </a:lvl3pPr>
            <a:lvl4pPr marL="1371600" algn="l" defTabSz="1371600" rtl="0" eaLnBrk="0" fontAlgn="base" latinLnBrk="0" hangingPunct="0">
              <a:spcBef>
                <a:spcPct val="0"/>
              </a:spcBef>
              <a:spcAft>
                <a:spcPct val="0"/>
              </a:spcAft>
              <a:defRPr sz="1000" kern="1200">
                <a:solidFill>
                  <a:schemeClr val="tx1"/>
                </a:solidFill>
                <a:latin typeface="Arial" charset="0"/>
                <a:ea typeface="ＭＳ Ｐゴシック" charset="-128"/>
                <a:cs typeface="+mn-cs"/>
              </a:defRPr>
            </a:lvl4pPr>
            <a:lvl5pPr marL="1828800" algn="l" defTabSz="1371600" rtl="0" eaLnBrk="0" fontAlgn="base" latinLnBrk="0" hangingPunct="0">
              <a:spcBef>
                <a:spcPct val="0"/>
              </a:spcBef>
              <a:spcAft>
                <a:spcPct val="0"/>
              </a:spcAft>
              <a:defRPr sz="1000" kern="1200">
                <a:solidFill>
                  <a:schemeClr val="tx1"/>
                </a:solidFill>
                <a:latin typeface="Arial" charset="0"/>
                <a:ea typeface="ＭＳ Ｐゴシック" charset="-128"/>
                <a:cs typeface="+mn-cs"/>
              </a:defRPr>
            </a:lvl5pPr>
            <a:lvl6pPr marL="2286000" algn="l" defTabSz="914400" rtl="0" eaLnBrk="1" latinLnBrk="0" hangingPunct="1">
              <a:defRPr sz="1000" kern="1200">
                <a:solidFill>
                  <a:schemeClr val="tx1"/>
                </a:solidFill>
                <a:latin typeface="Arial" charset="0"/>
                <a:ea typeface="ＭＳ Ｐゴシック" charset="-128"/>
                <a:cs typeface="+mn-cs"/>
              </a:defRPr>
            </a:lvl6pPr>
            <a:lvl7pPr marL="2743200" algn="l" defTabSz="914400" rtl="0" eaLnBrk="1" latinLnBrk="0" hangingPunct="1">
              <a:defRPr sz="1000" kern="1200">
                <a:solidFill>
                  <a:schemeClr val="tx1"/>
                </a:solidFill>
                <a:latin typeface="Arial" charset="0"/>
                <a:ea typeface="ＭＳ Ｐゴシック" charset="-128"/>
                <a:cs typeface="+mn-cs"/>
              </a:defRPr>
            </a:lvl7pPr>
            <a:lvl8pPr marL="3200400" algn="l" defTabSz="914400" rtl="0" eaLnBrk="1" latinLnBrk="0" hangingPunct="1">
              <a:defRPr sz="1000" kern="1200">
                <a:solidFill>
                  <a:schemeClr val="tx1"/>
                </a:solidFill>
                <a:latin typeface="Arial" charset="0"/>
                <a:ea typeface="ＭＳ Ｐゴシック" charset="-128"/>
                <a:cs typeface="+mn-cs"/>
              </a:defRPr>
            </a:lvl8pPr>
            <a:lvl9pPr marL="3657600" algn="l" defTabSz="914400" rtl="0" eaLnBrk="1" latinLnBrk="0" hangingPunct="1">
              <a:defRPr sz="1000" kern="1200">
                <a:solidFill>
                  <a:schemeClr val="tx1"/>
                </a:solidFill>
                <a:latin typeface="Arial" charset="0"/>
                <a:ea typeface="ＭＳ Ｐゴシック" charset="-128"/>
                <a:cs typeface="+mn-cs"/>
              </a:defRPr>
            </a:lvl9pPr>
          </a:lstStyle>
          <a:p>
            <a:pPr>
              <a:defRPr/>
            </a:pPr>
            <a:r>
              <a:rPr lang="en-US" dirty="0">
                <a:solidFill>
                  <a:schemeClr val="bg1">
                    <a:lumMod val="50000"/>
                  </a:schemeClr>
                </a:solidFill>
              </a:rPr>
              <a:t>Flash Memory Summit </a:t>
            </a:r>
            <a:r>
              <a:rPr lang="is-IS" dirty="0">
                <a:solidFill>
                  <a:schemeClr val="bg1">
                    <a:lumMod val="50000"/>
                  </a:schemeClr>
                </a:solidFill>
              </a:rPr>
              <a:t>2018</a:t>
            </a:r>
            <a:endParaRPr lang="en-US" dirty="0">
              <a:solidFill>
                <a:schemeClr val="bg1">
                  <a:lumMod val="50000"/>
                </a:schemeClr>
              </a:solidFill>
            </a:endParaRPr>
          </a:p>
          <a:p>
            <a:pPr>
              <a:defRPr/>
            </a:pPr>
            <a:r>
              <a:rPr lang="en-US" dirty="0"/>
              <a:t>Santa Clara, CA</a:t>
            </a:r>
            <a:endParaRPr lang="en-US" altLang="en-US" sz="2000" dirty="0">
              <a:solidFill>
                <a:schemeClr val="tx1"/>
              </a:solidFill>
            </a:endParaRPr>
          </a:p>
        </p:txBody>
      </p:sp>
    </p:spTree>
    <p:extLst>
      <p:ext uri="{BB962C8B-B14F-4D97-AF65-F5344CB8AC3E}">
        <p14:creationId xmlns:p14="http://schemas.microsoft.com/office/powerpoint/2010/main" val="195610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BE23-1372-C8FD-0873-CA76BBEB5A30}"/>
              </a:ext>
            </a:extLst>
          </p:cNvPr>
          <p:cNvSpPr>
            <a:spLocks noGrp="1"/>
          </p:cNvSpPr>
          <p:nvPr>
            <p:ph type="title"/>
          </p:nvPr>
        </p:nvSpPr>
        <p:spPr/>
        <p:txBody>
          <a:bodyPr/>
          <a:lstStyle/>
          <a:p>
            <a:r>
              <a:rPr lang="en-GB" dirty="0"/>
              <a:t>NVMe locality doesn’t matter</a:t>
            </a:r>
          </a:p>
        </p:txBody>
      </p:sp>
      <p:sp>
        <p:nvSpPr>
          <p:cNvPr id="3" name="Slide Number Placeholder 2">
            <a:extLst>
              <a:ext uri="{FF2B5EF4-FFF2-40B4-BE49-F238E27FC236}">
                <a16:creationId xmlns:a16="http://schemas.microsoft.com/office/drawing/2014/main" id="{4142CEEA-3BF9-FB01-ADDD-FA6D5B7627F8}"/>
              </a:ext>
            </a:extLst>
          </p:cNvPr>
          <p:cNvSpPr>
            <a:spLocks noGrp="1"/>
          </p:cNvSpPr>
          <p:nvPr>
            <p:ph type="sldNum" sz="quarter" idx="10"/>
          </p:nvPr>
        </p:nvSpPr>
        <p:spPr/>
        <p:txBody>
          <a:bodyPr/>
          <a:lstStyle/>
          <a:p>
            <a:fld id="{48F63A3B-78C7-47BE-AE5E-E10140E04643}" type="slidenum">
              <a:rPr lang="en-US" smtClean="0"/>
              <a:pPr/>
              <a:t>6</a:t>
            </a:fld>
            <a:endParaRPr lang="en-US" dirty="0"/>
          </a:p>
        </p:txBody>
      </p:sp>
      <p:sp>
        <p:nvSpPr>
          <p:cNvPr id="4" name="TextBox 3">
            <a:extLst>
              <a:ext uri="{FF2B5EF4-FFF2-40B4-BE49-F238E27FC236}">
                <a16:creationId xmlns:a16="http://schemas.microsoft.com/office/drawing/2014/main" id="{4239FC2C-7C33-6960-D11E-DBD32DA35410}"/>
              </a:ext>
            </a:extLst>
          </p:cNvPr>
          <p:cNvSpPr txBox="1"/>
          <p:nvPr/>
        </p:nvSpPr>
        <p:spPr>
          <a:xfrm>
            <a:off x="1450547" y="5143500"/>
            <a:ext cx="7592963" cy="4385854"/>
          </a:xfrm>
          <a:prstGeom prst="rect">
            <a:avLst/>
          </a:prstGeom>
          <a:noFill/>
        </p:spPr>
        <p:txBody>
          <a:bodyPr wrap="square" lIns="0" tIns="0" rIns="0" bIns="0" rtlCol="0">
            <a:noAutofit/>
          </a:bodyPr>
          <a:lstStyle/>
          <a:p>
            <a:pPr algn="ctr"/>
            <a:r>
              <a:rPr lang="en-GB" sz="4800" b="1" dirty="0"/>
              <a:t>NIC Speeds</a:t>
            </a:r>
          </a:p>
          <a:p>
            <a:pPr marL="285750" indent="-285750" algn="l">
              <a:lnSpc>
                <a:spcPct val="200000"/>
              </a:lnSpc>
              <a:buFont typeface="Arial" panose="020B0604020202020204" pitchFamily="34" charset="0"/>
              <a:buChar char="•"/>
            </a:pPr>
            <a:r>
              <a:rPr lang="en-GB" sz="2400" dirty="0"/>
              <a:t>NIC speeds: 200G today, 400G soon</a:t>
            </a:r>
          </a:p>
          <a:p>
            <a:pPr marL="285750" indent="-285750" algn="l">
              <a:lnSpc>
                <a:spcPct val="250000"/>
              </a:lnSpc>
              <a:buFont typeface="Arial" panose="020B0604020202020204" pitchFamily="34" charset="0"/>
              <a:buChar char="•"/>
            </a:pPr>
            <a:r>
              <a:rPr lang="en-GB" sz="2400" dirty="0"/>
              <a:t>At 400G, a 4kB packet is 80 nanoseconds</a:t>
            </a:r>
          </a:p>
          <a:p>
            <a:pPr marL="971550" lvl="1" indent="-285750">
              <a:lnSpc>
                <a:spcPct val="150000"/>
              </a:lnSpc>
              <a:buFont typeface="Arial" panose="020B0604020202020204" pitchFamily="34" charset="0"/>
              <a:buChar char="•"/>
            </a:pPr>
            <a:r>
              <a:rPr lang="en-GB" sz="2400" dirty="0"/>
              <a:t>Less than a single cache miss</a:t>
            </a:r>
          </a:p>
          <a:p>
            <a:pPr marL="285750" indent="-285750" algn="l">
              <a:lnSpc>
                <a:spcPct val="250000"/>
              </a:lnSpc>
              <a:buFont typeface="Arial" panose="020B0604020202020204" pitchFamily="34" charset="0"/>
              <a:buChar char="•"/>
            </a:pPr>
            <a:r>
              <a:rPr lang="en-GB" sz="2400" dirty="0"/>
              <a:t>400Gbit is 10% of server memory bandwidth</a:t>
            </a:r>
          </a:p>
          <a:p>
            <a:pPr algn="l">
              <a:lnSpc>
                <a:spcPct val="250000"/>
              </a:lnSpc>
            </a:pPr>
            <a:r>
              <a:rPr lang="en-GB" sz="1200" dirty="0"/>
              <a:t>(https://www.irtf.org/anrw/2023/slides-117-anrw-sessa-keynote-its-the-end-of-dram-as-we-know-it-02.pdf)</a:t>
            </a:r>
          </a:p>
        </p:txBody>
      </p:sp>
      <p:pic>
        <p:nvPicPr>
          <p:cNvPr id="6" name="Picture 5">
            <a:extLst>
              <a:ext uri="{FF2B5EF4-FFF2-40B4-BE49-F238E27FC236}">
                <a16:creationId xmlns:a16="http://schemas.microsoft.com/office/drawing/2014/main" id="{A8FBD62F-C385-1FE5-1C11-2009D5A6E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4797508"/>
            <a:ext cx="7592963" cy="4785705"/>
          </a:xfrm>
          <a:prstGeom prst="rect">
            <a:avLst/>
          </a:prstGeom>
        </p:spPr>
      </p:pic>
      <p:sp>
        <p:nvSpPr>
          <p:cNvPr id="7" name="TextBox 6">
            <a:extLst>
              <a:ext uri="{FF2B5EF4-FFF2-40B4-BE49-F238E27FC236}">
                <a16:creationId xmlns:a16="http://schemas.microsoft.com/office/drawing/2014/main" id="{CC13D7C5-B854-7354-05BA-D8EA3FFFEB35}"/>
              </a:ext>
            </a:extLst>
          </p:cNvPr>
          <p:cNvSpPr txBox="1"/>
          <p:nvPr/>
        </p:nvSpPr>
        <p:spPr>
          <a:xfrm>
            <a:off x="1436911" y="2055517"/>
            <a:ext cx="8046723" cy="3262449"/>
          </a:xfrm>
          <a:prstGeom prst="rect">
            <a:avLst/>
          </a:prstGeom>
          <a:noFill/>
        </p:spPr>
        <p:txBody>
          <a:bodyPr wrap="square" lIns="0" tIns="0" rIns="0" bIns="0" rtlCol="0">
            <a:noAutofit/>
          </a:bodyPr>
          <a:lstStyle/>
          <a:p>
            <a:pPr algn="ctr"/>
            <a:r>
              <a:rPr lang="en-GB" sz="4800" b="1" dirty="0"/>
              <a:t>NVMe Speeds</a:t>
            </a:r>
          </a:p>
          <a:p>
            <a:pPr marL="342900" indent="-342900" algn="l">
              <a:lnSpc>
                <a:spcPct val="200000"/>
              </a:lnSpc>
              <a:buFont typeface="Arial" panose="020B0604020202020204" pitchFamily="34" charset="0"/>
              <a:buChar char="•"/>
            </a:pPr>
            <a:r>
              <a:rPr lang="en-GB" sz="2400" dirty="0"/>
              <a:t>PM1743 U.2 NVMe SSD </a:t>
            </a:r>
            <a:r>
              <a:rPr lang="en-GB" sz="2400" dirty="0" err="1"/>
              <a:t>Pcie</a:t>
            </a:r>
            <a:r>
              <a:rPr lang="en-GB" sz="2400" dirty="0"/>
              <a:t> 5</a:t>
            </a:r>
          </a:p>
          <a:p>
            <a:pPr marL="342900" indent="-342900" algn="l">
              <a:lnSpc>
                <a:spcPct val="200000"/>
              </a:lnSpc>
              <a:buFont typeface="Arial" panose="020B0604020202020204" pitchFamily="34" charset="0"/>
              <a:buChar char="•"/>
            </a:pPr>
            <a:r>
              <a:rPr lang="en-GB" sz="2400" dirty="0"/>
              <a:t>Latency 4KB random Read/Write is 90/20 microseconds</a:t>
            </a:r>
          </a:p>
          <a:p>
            <a:pPr indent="-285750">
              <a:buFont typeface="Arial" panose="020B0604020202020204" pitchFamily="34" charset="0"/>
              <a:buChar char="•"/>
            </a:pPr>
            <a:endParaRPr lang="en-GB" sz="2400" dirty="0"/>
          </a:p>
          <a:p>
            <a:r>
              <a:rPr lang="en-GB" sz="1800" dirty="0"/>
              <a:t>(</a:t>
            </a:r>
            <a:r>
              <a:rPr lang="en-GB" sz="1200" dirty="0"/>
              <a:t>Measured with FIO and 4KB transfer size with queue depth 1 on a random workload of sustained state)</a:t>
            </a:r>
            <a:endParaRPr lang="en-GB" sz="1800" dirty="0"/>
          </a:p>
        </p:txBody>
      </p:sp>
      <p:pic>
        <p:nvPicPr>
          <p:cNvPr id="1026" name="Picture 2" descr="Samsung Announces First PCIe 5.0 Enterprise SSD: PM1743, Coming In 2022">
            <a:extLst>
              <a:ext uri="{FF2B5EF4-FFF2-40B4-BE49-F238E27FC236}">
                <a16:creationId xmlns:a16="http://schemas.microsoft.com/office/drawing/2014/main" id="{7219606C-8A98-1BED-9CFA-9BBBEEB36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3825" y="1880791"/>
            <a:ext cx="4397284" cy="293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3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4AC4C-A115-3DAF-5D6A-00EFC81B6B17}"/>
              </a:ext>
            </a:extLst>
          </p:cNvPr>
          <p:cNvSpPr>
            <a:spLocks noGrp="1"/>
          </p:cNvSpPr>
          <p:nvPr>
            <p:ph type="title"/>
          </p:nvPr>
        </p:nvSpPr>
        <p:spPr/>
        <p:txBody>
          <a:bodyPr/>
          <a:lstStyle/>
          <a:p>
            <a:r>
              <a:rPr lang="en-GB" dirty="0"/>
              <a:t>User Space to Hardware Plumbing – Kernel Bypass</a:t>
            </a:r>
          </a:p>
        </p:txBody>
      </p:sp>
      <p:pic>
        <p:nvPicPr>
          <p:cNvPr id="4" name="Picture 3">
            <a:extLst>
              <a:ext uri="{FF2B5EF4-FFF2-40B4-BE49-F238E27FC236}">
                <a16:creationId xmlns:a16="http://schemas.microsoft.com/office/drawing/2014/main" id="{F8459399-D0BF-7396-BB81-F0F8FC5C569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9144000" y="3657191"/>
            <a:ext cx="8657647" cy="3984172"/>
          </a:xfrm>
          <a:prstGeom prst="rect">
            <a:avLst/>
          </a:prstGeom>
          <a:noFill/>
        </p:spPr>
      </p:pic>
      <p:sp>
        <p:nvSpPr>
          <p:cNvPr id="6" name="TextBox 5">
            <a:extLst>
              <a:ext uri="{FF2B5EF4-FFF2-40B4-BE49-F238E27FC236}">
                <a16:creationId xmlns:a16="http://schemas.microsoft.com/office/drawing/2014/main" id="{9275769F-5852-70C5-DDB6-2C2F3184B64D}"/>
              </a:ext>
            </a:extLst>
          </p:cNvPr>
          <p:cNvSpPr txBox="1"/>
          <p:nvPr/>
        </p:nvSpPr>
        <p:spPr>
          <a:xfrm>
            <a:off x="462099" y="2231301"/>
            <a:ext cx="6086475" cy="715581"/>
          </a:xfrm>
          <a:prstGeom prst="rect">
            <a:avLst/>
          </a:prstGeom>
          <a:noFill/>
        </p:spPr>
        <p:txBody>
          <a:bodyPr wrap="square" rtlCol="0">
            <a:spAutoFit/>
          </a:bodyPr>
          <a:lstStyle/>
          <a:p>
            <a:pPr algn="ctr"/>
            <a:r>
              <a:rPr lang="en-GB" sz="4050" b="1" dirty="0"/>
              <a:t>Multiple Virtual NICs</a:t>
            </a:r>
          </a:p>
        </p:txBody>
      </p:sp>
      <p:sp>
        <p:nvSpPr>
          <p:cNvPr id="7" name="TextBox 6">
            <a:extLst>
              <a:ext uri="{FF2B5EF4-FFF2-40B4-BE49-F238E27FC236}">
                <a16:creationId xmlns:a16="http://schemas.microsoft.com/office/drawing/2014/main" id="{D2A3FFA1-4F99-421A-0186-58765EDD12BE}"/>
              </a:ext>
            </a:extLst>
          </p:cNvPr>
          <p:cNvSpPr txBox="1"/>
          <p:nvPr/>
        </p:nvSpPr>
        <p:spPr>
          <a:xfrm>
            <a:off x="11715172" y="2231300"/>
            <a:ext cx="6086475" cy="715581"/>
          </a:xfrm>
          <a:prstGeom prst="rect">
            <a:avLst/>
          </a:prstGeom>
          <a:noFill/>
        </p:spPr>
        <p:txBody>
          <a:bodyPr wrap="square" rtlCol="0">
            <a:spAutoFit/>
          </a:bodyPr>
          <a:lstStyle/>
          <a:p>
            <a:r>
              <a:rPr lang="en-GB" sz="4050" b="1" dirty="0"/>
              <a:t>Benefits of SPDK</a:t>
            </a:r>
          </a:p>
        </p:txBody>
      </p:sp>
      <p:sp>
        <p:nvSpPr>
          <p:cNvPr id="8" name="Rectangle 7">
            <a:extLst>
              <a:ext uri="{FF2B5EF4-FFF2-40B4-BE49-F238E27FC236}">
                <a16:creationId xmlns:a16="http://schemas.microsoft.com/office/drawing/2014/main" id="{2FF7885D-D7C7-0DD7-5329-1537CB9D1D7C}"/>
              </a:ext>
            </a:extLst>
          </p:cNvPr>
          <p:cNvSpPr/>
          <p:nvPr/>
        </p:nvSpPr>
        <p:spPr>
          <a:xfrm>
            <a:off x="5108394" y="4637722"/>
            <a:ext cx="960120" cy="101155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50"/>
          </a:p>
        </p:txBody>
      </p:sp>
      <p:pic>
        <p:nvPicPr>
          <p:cNvPr id="2052" name="Picture 4" descr="Considerations for Using DPDK in a Hypervisor Virtual Environment |  SpringerLink">
            <a:extLst>
              <a:ext uri="{FF2B5EF4-FFF2-40B4-BE49-F238E27FC236}">
                <a16:creationId xmlns:a16="http://schemas.microsoft.com/office/drawing/2014/main" id="{359274B7-DFD5-80EC-ACE0-8B1699697EB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0419" y="3641995"/>
            <a:ext cx="9033581" cy="51168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64E7EE3-C6BA-53C7-F8AB-41DEB65CD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004374" y="8500731"/>
            <a:ext cx="198820" cy="152038"/>
          </a:xfrm>
          <a:prstGeom prst="rect">
            <a:avLst/>
          </a:prstGeom>
        </p:spPr>
      </p:pic>
      <p:pic>
        <p:nvPicPr>
          <p:cNvPr id="13" name="Picture 12">
            <a:extLst>
              <a:ext uri="{FF2B5EF4-FFF2-40B4-BE49-F238E27FC236}">
                <a16:creationId xmlns:a16="http://schemas.microsoft.com/office/drawing/2014/main" id="{CC46C92E-AA1E-6245-EE6F-F65BF5802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425287" y="8548575"/>
            <a:ext cx="198819" cy="152038"/>
          </a:xfrm>
          <a:prstGeom prst="rect">
            <a:avLst/>
          </a:prstGeom>
        </p:spPr>
      </p:pic>
    </p:spTree>
    <p:extLst>
      <p:ext uri="{BB962C8B-B14F-4D97-AF65-F5344CB8AC3E}">
        <p14:creationId xmlns:p14="http://schemas.microsoft.com/office/powerpoint/2010/main" val="88879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99000">
              <a:schemeClr val="lt1"/>
            </a:gs>
          </a:gsLst>
          <a:lin ang="18900044" scaled="0"/>
        </a:gradFill>
        <a:effectLst/>
      </p:bgPr>
    </p:bg>
    <p:spTree>
      <p:nvGrpSpPr>
        <p:cNvPr id="1" name="Shape 438"/>
        <p:cNvGrpSpPr/>
        <p:nvPr/>
      </p:nvGrpSpPr>
      <p:grpSpPr>
        <a:xfrm>
          <a:off x="0" y="0"/>
          <a:ext cx="0" cy="0"/>
          <a:chOff x="0" y="0"/>
          <a:chExt cx="0" cy="0"/>
        </a:xfrm>
      </p:grpSpPr>
      <p:sp>
        <p:nvSpPr>
          <p:cNvPr id="27" name="Title 26">
            <a:extLst>
              <a:ext uri="{FF2B5EF4-FFF2-40B4-BE49-F238E27FC236}">
                <a16:creationId xmlns:a16="http://schemas.microsoft.com/office/drawing/2014/main" id="{A4BEC986-51B1-2AD2-88AB-006AB2E18A4E}"/>
              </a:ext>
            </a:extLst>
          </p:cNvPr>
          <p:cNvSpPr>
            <a:spLocks noGrp="1"/>
          </p:cNvSpPr>
          <p:nvPr>
            <p:ph type="title"/>
          </p:nvPr>
        </p:nvSpPr>
        <p:spPr/>
        <p:txBody>
          <a:bodyPr/>
          <a:lstStyle/>
          <a:p>
            <a:r>
              <a:rPr lang="en-US" dirty="0"/>
              <a:t>Software Architecture - Dedicated</a:t>
            </a:r>
          </a:p>
        </p:txBody>
      </p:sp>
      <p:sp>
        <p:nvSpPr>
          <p:cNvPr id="28" name="Rectangle 27">
            <a:extLst>
              <a:ext uri="{FF2B5EF4-FFF2-40B4-BE49-F238E27FC236}">
                <a16:creationId xmlns:a16="http://schemas.microsoft.com/office/drawing/2014/main" id="{48DC603D-D48A-7FB2-22C4-22BB482ABDFC}"/>
              </a:ext>
            </a:extLst>
          </p:cNvPr>
          <p:cNvSpPr/>
          <p:nvPr/>
        </p:nvSpPr>
        <p:spPr>
          <a:xfrm>
            <a:off x="1532660" y="2370245"/>
            <a:ext cx="6811542" cy="4247600"/>
          </a:xfrm>
          <a:prstGeom prst="rect">
            <a:avLst/>
          </a:prstGeom>
          <a:solidFill>
            <a:srgbClr val="F0F2F5"/>
          </a:solidFill>
          <a:ln w="12359" cap="flat">
            <a:noFill/>
            <a:prstDash val="solid"/>
            <a:miter/>
          </a:ln>
        </p:spPr>
        <p:txBody>
          <a:bodyPr rtlCol="0" anchor="ctr"/>
          <a:lstStyle/>
          <a:p>
            <a:pPr>
              <a:defRPr/>
            </a:pPr>
            <a:endParaRPr lang="en-US" sz="2400">
              <a:solidFill>
                <a:srgbClr val="000000"/>
              </a:solidFill>
              <a:latin typeface="AcuminPro-Regular"/>
              <a:cs typeface="Arial"/>
              <a:sym typeface="Arial"/>
            </a:endParaRPr>
          </a:p>
        </p:txBody>
      </p:sp>
      <p:sp>
        <p:nvSpPr>
          <p:cNvPr id="29" name="Rectangle 28">
            <a:extLst>
              <a:ext uri="{FF2B5EF4-FFF2-40B4-BE49-F238E27FC236}">
                <a16:creationId xmlns:a16="http://schemas.microsoft.com/office/drawing/2014/main" id="{D09CBEE0-900D-0BA8-E94D-7B418CEE3C97}"/>
              </a:ext>
            </a:extLst>
          </p:cNvPr>
          <p:cNvSpPr/>
          <p:nvPr/>
        </p:nvSpPr>
        <p:spPr>
          <a:xfrm>
            <a:off x="8537550" y="2370245"/>
            <a:ext cx="6261876" cy="4247600"/>
          </a:xfrm>
          <a:prstGeom prst="rect">
            <a:avLst/>
          </a:prstGeom>
          <a:solidFill>
            <a:srgbClr val="F0F2F5"/>
          </a:solidFill>
          <a:ln w="12359" cap="flat">
            <a:noFill/>
            <a:prstDash val="solid"/>
            <a:miter/>
          </a:ln>
        </p:spPr>
        <p:txBody>
          <a:bodyPr rtlCol="0" anchor="ctr"/>
          <a:lstStyle/>
          <a:p>
            <a:pPr>
              <a:defRPr/>
            </a:pPr>
            <a:endParaRPr lang="en-US" sz="2400">
              <a:solidFill>
                <a:srgbClr val="000000"/>
              </a:solidFill>
              <a:latin typeface="AcuminPro-Regular"/>
              <a:cs typeface="Arial"/>
              <a:sym typeface="Arial"/>
            </a:endParaRPr>
          </a:p>
        </p:txBody>
      </p:sp>
      <p:sp>
        <p:nvSpPr>
          <p:cNvPr id="30" name="Rectangle 29">
            <a:extLst>
              <a:ext uri="{FF2B5EF4-FFF2-40B4-BE49-F238E27FC236}">
                <a16:creationId xmlns:a16="http://schemas.microsoft.com/office/drawing/2014/main" id="{3CA44F27-947F-B8B2-76BB-DA9557E571F3}"/>
              </a:ext>
            </a:extLst>
          </p:cNvPr>
          <p:cNvSpPr/>
          <p:nvPr/>
        </p:nvSpPr>
        <p:spPr>
          <a:xfrm>
            <a:off x="14992775" y="2370245"/>
            <a:ext cx="2552276" cy="2551439"/>
          </a:xfrm>
          <a:prstGeom prst="rect">
            <a:avLst/>
          </a:prstGeom>
          <a:solidFill>
            <a:schemeClr val="accent2"/>
          </a:solidFill>
          <a:ln w="12359" cap="flat">
            <a:noFill/>
            <a:prstDash val="solid"/>
            <a:miter/>
          </a:ln>
        </p:spPr>
        <p:txBody>
          <a:bodyPr rtlCol="0" anchor="ctr"/>
          <a:lstStyle/>
          <a:p>
            <a:pPr algn="ctr">
              <a:defRPr/>
            </a:pPr>
            <a:r>
              <a:rPr lang="en-US" sz="2400">
                <a:solidFill>
                  <a:srgbClr val="FFFFFF"/>
                </a:solidFill>
                <a:latin typeface="Poppins ExtraBold"/>
                <a:cs typeface="Arial"/>
                <a:sym typeface="Arial"/>
              </a:rPr>
              <a:t>Application</a:t>
            </a:r>
          </a:p>
        </p:txBody>
      </p:sp>
      <p:sp>
        <p:nvSpPr>
          <p:cNvPr id="31" name="Rectangle 30">
            <a:extLst>
              <a:ext uri="{FF2B5EF4-FFF2-40B4-BE49-F238E27FC236}">
                <a16:creationId xmlns:a16="http://schemas.microsoft.com/office/drawing/2014/main" id="{9BEED0C2-7035-B44B-E082-9B1535E351C1}"/>
              </a:ext>
            </a:extLst>
          </p:cNvPr>
          <p:cNvSpPr/>
          <p:nvPr/>
        </p:nvSpPr>
        <p:spPr>
          <a:xfrm>
            <a:off x="1799643" y="3156762"/>
            <a:ext cx="1980843" cy="1980192"/>
          </a:xfrm>
          <a:prstGeom prst="rect">
            <a:avLst/>
          </a:prstGeom>
          <a:solidFill>
            <a:schemeClr val="accent1">
              <a:lumMod val="75000"/>
            </a:schemeClr>
          </a:solidFill>
          <a:ln w="12359" cap="flat">
            <a:noFill/>
            <a:prstDash val="solid"/>
            <a:miter/>
          </a:ln>
        </p:spPr>
        <p:txBody>
          <a:bodyPr rtlCol="0" anchor="ctr"/>
          <a:lstStyle/>
          <a:p>
            <a:pPr algn="ctr">
              <a:defRPr/>
            </a:pPr>
            <a:r>
              <a:rPr lang="en-US" sz="2400" dirty="0">
                <a:solidFill>
                  <a:prstClr val="white"/>
                </a:solidFill>
                <a:latin typeface="Poppins ExtraBold"/>
                <a:cs typeface="Arial"/>
                <a:sym typeface="Arial"/>
              </a:rPr>
              <a:t>Drive</a:t>
            </a:r>
          </a:p>
          <a:p>
            <a:pPr algn="ctr">
              <a:defRPr/>
            </a:pPr>
            <a:r>
              <a:rPr lang="en-US" sz="1350" dirty="0">
                <a:solidFill>
                  <a:srgbClr val="FFFFFF"/>
                </a:solidFill>
                <a:latin typeface="Poppins" pitchFamily="2" charset="77"/>
                <a:cs typeface="Poppins" pitchFamily="2" charset="77"/>
                <a:sym typeface="Arial"/>
              </a:rPr>
              <a:t>(WEKA NVME-oF)</a:t>
            </a:r>
          </a:p>
        </p:txBody>
      </p:sp>
      <p:sp>
        <p:nvSpPr>
          <p:cNvPr id="32" name="Rectangle 31">
            <a:extLst>
              <a:ext uri="{FF2B5EF4-FFF2-40B4-BE49-F238E27FC236}">
                <a16:creationId xmlns:a16="http://schemas.microsoft.com/office/drawing/2014/main" id="{DB7160CC-88F8-1FA7-F9DB-8F1186DED383}"/>
              </a:ext>
            </a:extLst>
          </p:cNvPr>
          <p:cNvSpPr/>
          <p:nvPr/>
        </p:nvSpPr>
        <p:spPr>
          <a:xfrm>
            <a:off x="3948009" y="3156762"/>
            <a:ext cx="1980843" cy="1980192"/>
          </a:xfrm>
          <a:prstGeom prst="rect">
            <a:avLst/>
          </a:prstGeom>
          <a:solidFill>
            <a:schemeClr val="accent1">
              <a:lumMod val="75000"/>
            </a:schemeClr>
          </a:solidFill>
          <a:ln w="12359" cap="flat">
            <a:noFill/>
            <a:prstDash val="solid"/>
            <a:miter/>
          </a:ln>
        </p:spPr>
        <p:txBody>
          <a:bodyPr rtlCol="0" anchor="ctr"/>
          <a:lstStyle/>
          <a:p>
            <a:pPr algn="ctr">
              <a:defRPr/>
            </a:pPr>
            <a:r>
              <a:rPr lang="en-US" sz="2400" dirty="0">
                <a:solidFill>
                  <a:srgbClr val="FFFFFF"/>
                </a:solidFill>
                <a:latin typeface="Poppins ExtraBold"/>
                <a:cs typeface="Arial"/>
                <a:sym typeface="Arial"/>
              </a:rPr>
              <a:t>Compute</a:t>
            </a:r>
          </a:p>
          <a:p>
            <a:pPr algn="ctr">
              <a:defRPr/>
            </a:pPr>
            <a:r>
              <a:rPr lang="en-US" sz="1350" dirty="0">
                <a:solidFill>
                  <a:srgbClr val="FFFFFF"/>
                </a:solidFill>
                <a:latin typeface="Poppins" pitchFamily="2" charset="77"/>
                <a:cs typeface="Poppins" pitchFamily="2" charset="77"/>
                <a:sym typeface="Arial"/>
              </a:rPr>
              <a:t>(Data placement, data protection, FS metadata, Tiering)</a:t>
            </a:r>
          </a:p>
        </p:txBody>
      </p:sp>
      <p:sp>
        <p:nvSpPr>
          <p:cNvPr id="33" name="Rectangle 32">
            <a:extLst>
              <a:ext uri="{FF2B5EF4-FFF2-40B4-BE49-F238E27FC236}">
                <a16:creationId xmlns:a16="http://schemas.microsoft.com/office/drawing/2014/main" id="{1D7E13B7-6C9D-725A-0C00-03D2B518202D}"/>
              </a:ext>
            </a:extLst>
          </p:cNvPr>
          <p:cNvSpPr/>
          <p:nvPr/>
        </p:nvSpPr>
        <p:spPr>
          <a:xfrm>
            <a:off x="6096374" y="3156762"/>
            <a:ext cx="1980843" cy="1980192"/>
          </a:xfrm>
          <a:prstGeom prst="rect">
            <a:avLst/>
          </a:prstGeom>
          <a:solidFill>
            <a:schemeClr val="accent1">
              <a:lumMod val="75000"/>
            </a:schemeClr>
          </a:solidFill>
          <a:ln w="12359" cap="flat">
            <a:noFill/>
            <a:prstDash val="solid"/>
            <a:miter/>
          </a:ln>
        </p:spPr>
        <p:txBody>
          <a:bodyPr rtlCol="0" anchor="ctr"/>
          <a:lstStyle/>
          <a:p>
            <a:pPr algn="ctr">
              <a:defRPr/>
            </a:pPr>
            <a:r>
              <a:rPr lang="en-US" sz="2400" dirty="0">
                <a:solidFill>
                  <a:srgbClr val="FFFFFF"/>
                </a:solidFill>
                <a:latin typeface="Poppins ExtraBold"/>
                <a:cs typeface="Arial"/>
                <a:sym typeface="Arial"/>
              </a:rPr>
              <a:t>Front End</a:t>
            </a:r>
          </a:p>
          <a:p>
            <a:pPr algn="ctr">
              <a:defRPr/>
            </a:pPr>
            <a:r>
              <a:rPr lang="en-US" sz="2400" dirty="0">
                <a:solidFill>
                  <a:srgbClr val="FFFFFF"/>
                </a:solidFill>
                <a:latin typeface="Poppins ExtraBold"/>
                <a:cs typeface="Arial"/>
                <a:sym typeface="Arial"/>
              </a:rPr>
              <a:t>Client Access </a:t>
            </a:r>
          </a:p>
          <a:p>
            <a:pPr algn="ctr">
              <a:defRPr/>
            </a:pPr>
            <a:r>
              <a:rPr lang="en-US" sz="1350" dirty="0">
                <a:solidFill>
                  <a:srgbClr val="FFFFFF"/>
                </a:solidFill>
                <a:latin typeface="Poppins" pitchFamily="2" charset="77"/>
                <a:cs typeface="Poppins" pitchFamily="2" charset="77"/>
                <a:sym typeface="Arial"/>
              </a:rPr>
              <a:t>(NFS, S3, SMB, GDS)</a:t>
            </a:r>
          </a:p>
        </p:txBody>
      </p:sp>
      <p:sp>
        <p:nvSpPr>
          <p:cNvPr id="34" name="Rectangle 33">
            <a:extLst>
              <a:ext uri="{FF2B5EF4-FFF2-40B4-BE49-F238E27FC236}">
                <a16:creationId xmlns:a16="http://schemas.microsoft.com/office/drawing/2014/main" id="{6DB4AE97-58DC-584C-9A62-0AB2908081B2}"/>
              </a:ext>
            </a:extLst>
          </p:cNvPr>
          <p:cNvSpPr/>
          <p:nvPr/>
        </p:nvSpPr>
        <p:spPr>
          <a:xfrm>
            <a:off x="2116512" y="5812184"/>
            <a:ext cx="5643834" cy="588773"/>
          </a:xfrm>
          <a:prstGeom prst="rect">
            <a:avLst/>
          </a:prstGeom>
          <a:solidFill>
            <a:schemeClr val="tx2"/>
          </a:solidFill>
          <a:ln w="12359" cap="flat">
            <a:noFill/>
            <a:prstDash val="solid"/>
            <a:miter/>
          </a:ln>
        </p:spPr>
        <p:txBody>
          <a:bodyPr rtlCol="0" anchor="ctr"/>
          <a:lstStyle/>
          <a:p>
            <a:pPr algn="ctr">
              <a:defRPr/>
            </a:pPr>
            <a:r>
              <a:rPr lang="en-US" sz="2400">
                <a:solidFill>
                  <a:srgbClr val="FFFFFF"/>
                </a:solidFill>
                <a:latin typeface="Poppins ExtraBold"/>
                <a:cs typeface="Arial"/>
                <a:sym typeface="Arial"/>
              </a:rPr>
              <a:t>Networking</a:t>
            </a:r>
          </a:p>
        </p:txBody>
      </p:sp>
      <p:sp>
        <p:nvSpPr>
          <p:cNvPr id="35" name="Rectangle 34">
            <a:extLst>
              <a:ext uri="{FF2B5EF4-FFF2-40B4-BE49-F238E27FC236}">
                <a16:creationId xmlns:a16="http://schemas.microsoft.com/office/drawing/2014/main" id="{8FC06E1E-DF82-774A-DEB1-700AB83C7D59}"/>
              </a:ext>
            </a:extLst>
          </p:cNvPr>
          <p:cNvSpPr/>
          <p:nvPr/>
        </p:nvSpPr>
        <p:spPr>
          <a:xfrm>
            <a:off x="8804532" y="3156762"/>
            <a:ext cx="1980843" cy="1980192"/>
          </a:xfrm>
          <a:prstGeom prst="rect">
            <a:avLst/>
          </a:prstGeom>
          <a:solidFill>
            <a:schemeClr val="accent1">
              <a:lumMod val="75000"/>
            </a:schemeClr>
          </a:solidFill>
          <a:ln w="12359" cap="flat">
            <a:noFill/>
            <a:prstDash val="solid"/>
            <a:miter/>
          </a:ln>
        </p:spPr>
        <p:txBody>
          <a:bodyPr rtlCol="0" anchor="ctr"/>
          <a:lstStyle/>
          <a:p>
            <a:pPr algn="ctr">
              <a:defRPr/>
            </a:pPr>
            <a:r>
              <a:rPr lang="en-US" sz="2400" dirty="0">
                <a:solidFill>
                  <a:srgbClr val="FFFFFF"/>
                </a:solidFill>
                <a:latin typeface="Poppins ExtraBold"/>
                <a:cs typeface="Arial"/>
                <a:sym typeface="Arial"/>
              </a:rPr>
              <a:t>Front End</a:t>
            </a:r>
          </a:p>
          <a:p>
            <a:pPr algn="ctr">
              <a:defRPr/>
            </a:pPr>
            <a:r>
              <a:rPr lang="en-US" sz="2400" dirty="0">
                <a:solidFill>
                  <a:srgbClr val="FFFFFF"/>
                </a:solidFill>
                <a:latin typeface="Poppins ExtraBold"/>
                <a:cs typeface="Arial"/>
                <a:sym typeface="Arial"/>
              </a:rPr>
              <a:t>Client Access</a:t>
            </a:r>
          </a:p>
          <a:p>
            <a:pPr algn="ctr">
              <a:defRPr/>
            </a:pPr>
            <a:r>
              <a:rPr lang="en-US" sz="1350" dirty="0">
                <a:solidFill>
                  <a:srgbClr val="FFFFFF"/>
                </a:solidFill>
                <a:latin typeface="Poppins" pitchFamily="2" charset="77"/>
                <a:cs typeface="Poppins" pitchFamily="2" charset="77"/>
                <a:sym typeface="Arial"/>
              </a:rPr>
              <a:t>(POSIX)</a:t>
            </a:r>
          </a:p>
        </p:txBody>
      </p:sp>
      <p:cxnSp>
        <p:nvCxnSpPr>
          <p:cNvPr id="36" name="Straight Connector 35">
            <a:extLst>
              <a:ext uri="{FF2B5EF4-FFF2-40B4-BE49-F238E27FC236}">
                <a16:creationId xmlns:a16="http://schemas.microsoft.com/office/drawing/2014/main" id="{4FC5B0F4-877A-65AF-6C15-954818DC93CD}"/>
              </a:ext>
            </a:extLst>
          </p:cNvPr>
          <p:cNvCxnSpPr/>
          <p:nvPr/>
        </p:nvCxnSpPr>
        <p:spPr>
          <a:xfrm>
            <a:off x="1532660" y="6944870"/>
            <a:ext cx="16012391" cy="0"/>
          </a:xfrm>
          <a:prstGeom prst="line">
            <a:avLst/>
          </a:prstGeom>
          <a:ln w="25400" cap="rnd">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63C88F3-1747-284C-8899-5D19973C0732}"/>
              </a:ext>
            </a:extLst>
          </p:cNvPr>
          <p:cNvCxnSpPr/>
          <p:nvPr/>
        </p:nvCxnSpPr>
        <p:spPr>
          <a:xfrm>
            <a:off x="1532660" y="8206556"/>
            <a:ext cx="16012391" cy="0"/>
          </a:xfrm>
          <a:prstGeom prst="line">
            <a:avLst/>
          </a:prstGeom>
          <a:ln w="25400" cap="rnd">
            <a:prstDash val="sysDot"/>
            <a:roun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E76157D-3E6F-CDE3-9DF3-804B9494A717}"/>
              </a:ext>
            </a:extLst>
          </p:cNvPr>
          <p:cNvSpPr/>
          <p:nvPr/>
        </p:nvSpPr>
        <p:spPr>
          <a:xfrm>
            <a:off x="10245030" y="7281328"/>
            <a:ext cx="2846916" cy="588773"/>
          </a:xfrm>
          <a:prstGeom prst="rect">
            <a:avLst/>
          </a:prstGeom>
          <a:solidFill>
            <a:schemeClr val="accent1">
              <a:lumMod val="75000"/>
            </a:schemeClr>
          </a:solidFill>
          <a:ln w="12359" cap="flat">
            <a:noFill/>
            <a:prstDash val="solid"/>
            <a:miter/>
          </a:ln>
        </p:spPr>
        <p:txBody>
          <a:bodyPr rtlCol="0" anchor="ctr"/>
          <a:lstStyle/>
          <a:p>
            <a:pPr algn="ctr">
              <a:defRPr/>
            </a:pPr>
            <a:r>
              <a:rPr lang="en-US" sz="2400">
                <a:solidFill>
                  <a:srgbClr val="FFFFFF"/>
                </a:solidFill>
                <a:latin typeface="Poppins ExtraBold"/>
                <a:cs typeface="Arial"/>
                <a:sym typeface="Arial"/>
              </a:rPr>
              <a:t>Kernel Module</a:t>
            </a:r>
          </a:p>
        </p:txBody>
      </p:sp>
      <p:sp>
        <p:nvSpPr>
          <p:cNvPr id="39" name="Rectangle 38">
            <a:extLst>
              <a:ext uri="{FF2B5EF4-FFF2-40B4-BE49-F238E27FC236}">
                <a16:creationId xmlns:a16="http://schemas.microsoft.com/office/drawing/2014/main" id="{CDC5B899-DC74-E6C5-1B8D-179594BC4C48}"/>
              </a:ext>
            </a:extLst>
          </p:cNvPr>
          <p:cNvSpPr/>
          <p:nvPr/>
        </p:nvSpPr>
        <p:spPr>
          <a:xfrm>
            <a:off x="14992775" y="7281328"/>
            <a:ext cx="2552276" cy="588773"/>
          </a:xfrm>
          <a:prstGeom prst="rect">
            <a:avLst/>
          </a:prstGeom>
          <a:solidFill>
            <a:schemeClr val="accent2"/>
          </a:solidFill>
          <a:ln w="12359" cap="flat">
            <a:noFill/>
            <a:prstDash val="solid"/>
            <a:miter/>
          </a:ln>
        </p:spPr>
        <p:txBody>
          <a:bodyPr rtlCol="0" anchor="ctr"/>
          <a:lstStyle/>
          <a:p>
            <a:pPr algn="ctr">
              <a:defRPr/>
            </a:pPr>
            <a:r>
              <a:rPr lang="en-US" sz="2400">
                <a:solidFill>
                  <a:srgbClr val="FFFFFF"/>
                </a:solidFill>
                <a:latin typeface="Poppins ExtraBold"/>
                <a:cs typeface="Arial"/>
                <a:sym typeface="Arial"/>
              </a:rPr>
              <a:t>Kernel</a:t>
            </a:r>
          </a:p>
        </p:txBody>
      </p:sp>
      <p:cxnSp>
        <p:nvCxnSpPr>
          <p:cNvPr id="40" name="Straight Arrow Connector 39">
            <a:extLst>
              <a:ext uri="{FF2B5EF4-FFF2-40B4-BE49-F238E27FC236}">
                <a16:creationId xmlns:a16="http://schemas.microsoft.com/office/drawing/2014/main" id="{B6078EAF-0D01-5611-C7C2-BAAA668D5EF6}"/>
              </a:ext>
            </a:extLst>
          </p:cNvPr>
          <p:cNvCxnSpPr>
            <a:cxnSpLocks/>
            <a:stCxn id="30" idx="2"/>
            <a:endCxn id="39" idx="0"/>
          </p:cNvCxnSpPr>
          <p:nvPr/>
        </p:nvCxnSpPr>
        <p:spPr>
          <a:xfrm>
            <a:off x="16268912" y="4921683"/>
            <a:ext cx="0" cy="2359644"/>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E04368E-CDF4-4768-5C0E-071AB4520522}"/>
              </a:ext>
            </a:extLst>
          </p:cNvPr>
          <p:cNvCxnSpPr>
            <a:cxnSpLocks/>
          </p:cNvCxnSpPr>
          <p:nvPr/>
        </p:nvCxnSpPr>
        <p:spPr>
          <a:xfrm>
            <a:off x="10572149" y="5136954"/>
            <a:ext cx="0" cy="2144373"/>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8F79408-B23D-613A-EB21-1A64DAB0DB21}"/>
              </a:ext>
            </a:extLst>
          </p:cNvPr>
          <p:cNvCxnSpPr>
            <a:cxnSpLocks/>
          </p:cNvCxnSpPr>
          <p:nvPr/>
        </p:nvCxnSpPr>
        <p:spPr>
          <a:xfrm>
            <a:off x="9794954" y="5136955"/>
            <a:ext cx="0" cy="675230"/>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C1593D2-70EB-E411-4141-6DAE23A52DAB}"/>
              </a:ext>
            </a:extLst>
          </p:cNvPr>
          <p:cNvSpPr/>
          <p:nvPr/>
        </p:nvSpPr>
        <p:spPr>
          <a:xfrm>
            <a:off x="9093657" y="5812184"/>
            <a:ext cx="5149662" cy="588773"/>
          </a:xfrm>
          <a:prstGeom prst="rect">
            <a:avLst/>
          </a:prstGeom>
          <a:solidFill>
            <a:schemeClr val="tx2"/>
          </a:solidFill>
          <a:ln w="12359" cap="flat">
            <a:noFill/>
            <a:prstDash val="solid"/>
            <a:miter/>
          </a:ln>
        </p:spPr>
        <p:txBody>
          <a:bodyPr rtlCol="0" anchor="ctr"/>
          <a:lstStyle/>
          <a:p>
            <a:pPr algn="ctr">
              <a:defRPr/>
            </a:pPr>
            <a:r>
              <a:rPr lang="en-US" sz="2400">
                <a:solidFill>
                  <a:srgbClr val="FFFFFF"/>
                </a:solidFill>
                <a:latin typeface="Poppins ExtraBold"/>
                <a:cs typeface="Arial"/>
                <a:sym typeface="Arial"/>
              </a:rPr>
              <a:t>Networking</a:t>
            </a:r>
          </a:p>
        </p:txBody>
      </p:sp>
      <p:cxnSp>
        <p:nvCxnSpPr>
          <p:cNvPr id="63" name="Straight Arrow Connector 62">
            <a:extLst>
              <a:ext uri="{FF2B5EF4-FFF2-40B4-BE49-F238E27FC236}">
                <a16:creationId xmlns:a16="http://schemas.microsoft.com/office/drawing/2014/main" id="{449016F8-9172-F252-A909-BFE220D7E6E1}"/>
              </a:ext>
            </a:extLst>
          </p:cNvPr>
          <p:cNvCxnSpPr>
            <a:cxnSpLocks/>
          </p:cNvCxnSpPr>
          <p:nvPr/>
        </p:nvCxnSpPr>
        <p:spPr>
          <a:xfrm>
            <a:off x="7086795" y="5136955"/>
            <a:ext cx="0" cy="675230"/>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8" name="Straight Arrow Connector 447">
            <a:extLst>
              <a:ext uri="{FF2B5EF4-FFF2-40B4-BE49-F238E27FC236}">
                <a16:creationId xmlns:a16="http://schemas.microsoft.com/office/drawing/2014/main" id="{6A8DFCD1-3F60-2401-EA04-9F4DD88349A3}"/>
              </a:ext>
            </a:extLst>
          </p:cNvPr>
          <p:cNvCxnSpPr>
            <a:cxnSpLocks/>
          </p:cNvCxnSpPr>
          <p:nvPr/>
        </p:nvCxnSpPr>
        <p:spPr>
          <a:xfrm>
            <a:off x="4938429" y="5136955"/>
            <a:ext cx="0" cy="675230"/>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9" name="Straight Arrow Connector 448">
            <a:extLst>
              <a:ext uri="{FF2B5EF4-FFF2-40B4-BE49-F238E27FC236}">
                <a16:creationId xmlns:a16="http://schemas.microsoft.com/office/drawing/2014/main" id="{BC4E6B20-5955-0F8C-86E2-22EF740B26FD}"/>
              </a:ext>
            </a:extLst>
          </p:cNvPr>
          <p:cNvCxnSpPr>
            <a:cxnSpLocks/>
          </p:cNvCxnSpPr>
          <p:nvPr/>
        </p:nvCxnSpPr>
        <p:spPr>
          <a:xfrm>
            <a:off x="2790065" y="5136955"/>
            <a:ext cx="0" cy="675230"/>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0" name="Rectangle 449">
            <a:extLst>
              <a:ext uri="{FF2B5EF4-FFF2-40B4-BE49-F238E27FC236}">
                <a16:creationId xmlns:a16="http://schemas.microsoft.com/office/drawing/2014/main" id="{18E3607F-9F43-4B74-3C8C-9AF657B61C6D}"/>
              </a:ext>
            </a:extLst>
          </p:cNvPr>
          <p:cNvSpPr/>
          <p:nvPr/>
        </p:nvSpPr>
        <p:spPr>
          <a:xfrm>
            <a:off x="1532660" y="8436874"/>
            <a:ext cx="760868" cy="760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cuminPro-Regular"/>
              <a:sym typeface="Arial"/>
            </a:endParaRPr>
          </a:p>
        </p:txBody>
      </p:sp>
      <p:cxnSp>
        <p:nvCxnSpPr>
          <p:cNvPr id="451" name="Straight Arrow Connector 450">
            <a:extLst>
              <a:ext uri="{FF2B5EF4-FFF2-40B4-BE49-F238E27FC236}">
                <a16:creationId xmlns:a16="http://schemas.microsoft.com/office/drawing/2014/main" id="{459EC5BC-1EA2-48D8-9C7B-83047DDED1F9}"/>
              </a:ext>
            </a:extLst>
          </p:cNvPr>
          <p:cNvCxnSpPr>
            <a:cxnSpLocks/>
          </p:cNvCxnSpPr>
          <p:nvPr/>
        </p:nvCxnSpPr>
        <p:spPr>
          <a:xfrm>
            <a:off x="1913094" y="5136954"/>
            <a:ext cx="0" cy="3299919"/>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8" name="Straight Arrow Connector 467">
            <a:extLst>
              <a:ext uri="{FF2B5EF4-FFF2-40B4-BE49-F238E27FC236}">
                <a16:creationId xmlns:a16="http://schemas.microsoft.com/office/drawing/2014/main" id="{CA366899-FC0C-442E-FD98-79F1BAAD9D93}"/>
              </a:ext>
            </a:extLst>
          </p:cNvPr>
          <p:cNvCxnSpPr>
            <a:cxnSpLocks/>
          </p:cNvCxnSpPr>
          <p:nvPr/>
        </p:nvCxnSpPr>
        <p:spPr>
          <a:xfrm>
            <a:off x="6200907" y="5863775"/>
            <a:ext cx="0" cy="2573099"/>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1" name="Straight Arrow Connector 470">
            <a:extLst>
              <a:ext uri="{FF2B5EF4-FFF2-40B4-BE49-F238E27FC236}">
                <a16:creationId xmlns:a16="http://schemas.microsoft.com/office/drawing/2014/main" id="{5F32E14A-8F69-5DE9-1D50-C6C701110452}"/>
              </a:ext>
            </a:extLst>
          </p:cNvPr>
          <p:cNvCxnSpPr>
            <a:cxnSpLocks/>
          </p:cNvCxnSpPr>
          <p:nvPr/>
        </p:nvCxnSpPr>
        <p:spPr>
          <a:xfrm>
            <a:off x="9794954" y="5863775"/>
            <a:ext cx="0" cy="2573099"/>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72" name="Group 471">
            <a:extLst>
              <a:ext uri="{FF2B5EF4-FFF2-40B4-BE49-F238E27FC236}">
                <a16:creationId xmlns:a16="http://schemas.microsoft.com/office/drawing/2014/main" id="{AC464E44-821F-8769-6FB0-358191F502AD}"/>
              </a:ext>
            </a:extLst>
          </p:cNvPr>
          <p:cNvGrpSpPr/>
          <p:nvPr/>
        </p:nvGrpSpPr>
        <p:grpSpPr>
          <a:xfrm>
            <a:off x="9414521" y="8436874"/>
            <a:ext cx="760868" cy="760868"/>
            <a:chOff x="6009022" y="5713865"/>
            <a:chExt cx="532262" cy="532262"/>
          </a:xfrm>
        </p:grpSpPr>
        <p:sp>
          <p:nvSpPr>
            <p:cNvPr id="474" name="Rectangle 473">
              <a:extLst>
                <a:ext uri="{FF2B5EF4-FFF2-40B4-BE49-F238E27FC236}">
                  <a16:creationId xmlns:a16="http://schemas.microsoft.com/office/drawing/2014/main" id="{E64F57C6-4B50-B024-00EA-CBCB02200932}"/>
                </a:ext>
              </a:extLst>
            </p:cNvPr>
            <p:cNvSpPr/>
            <p:nvPr/>
          </p:nvSpPr>
          <p:spPr>
            <a:xfrm>
              <a:off x="6009022" y="5713865"/>
              <a:ext cx="532262" cy="532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cuminPro-Regular"/>
                <a:sym typeface="Arial"/>
              </a:endParaRPr>
            </a:p>
          </p:txBody>
        </p:sp>
        <p:grpSp>
          <p:nvGrpSpPr>
            <p:cNvPr id="476" name="Group 475">
              <a:extLst>
                <a:ext uri="{FF2B5EF4-FFF2-40B4-BE49-F238E27FC236}">
                  <a16:creationId xmlns:a16="http://schemas.microsoft.com/office/drawing/2014/main" id="{559EFEEC-D24C-BF59-EC85-DAEB9418814B}"/>
                </a:ext>
              </a:extLst>
            </p:cNvPr>
            <p:cNvGrpSpPr/>
            <p:nvPr/>
          </p:nvGrpSpPr>
          <p:grpSpPr>
            <a:xfrm>
              <a:off x="6086173" y="5832139"/>
              <a:ext cx="377960" cy="295714"/>
              <a:chOff x="3024188" y="4048125"/>
              <a:chExt cx="3425825" cy="3232150"/>
            </a:xfrm>
            <a:solidFill>
              <a:schemeClr val="bg1"/>
            </a:solidFill>
          </p:grpSpPr>
          <p:sp>
            <p:nvSpPr>
              <p:cNvPr id="478" name="Freeform 92">
                <a:extLst>
                  <a:ext uri="{FF2B5EF4-FFF2-40B4-BE49-F238E27FC236}">
                    <a16:creationId xmlns:a16="http://schemas.microsoft.com/office/drawing/2014/main" id="{96653904-5305-92A3-C502-944A60750688}"/>
                  </a:ext>
                </a:extLst>
              </p:cNvPr>
              <p:cNvSpPr>
                <a:spLocks/>
              </p:cNvSpPr>
              <p:nvPr/>
            </p:nvSpPr>
            <p:spPr bwMode="auto">
              <a:xfrm>
                <a:off x="3024188" y="4048125"/>
                <a:ext cx="276225" cy="3232150"/>
              </a:xfrm>
              <a:custGeom>
                <a:avLst/>
                <a:gdLst>
                  <a:gd name="T0" fmla="*/ 64 w 128"/>
                  <a:gd name="T1" fmla="*/ 1496 h 1496"/>
                  <a:gd name="T2" fmla="*/ 64 w 128"/>
                  <a:gd name="T3" fmla="*/ 1496 h 1496"/>
                  <a:gd name="T4" fmla="*/ 0 w 128"/>
                  <a:gd name="T5" fmla="*/ 1432 h 1496"/>
                  <a:gd name="T6" fmla="*/ 0 w 128"/>
                  <a:gd name="T7" fmla="*/ 64 h 1496"/>
                  <a:gd name="T8" fmla="*/ 64 w 128"/>
                  <a:gd name="T9" fmla="*/ 0 h 1496"/>
                  <a:gd name="T10" fmla="*/ 64 w 128"/>
                  <a:gd name="T11" fmla="*/ 0 h 1496"/>
                  <a:gd name="T12" fmla="*/ 128 w 128"/>
                  <a:gd name="T13" fmla="*/ 64 h 1496"/>
                  <a:gd name="T14" fmla="*/ 128 w 128"/>
                  <a:gd name="T15" fmla="*/ 1432 h 1496"/>
                  <a:gd name="T16" fmla="*/ 64 w 128"/>
                  <a:gd name="T17" fmla="*/ 14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96">
                    <a:moveTo>
                      <a:pt x="64" y="1496"/>
                    </a:moveTo>
                    <a:cubicBezTo>
                      <a:pt x="64" y="1496"/>
                      <a:pt x="64" y="1496"/>
                      <a:pt x="64" y="1496"/>
                    </a:cubicBezTo>
                    <a:cubicBezTo>
                      <a:pt x="29" y="1496"/>
                      <a:pt x="0" y="1467"/>
                      <a:pt x="0" y="1432"/>
                    </a:cubicBezTo>
                    <a:cubicBezTo>
                      <a:pt x="0" y="64"/>
                      <a:pt x="0" y="64"/>
                      <a:pt x="0" y="64"/>
                    </a:cubicBezTo>
                    <a:cubicBezTo>
                      <a:pt x="0" y="29"/>
                      <a:pt x="29" y="0"/>
                      <a:pt x="64" y="0"/>
                    </a:cubicBezTo>
                    <a:cubicBezTo>
                      <a:pt x="64" y="0"/>
                      <a:pt x="64" y="0"/>
                      <a:pt x="64" y="0"/>
                    </a:cubicBezTo>
                    <a:cubicBezTo>
                      <a:pt x="99" y="0"/>
                      <a:pt x="128" y="29"/>
                      <a:pt x="128" y="64"/>
                    </a:cubicBezTo>
                    <a:cubicBezTo>
                      <a:pt x="128" y="1432"/>
                      <a:pt x="128" y="1432"/>
                      <a:pt x="128" y="1432"/>
                    </a:cubicBezTo>
                    <a:cubicBezTo>
                      <a:pt x="128" y="1467"/>
                      <a:pt x="99" y="1496"/>
                      <a:pt x="64" y="14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479" name="Freeform 93">
                <a:extLst>
                  <a:ext uri="{FF2B5EF4-FFF2-40B4-BE49-F238E27FC236}">
                    <a16:creationId xmlns:a16="http://schemas.microsoft.com/office/drawing/2014/main" id="{4EC667A6-6951-9C59-82F4-B2E7A9AA11F3}"/>
                  </a:ext>
                </a:extLst>
              </p:cNvPr>
              <p:cNvSpPr>
                <a:spLocks noEditPoints="1"/>
              </p:cNvSpPr>
              <p:nvPr/>
            </p:nvSpPr>
            <p:spPr bwMode="auto">
              <a:xfrm>
                <a:off x="3408364" y="4787899"/>
                <a:ext cx="3041649" cy="1692275"/>
              </a:xfrm>
              <a:custGeom>
                <a:avLst/>
                <a:gdLst>
                  <a:gd name="T0" fmla="*/ 1344 w 1408"/>
                  <a:gd name="T1" fmla="*/ 0 h 784"/>
                  <a:gd name="T2" fmla="*/ 0 w 1408"/>
                  <a:gd name="T3" fmla="*/ 0 h 784"/>
                  <a:gd name="T4" fmla="*/ 0 w 1408"/>
                  <a:gd name="T5" fmla="*/ 784 h 784"/>
                  <a:gd name="T6" fmla="*/ 1344 w 1408"/>
                  <a:gd name="T7" fmla="*/ 784 h 784"/>
                  <a:gd name="T8" fmla="*/ 1408 w 1408"/>
                  <a:gd name="T9" fmla="*/ 720 h 784"/>
                  <a:gd name="T10" fmla="*/ 1408 w 1408"/>
                  <a:gd name="T11" fmla="*/ 64 h 784"/>
                  <a:gd name="T12" fmla="*/ 1344 w 1408"/>
                  <a:gd name="T13" fmla="*/ 0 h 784"/>
                  <a:gd name="T14" fmla="*/ 100 w 1408"/>
                  <a:gd name="T15" fmla="*/ 732 h 784"/>
                  <a:gd name="T16" fmla="*/ 52 w 1408"/>
                  <a:gd name="T17" fmla="*/ 732 h 784"/>
                  <a:gd name="T18" fmla="*/ 52 w 1408"/>
                  <a:gd name="T19" fmla="*/ 48 h 784"/>
                  <a:gd name="T20" fmla="*/ 100 w 1408"/>
                  <a:gd name="T21" fmla="*/ 48 h 784"/>
                  <a:gd name="T22" fmla="*/ 100 w 1408"/>
                  <a:gd name="T23" fmla="*/ 732 h 784"/>
                  <a:gd name="T24" fmla="*/ 200 w 1408"/>
                  <a:gd name="T25" fmla="*/ 732 h 784"/>
                  <a:gd name="T26" fmla="*/ 152 w 1408"/>
                  <a:gd name="T27" fmla="*/ 732 h 784"/>
                  <a:gd name="T28" fmla="*/ 152 w 1408"/>
                  <a:gd name="T29" fmla="*/ 48 h 784"/>
                  <a:gd name="T30" fmla="*/ 200 w 1408"/>
                  <a:gd name="T31" fmla="*/ 48 h 784"/>
                  <a:gd name="T32" fmla="*/ 200 w 1408"/>
                  <a:gd name="T33" fmla="*/ 732 h 784"/>
                  <a:gd name="T34" fmla="*/ 1232 w 1408"/>
                  <a:gd name="T35" fmla="*/ 536 h 784"/>
                  <a:gd name="T36" fmla="*/ 1168 w 1408"/>
                  <a:gd name="T37" fmla="*/ 600 h 784"/>
                  <a:gd name="T38" fmla="*/ 880 w 1408"/>
                  <a:gd name="T39" fmla="*/ 600 h 784"/>
                  <a:gd name="T40" fmla="*/ 816 w 1408"/>
                  <a:gd name="T41" fmla="*/ 536 h 784"/>
                  <a:gd name="T42" fmla="*/ 816 w 1408"/>
                  <a:gd name="T43" fmla="*/ 248 h 784"/>
                  <a:gd name="T44" fmla="*/ 880 w 1408"/>
                  <a:gd name="T45" fmla="*/ 184 h 784"/>
                  <a:gd name="T46" fmla="*/ 1168 w 1408"/>
                  <a:gd name="T47" fmla="*/ 184 h 784"/>
                  <a:gd name="T48" fmla="*/ 1232 w 1408"/>
                  <a:gd name="T49" fmla="*/ 248 h 784"/>
                  <a:gd name="T50" fmla="*/ 1232 w 1408"/>
                  <a:gd name="T51" fmla="*/ 53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8" h="784">
                    <a:moveTo>
                      <a:pt x="1344" y="0"/>
                    </a:moveTo>
                    <a:cubicBezTo>
                      <a:pt x="0" y="0"/>
                      <a:pt x="0" y="0"/>
                      <a:pt x="0" y="0"/>
                    </a:cubicBezTo>
                    <a:cubicBezTo>
                      <a:pt x="0" y="784"/>
                      <a:pt x="0" y="784"/>
                      <a:pt x="0" y="784"/>
                    </a:cubicBezTo>
                    <a:cubicBezTo>
                      <a:pt x="1344" y="784"/>
                      <a:pt x="1344" y="784"/>
                      <a:pt x="1344" y="784"/>
                    </a:cubicBezTo>
                    <a:cubicBezTo>
                      <a:pt x="1379" y="784"/>
                      <a:pt x="1408" y="755"/>
                      <a:pt x="1408" y="720"/>
                    </a:cubicBezTo>
                    <a:cubicBezTo>
                      <a:pt x="1408" y="64"/>
                      <a:pt x="1408" y="64"/>
                      <a:pt x="1408" y="64"/>
                    </a:cubicBezTo>
                    <a:cubicBezTo>
                      <a:pt x="1408" y="29"/>
                      <a:pt x="1379" y="0"/>
                      <a:pt x="1344" y="0"/>
                    </a:cubicBezTo>
                    <a:close/>
                    <a:moveTo>
                      <a:pt x="100" y="732"/>
                    </a:moveTo>
                    <a:cubicBezTo>
                      <a:pt x="52" y="732"/>
                      <a:pt x="52" y="732"/>
                      <a:pt x="52" y="732"/>
                    </a:cubicBezTo>
                    <a:cubicBezTo>
                      <a:pt x="52" y="48"/>
                      <a:pt x="52" y="48"/>
                      <a:pt x="52" y="48"/>
                    </a:cubicBezTo>
                    <a:cubicBezTo>
                      <a:pt x="100" y="48"/>
                      <a:pt x="100" y="48"/>
                      <a:pt x="100" y="48"/>
                    </a:cubicBezTo>
                    <a:lnTo>
                      <a:pt x="100" y="732"/>
                    </a:lnTo>
                    <a:close/>
                    <a:moveTo>
                      <a:pt x="200" y="732"/>
                    </a:moveTo>
                    <a:cubicBezTo>
                      <a:pt x="152" y="732"/>
                      <a:pt x="152" y="732"/>
                      <a:pt x="152" y="732"/>
                    </a:cubicBezTo>
                    <a:cubicBezTo>
                      <a:pt x="152" y="48"/>
                      <a:pt x="152" y="48"/>
                      <a:pt x="152" y="48"/>
                    </a:cubicBezTo>
                    <a:cubicBezTo>
                      <a:pt x="200" y="48"/>
                      <a:pt x="200" y="48"/>
                      <a:pt x="200" y="48"/>
                    </a:cubicBezTo>
                    <a:lnTo>
                      <a:pt x="200" y="732"/>
                    </a:lnTo>
                    <a:close/>
                    <a:moveTo>
                      <a:pt x="1232" y="536"/>
                    </a:moveTo>
                    <a:cubicBezTo>
                      <a:pt x="1232" y="571"/>
                      <a:pt x="1203" y="600"/>
                      <a:pt x="1168" y="600"/>
                    </a:cubicBezTo>
                    <a:cubicBezTo>
                      <a:pt x="880" y="600"/>
                      <a:pt x="880" y="600"/>
                      <a:pt x="880" y="600"/>
                    </a:cubicBezTo>
                    <a:cubicBezTo>
                      <a:pt x="845" y="600"/>
                      <a:pt x="816" y="571"/>
                      <a:pt x="816" y="536"/>
                    </a:cubicBezTo>
                    <a:cubicBezTo>
                      <a:pt x="816" y="248"/>
                      <a:pt x="816" y="248"/>
                      <a:pt x="816" y="248"/>
                    </a:cubicBezTo>
                    <a:cubicBezTo>
                      <a:pt x="816" y="213"/>
                      <a:pt x="845" y="184"/>
                      <a:pt x="880" y="184"/>
                    </a:cubicBezTo>
                    <a:cubicBezTo>
                      <a:pt x="1168" y="184"/>
                      <a:pt x="1168" y="184"/>
                      <a:pt x="1168" y="184"/>
                    </a:cubicBezTo>
                    <a:cubicBezTo>
                      <a:pt x="1203" y="184"/>
                      <a:pt x="1232" y="213"/>
                      <a:pt x="1232" y="248"/>
                    </a:cubicBezTo>
                    <a:lnTo>
                      <a:pt x="1232" y="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481" name="Rectangle 94">
                <a:extLst>
                  <a:ext uri="{FF2B5EF4-FFF2-40B4-BE49-F238E27FC236}">
                    <a16:creationId xmlns:a16="http://schemas.microsoft.com/office/drawing/2014/main" id="{87E8EACB-16D9-61EA-856A-8014F714E7AC}"/>
                  </a:ext>
                </a:extLst>
              </p:cNvPr>
              <p:cNvSpPr>
                <a:spLocks noChangeArrowheads="1"/>
              </p:cNvSpPr>
              <p:nvPr/>
            </p:nvSpPr>
            <p:spPr bwMode="auto">
              <a:xfrm>
                <a:off x="3541713" y="6589713"/>
                <a:ext cx="1146175" cy="1031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482" name="Rectangle 95">
                <a:extLst>
                  <a:ext uri="{FF2B5EF4-FFF2-40B4-BE49-F238E27FC236}">
                    <a16:creationId xmlns:a16="http://schemas.microsoft.com/office/drawing/2014/main" id="{20B3DDB6-586B-0336-4CDB-68D008567A50}"/>
                  </a:ext>
                </a:extLst>
              </p:cNvPr>
              <p:cNvSpPr>
                <a:spLocks noChangeArrowheads="1"/>
              </p:cNvSpPr>
              <p:nvPr/>
            </p:nvSpPr>
            <p:spPr bwMode="auto">
              <a:xfrm>
                <a:off x="4864100" y="6589713"/>
                <a:ext cx="730250" cy="1031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484" name="Freeform 96">
                <a:extLst>
                  <a:ext uri="{FF2B5EF4-FFF2-40B4-BE49-F238E27FC236}">
                    <a16:creationId xmlns:a16="http://schemas.microsoft.com/office/drawing/2014/main" id="{251D0B30-12EC-E7F4-EB32-70882044E469}"/>
                  </a:ext>
                </a:extLst>
              </p:cNvPr>
              <p:cNvSpPr>
                <a:spLocks noEditPoints="1"/>
              </p:cNvSpPr>
              <p:nvPr/>
            </p:nvSpPr>
            <p:spPr bwMode="auto">
              <a:xfrm>
                <a:off x="5214938" y="5227638"/>
                <a:ext cx="812800" cy="812800"/>
              </a:xfrm>
              <a:custGeom>
                <a:avLst/>
                <a:gdLst>
                  <a:gd name="T0" fmla="*/ 321 w 376"/>
                  <a:gd name="T1" fmla="*/ 8 h 376"/>
                  <a:gd name="T2" fmla="*/ 368 w 376"/>
                  <a:gd name="T3" fmla="*/ 55 h 376"/>
                  <a:gd name="T4" fmla="*/ 368 w 376"/>
                  <a:gd name="T5" fmla="*/ 321 h 376"/>
                  <a:gd name="T6" fmla="*/ 321 w 376"/>
                  <a:gd name="T7" fmla="*/ 368 h 376"/>
                  <a:gd name="T8" fmla="*/ 55 w 376"/>
                  <a:gd name="T9" fmla="*/ 368 h 376"/>
                  <a:gd name="T10" fmla="*/ 8 w 376"/>
                  <a:gd name="T11" fmla="*/ 321 h 376"/>
                  <a:gd name="T12" fmla="*/ 8 w 376"/>
                  <a:gd name="T13" fmla="*/ 55 h 376"/>
                  <a:gd name="T14" fmla="*/ 55 w 376"/>
                  <a:gd name="T15" fmla="*/ 8 h 376"/>
                  <a:gd name="T16" fmla="*/ 321 w 376"/>
                  <a:gd name="T17" fmla="*/ 8 h 376"/>
                  <a:gd name="T18" fmla="*/ 321 w 376"/>
                  <a:gd name="T19" fmla="*/ 0 h 376"/>
                  <a:gd name="T20" fmla="*/ 55 w 376"/>
                  <a:gd name="T21" fmla="*/ 0 h 376"/>
                  <a:gd name="T22" fmla="*/ 0 w 376"/>
                  <a:gd name="T23" fmla="*/ 55 h 376"/>
                  <a:gd name="T24" fmla="*/ 0 w 376"/>
                  <a:gd name="T25" fmla="*/ 321 h 376"/>
                  <a:gd name="T26" fmla="*/ 55 w 376"/>
                  <a:gd name="T27" fmla="*/ 376 h 376"/>
                  <a:gd name="T28" fmla="*/ 321 w 376"/>
                  <a:gd name="T29" fmla="*/ 376 h 376"/>
                  <a:gd name="T30" fmla="*/ 376 w 376"/>
                  <a:gd name="T31" fmla="*/ 321 h 376"/>
                  <a:gd name="T32" fmla="*/ 376 w 376"/>
                  <a:gd name="T33" fmla="*/ 55 h 376"/>
                  <a:gd name="T34" fmla="*/ 321 w 376"/>
                  <a:gd name="T3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376">
                    <a:moveTo>
                      <a:pt x="321" y="8"/>
                    </a:moveTo>
                    <a:cubicBezTo>
                      <a:pt x="347" y="8"/>
                      <a:pt x="368" y="29"/>
                      <a:pt x="368" y="55"/>
                    </a:cubicBezTo>
                    <a:cubicBezTo>
                      <a:pt x="368" y="321"/>
                      <a:pt x="368" y="321"/>
                      <a:pt x="368" y="321"/>
                    </a:cubicBezTo>
                    <a:cubicBezTo>
                      <a:pt x="368" y="347"/>
                      <a:pt x="347" y="368"/>
                      <a:pt x="321" y="368"/>
                    </a:cubicBezTo>
                    <a:cubicBezTo>
                      <a:pt x="55" y="368"/>
                      <a:pt x="55" y="368"/>
                      <a:pt x="55" y="368"/>
                    </a:cubicBezTo>
                    <a:cubicBezTo>
                      <a:pt x="29" y="368"/>
                      <a:pt x="8" y="347"/>
                      <a:pt x="8" y="321"/>
                    </a:cubicBezTo>
                    <a:cubicBezTo>
                      <a:pt x="8" y="55"/>
                      <a:pt x="8" y="55"/>
                      <a:pt x="8" y="55"/>
                    </a:cubicBezTo>
                    <a:cubicBezTo>
                      <a:pt x="8" y="29"/>
                      <a:pt x="29" y="8"/>
                      <a:pt x="55" y="8"/>
                    </a:cubicBezTo>
                    <a:cubicBezTo>
                      <a:pt x="321" y="8"/>
                      <a:pt x="321" y="8"/>
                      <a:pt x="321" y="8"/>
                    </a:cubicBezTo>
                    <a:moveTo>
                      <a:pt x="321" y="0"/>
                    </a:moveTo>
                    <a:cubicBezTo>
                      <a:pt x="55" y="0"/>
                      <a:pt x="55" y="0"/>
                      <a:pt x="55" y="0"/>
                    </a:cubicBezTo>
                    <a:cubicBezTo>
                      <a:pt x="25" y="0"/>
                      <a:pt x="0" y="25"/>
                      <a:pt x="0" y="55"/>
                    </a:cubicBezTo>
                    <a:cubicBezTo>
                      <a:pt x="0" y="321"/>
                      <a:pt x="0" y="321"/>
                      <a:pt x="0" y="321"/>
                    </a:cubicBezTo>
                    <a:cubicBezTo>
                      <a:pt x="0" y="351"/>
                      <a:pt x="25" y="376"/>
                      <a:pt x="55" y="376"/>
                    </a:cubicBezTo>
                    <a:cubicBezTo>
                      <a:pt x="321" y="376"/>
                      <a:pt x="321" y="376"/>
                      <a:pt x="321" y="376"/>
                    </a:cubicBezTo>
                    <a:cubicBezTo>
                      <a:pt x="351" y="376"/>
                      <a:pt x="376" y="351"/>
                      <a:pt x="376" y="321"/>
                    </a:cubicBezTo>
                    <a:cubicBezTo>
                      <a:pt x="376" y="55"/>
                      <a:pt x="376" y="55"/>
                      <a:pt x="376" y="55"/>
                    </a:cubicBezTo>
                    <a:cubicBezTo>
                      <a:pt x="376" y="25"/>
                      <a:pt x="351" y="0"/>
                      <a:pt x="32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grpSp>
      </p:grpSp>
      <p:grpSp>
        <p:nvGrpSpPr>
          <p:cNvPr id="485" name="Group 484">
            <a:extLst>
              <a:ext uri="{FF2B5EF4-FFF2-40B4-BE49-F238E27FC236}">
                <a16:creationId xmlns:a16="http://schemas.microsoft.com/office/drawing/2014/main" id="{94359334-AAAE-8576-8CD1-5CB2AAA73FCE}"/>
              </a:ext>
            </a:extLst>
          </p:cNvPr>
          <p:cNvGrpSpPr/>
          <p:nvPr/>
        </p:nvGrpSpPr>
        <p:grpSpPr>
          <a:xfrm>
            <a:off x="5820475" y="8436874"/>
            <a:ext cx="760868" cy="760868"/>
            <a:chOff x="6009022" y="5713865"/>
            <a:chExt cx="532262" cy="532262"/>
          </a:xfrm>
        </p:grpSpPr>
        <p:sp>
          <p:nvSpPr>
            <p:cNvPr id="487" name="Rectangle 486">
              <a:extLst>
                <a:ext uri="{FF2B5EF4-FFF2-40B4-BE49-F238E27FC236}">
                  <a16:creationId xmlns:a16="http://schemas.microsoft.com/office/drawing/2014/main" id="{CCED04DF-BDC4-BB10-A470-7A721DAAED97}"/>
                </a:ext>
              </a:extLst>
            </p:cNvPr>
            <p:cNvSpPr/>
            <p:nvPr/>
          </p:nvSpPr>
          <p:spPr>
            <a:xfrm>
              <a:off x="6009022" y="5713865"/>
              <a:ext cx="532262" cy="532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cuminPro-Regular"/>
                <a:sym typeface="Arial"/>
              </a:endParaRPr>
            </a:p>
          </p:txBody>
        </p:sp>
        <p:grpSp>
          <p:nvGrpSpPr>
            <p:cNvPr id="488" name="Group 487">
              <a:extLst>
                <a:ext uri="{FF2B5EF4-FFF2-40B4-BE49-F238E27FC236}">
                  <a16:creationId xmlns:a16="http://schemas.microsoft.com/office/drawing/2014/main" id="{41415EEF-A5FC-24E7-9952-18E73558D575}"/>
                </a:ext>
              </a:extLst>
            </p:cNvPr>
            <p:cNvGrpSpPr/>
            <p:nvPr/>
          </p:nvGrpSpPr>
          <p:grpSpPr>
            <a:xfrm>
              <a:off x="6086173" y="5832139"/>
              <a:ext cx="377960" cy="295714"/>
              <a:chOff x="3024188" y="4048125"/>
              <a:chExt cx="3425825" cy="3232150"/>
            </a:xfrm>
            <a:solidFill>
              <a:schemeClr val="bg1"/>
            </a:solidFill>
          </p:grpSpPr>
          <p:sp>
            <p:nvSpPr>
              <p:cNvPr id="490" name="Freeform 92">
                <a:extLst>
                  <a:ext uri="{FF2B5EF4-FFF2-40B4-BE49-F238E27FC236}">
                    <a16:creationId xmlns:a16="http://schemas.microsoft.com/office/drawing/2014/main" id="{A0C8E11C-0E0E-28F4-E83C-B9F5A5D9BB31}"/>
                  </a:ext>
                </a:extLst>
              </p:cNvPr>
              <p:cNvSpPr>
                <a:spLocks/>
              </p:cNvSpPr>
              <p:nvPr/>
            </p:nvSpPr>
            <p:spPr bwMode="auto">
              <a:xfrm>
                <a:off x="3024188" y="4048125"/>
                <a:ext cx="276225" cy="3232150"/>
              </a:xfrm>
              <a:custGeom>
                <a:avLst/>
                <a:gdLst>
                  <a:gd name="T0" fmla="*/ 64 w 128"/>
                  <a:gd name="T1" fmla="*/ 1496 h 1496"/>
                  <a:gd name="T2" fmla="*/ 64 w 128"/>
                  <a:gd name="T3" fmla="*/ 1496 h 1496"/>
                  <a:gd name="T4" fmla="*/ 0 w 128"/>
                  <a:gd name="T5" fmla="*/ 1432 h 1496"/>
                  <a:gd name="T6" fmla="*/ 0 w 128"/>
                  <a:gd name="T7" fmla="*/ 64 h 1496"/>
                  <a:gd name="T8" fmla="*/ 64 w 128"/>
                  <a:gd name="T9" fmla="*/ 0 h 1496"/>
                  <a:gd name="T10" fmla="*/ 64 w 128"/>
                  <a:gd name="T11" fmla="*/ 0 h 1496"/>
                  <a:gd name="T12" fmla="*/ 128 w 128"/>
                  <a:gd name="T13" fmla="*/ 64 h 1496"/>
                  <a:gd name="T14" fmla="*/ 128 w 128"/>
                  <a:gd name="T15" fmla="*/ 1432 h 1496"/>
                  <a:gd name="T16" fmla="*/ 64 w 128"/>
                  <a:gd name="T17" fmla="*/ 14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96">
                    <a:moveTo>
                      <a:pt x="64" y="1496"/>
                    </a:moveTo>
                    <a:cubicBezTo>
                      <a:pt x="64" y="1496"/>
                      <a:pt x="64" y="1496"/>
                      <a:pt x="64" y="1496"/>
                    </a:cubicBezTo>
                    <a:cubicBezTo>
                      <a:pt x="29" y="1496"/>
                      <a:pt x="0" y="1467"/>
                      <a:pt x="0" y="1432"/>
                    </a:cubicBezTo>
                    <a:cubicBezTo>
                      <a:pt x="0" y="64"/>
                      <a:pt x="0" y="64"/>
                      <a:pt x="0" y="64"/>
                    </a:cubicBezTo>
                    <a:cubicBezTo>
                      <a:pt x="0" y="29"/>
                      <a:pt x="29" y="0"/>
                      <a:pt x="64" y="0"/>
                    </a:cubicBezTo>
                    <a:cubicBezTo>
                      <a:pt x="64" y="0"/>
                      <a:pt x="64" y="0"/>
                      <a:pt x="64" y="0"/>
                    </a:cubicBezTo>
                    <a:cubicBezTo>
                      <a:pt x="99" y="0"/>
                      <a:pt x="128" y="29"/>
                      <a:pt x="128" y="64"/>
                    </a:cubicBezTo>
                    <a:cubicBezTo>
                      <a:pt x="128" y="1432"/>
                      <a:pt x="128" y="1432"/>
                      <a:pt x="128" y="1432"/>
                    </a:cubicBezTo>
                    <a:cubicBezTo>
                      <a:pt x="128" y="1467"/>
                      <a:pt x="99" y="1496"/>
                      <a:pt x="64" y="14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491" name="Freeform 93">
                <a:extLst>
                  <a:ext uri="{FF2B5EF4-FFF2-40B4-BE49-F238E27FC236}">
                    <a16:creationId xmlns:a16="http://schemas.microsoft.com/office/drawing/2014/main" id="{5782138C-2886-B92F-55A5-D2491AA631B7}"/>
                  </a:ext>
                </a:extLst>
              </p:cNvPr>
              <p:cNvSpPr>
                <a:spLocks noEditPoints="1"/>
              </p:cNvSpPr>
              <p:nvPr/>
            </p:nvSpPr>
            <p:spPr bwMode="auto">
              <a:xfrm>
                <a:off x="3408364" y="4787899"/>
                <a:ext cx="3041649" cy="1692275"/>
              </a:xfrm>
              <a:custGeom>
                <a:avLst/>
                <a:gdLst>
                  <a:gd name="T0" fmla="*/ 1344 w 1408"/>
                  <a:gd name="T1" fmla="*/ 0 h 784"/>
                  <a:gd name="T2" fmla="*/ 0 w 1408"/>
                  <a:gd name="T3" fmla="*/ 0 h 784"/>
                  <a:gd name="T4" fmla="*/ 0 w 1408"/>
                  <a:gd name="T5" fmla="*/ 784 h 784"/>
                  <a:gd name="T6" fmla="*/ 1344 w 1408"/>
                  <a:gd name="T7" fmla="*/ 784 h 784"/>
                  <a:gd name="T8" fmla="*/ 1408 w 1408"/>
                  <a:gd name="T9" fmla="*/ 720 h 784"/>
                  <a:gd name="T10" fmla="*/ 1408 w 1408"/>
                  <a:gd name="T11" fmla="*/ 64 h 784"/>
                  <a:gd name="T12" fmla="*/ 1344 w 1408"/>
                  <a:gd name="T13" fmla="*/ 0 h 784"/>
                  <a:gd name="T14" fmla="*/ 100 w 1408"/>
                  <a:gd name="T15" fmla="*/ 732 h 784"/>
                  <a:gd name="T16" fmla="*/ 52 w 1408"/>
                  <a:gd name="T17" fmla="*/ 732 h 784"/>
                  <a:gd name="T18" fmla="*/ 52 w 1408"/>
                  <a:gd name="T19" fmla="*/ 48 h 784"/>
                  <a:gd name="T20" fmla="*/ 100 w 1408"/>
                  <a:gd name="T21" fmla="*/ 48 h 784"/>
                  <a:gd name="T22" fmla="*/ 100 w 1408"/>
                  <a:gd name="T23" fmla="*/ 732 h 784"/>
                  <a:gd name="T24" fmla="*/ 200 w 1408"/>
                  <a:gd name="T25" fmla="*/ 732 h 784"/>
                  <a:gd name="T26" fmla="*/ 152 w 1408"/>
                  <a:gd name="T27" fmla="*/ 732 h 784"/>
                  <a:gd name="T28" fmla="*/ 152 w 1408"/>
                  <a:gd name="T29" fmla="*/ 48 h 784"/>
                  <a:gd name="T30" fmla="*/ 200 w 1408"/>
                  <a:gd name="T31" fmla="*/ 48 h 784"/>
                  <a:gd name="T32" fmla="*/ 200 w 1408"/>
                  <a:gd name="T33" fmla="*/ 732 h 784"/>
                  <a:gd name="T34" fmla="*/ 1232 w 1408"/>
                  <a:gd name="T35" fmla="*/ 536 h 784"/>
                  <a:gd name="T36" fmla="*/ 1168 w 1408"/>
                  <a:gd name="T37" fmla="*/ 600 h 784"/>
                  <a:gd name="T38" fmla="*/ 880 w 1408"/>
                  <a:gd name="T39" fmla="*/ 600 h 784"/>
                  <a:gd name="T40" fmla="*/ 816 w 1408"/>
                  <a:gd name="T41" fmla="*/ 536 h 784"/>
                  <a:gd name="T42" fmla="*/ 816 w 1408"/>
                  <a:gd name="T43" fmla="*/ 248 h 784"/>
                  <a:gd name="T44" fmla="*/ 880 w 1408"/>
                  <a:gd name="T45" fmla="*/ 184 h 784"/>
                  <a:gd name="T46" fmla="*/ 1168 w 1408"/>
                  <a:gd name="T47" fmla="*/ 184 h 784"/>
                  <a:gd name="T48" fmla="*/ 1232 w 1408"/>
                  <a:gd name="T49" fmla="*/ 248 h 784"/>
                  <a:gd name="T50" fmla="*/ 1232 w 1408"/>
                  <a:gd name="T51" fmla="*/ 53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8" h="784">
                    <a:moveTo>
                      <a:pt x="1344" y="0"/>
                    </a:moveTo>
                    <a:cubicBezTo>
                      <a:pt x="0" y="0"/>
                      <a:pt x="0" y="0"/>
                      <a:pt x="0" y="0"/>
                    </a:cubicBezTo>
                    <a:cubicBezTo>
                      <a:pt x="0" y="784"/>
                      <a:pt x="0" y="784"/>
                      <a:pt x="0" y="784"/>
                    </a:cubicBezTo>
                    <a:cubicBezTo>
                      <a:pt x="1344" y="784"/>
                      <a:pt x="1344" y="784"/>
                      <a:pt x="1344" y="784"/>
                    </a:cubicBezTo>
                    <a:cubicBezTo>
                      <a:pt x="1379" y="784"/>
                      <a:pt x="1408" y="755"/>
                      <a:pt x="1408" y="720"/>
                    </a:cubicBezTo>
                    <a:cubicBezTo>
                      <a:pt x="1408" y="64"/>
                      <a:pt x="1408" y="64"/>
                      <a:pt x="1408" y="64"/>
                    </a:cubicBezTo>
                    <a:cubicBezTo>
                      <a:pt x="1408" y="29"/>
                      <a:pt x="1379" y="0"/>
                      <a:pt x="1344" y="0"/>
                    </a:cubicBezTo>
                    <a:close/>
                    <a:moveTo>
                      <a:pt x="100" y="732"/>
                    </a:moveTo>
                    <a:cubicBezTo>
                      <a:pt x="52" y="732"/>
                      <a:pt x="52" y="732"/>
                      <a:pt x="52" y="732"/>
                    </a:cubicBezTo>
                    <a:cubicBezTo>
                      <a:pt x="52" y="48"/>
                      <a:pt x="52" y="48"/>
                      <a:pt x="52" y="48"/>
                    </a:cubicBezTo>
                    <a:cubicBezTo>
                      <a:pt x="100" y="48"/>
                      <a:pt x="100" y="48"/>
                      <a:pt x="100" y="48"/>
                    </a:cubicBezTo>
                    <a:lnTo>
                      <a:pt x="100" y="732"/>
                    </a:lnTo>
                    <a:close/>
                    <a:moveTo>
                      <a:pt x="200" y="732"/>
                    </a:moveTo>
                    <a:cubicBezTo>
                      <a:pt x="152" y="732"/>
                      <a:pt x="152" y="732"/>
                      <a:pt x="152" y="732"/>
                    </a:cubicBezTo>
                    <a:cubicBezTo>
                      <a:pt x="152" y="48"/>
                      <a:pt x="152" y="48"/>
                      <a:pt x="152" y="48"/>
                    </a:cubicBezTo>
                    <a:cubicBezTo>
                      <a:pt x="200" y="48"/>
                      <a:pt x="200" y="48"/>
                      <a:pt x="200" y="48"/>
                    </a:cubicBezTo>
                    <a:lnTo>
                      <a:pt x="200" y="732"/>
                    </a:lnTo>
                    <a:close/>
                    <a:moveTo>
                      <a:pt x="1232" y="536"/>
                    </a:moveTo>
                    <a:cubicBezTo>
                      <a:pt x="1232" y="571"/>
                      <a:pt x="1203" y="600"/>
                      <a:pt x="1168" y="600"/>
                    </a:cubicBezTo>
                    <a:cubicBezTo>
                      <a:pt x="880" y="600"/>
                      <a:pt x="880" y="600"/>
                      <a:pt x="880" y="600"/>
                    </a:cubicBezTo>
                    <a:cubicBezTo>
                      <a:pt x="845" y="600"/>
                      <a:pt x="816" y="571"/>
                      <a:pt x="816" y="536"/>
                    </a:cubicBezTo>
                    <a:cubicBezTo>
                      <a:pt x="816" y="248"/>
                      <a:pt x="816" y="248"/>
                      <a:pt x="816" y="248"/>
                    </a:cubicBezTo>
                    <a:cubicBezTo>
                      <a:pt x="816" y="213"/>
                      <a:pt x="845" y="184"/>
                      <a:pt x="880" y="184"/>
                    </a:cubicBezTo>
                    <a:cubicBezTo>
                      <a:pt x="1168" y="184"/>
                      <a:pt x="1168" y="184"/>
                      <a:pt x="1168" y="184"/>
                    </a:cubicBezTo>
                    <a:cubicBezTo>
                      <a:pt x="1203" y="184"/>
                      <a:pt x="1232" y="213"/>
                      <a:pt x="1232" y="248"/>
                    </a:cubicBezTo>
                    <a:lnTo>
                      <a:pt x="1232" y="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493" name="Rectangle 94">
                <a:extLst>
                  <a:ext uri="{FF2B5EF4-FFF2-40B4-BE49-F238E27FC236}">
                    <a16:creationId xmlns:a16="http://schemas.microsoft.com/office/drawing/2014/main" id="{D3B366A3-4A44-B256-5325-E74DE2CFB2A6}"/>
                  </a:ext>
                </a:extLst>
              </p:cNvPr>
              <p:cNvSpPr>
                <a:spLocks noChangeArrowheads="1"/>
              </p:cNvSpPr>
              <p:nvPr/>
            </p:nvSpPr>
            <p:spPr bwMode="auto">
              <a:xfrm>
                <a:off x="3541713" y="6589713"/>
                <a:ext cx="1146175" cy="1031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494" name="Rectangle 95">
                <a:extLst>
                  <a:ext uri="{FF2B5EF4-FFF2-40B4-BE49-F238E27FC236}">
                    <a16:creationId xmlns:a16="http://schemas.microsoft.com/office/drawing/2014/main" id="{DE8988BC-DBA8-4B66-FB31-1CA3BCDADEBC}"/>
                  </a:ext>
                </a:extLst>
              </p:cNvPr>
              <p:cNvSpPr>
                <a:spLocks noChangeArrowheads="1"/>
              </p:cNvSpPr>
              <p:nvPr/>
            </p:nvSpPr>
            <p:spPr bwMode="auto">
              <a:xfrm>
                <a:off x="4864100" y="6589713"/>
                <a:ext cx="730250" cy="1031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496" name="Freeform 96">
                <a:extLst>
                  <a:ext uri="{FF2B5EF4-FFF2-40B4-BE49-F238E27FC236}">
                    <a16:creationId xmlns:a16="http://schemas.microsoft.com/office/drawing/2014/main" id="{5E3673D3-2A65-45BE-659D-596B007CB4A8}"/>
                  </a:ext>
                </a:extLst>
              </p:cNvPr>
              <p:cNvSpPr>
                <a:spLocks noEditPoints="1"/>
              </p:cNvSpPr>
              <p:nvPr/>
            </p:nvSpPr>
            <p:spPr bwMode="auto">
              <a:xfrm>
                <a:off x="5214938" y="5227638"/>
                <a:ext cx="812800" cy="812800"/>
              </a:xfrm>
              <a:custGeom>
                <a:avLst/>
                <a:gdLst>
                  <a:gd name="T0" fmla="*/ 321 w 376"/>
                  <a:gd name="T1" fmla="*/ 8 h 376"/>
                  <a:gd name="T2" fmla="*/ 368 w 376"/>
                  <a:gd name="T3" fmla="*/ 55 h 376"/>
                  <a:gd name="T4" fmla="*/ 368 w 376"/>
                  <a:gd name="T5" fmla="*/ 321 h 376"/>
                  <a:gd name="T6" fmla="*/ 321 w 376"/>
                  <a:gd name="T7" fmla="*/ 368 h 376"/>
                  <a:gd name="T8" fmla="*/ 55 w 376"/>
                  <a:gd name="T9" fmla="*/ 368 h 376"/>
                  <a:gd name="T10" fmla="*/ 8 w 376"/>
                  <a:gd name="T11" fmla="*/ 321 h 376"/>
                  <a:gd name="T12" fmla="*/ 8 w 376"/>
                  <a:gd name="T13" fmla="*/ 55 h 376"/>
                  <a:gd name="T14" fmla="*/ 55 w 376"/>
                  <a:gd name="T15" fmla="*/ 8 h 376"/>
                  <a:gd name="T16" fmla="*/ 321 w 376"/>
                  <a:gd name="T17" fmla="*/ 8 h 376"/>
                  <a:gd name="T18" fmla="*/ 321 w 376"/>
                  <a:gd name="T19" fmla="*/ 0 h 376"/>
                  <a:gd name="T20" fmla="*/ 55 w 376"/>
                  <a:gd name="T21" fmla="*/ 0 h 376"/>
                  <a:gd name="T22" fmla="*/ 0 w 376"/>
                  <a:gd name="T23" fmla="*/ 55 h 376"/>
                  <a:gd name="T24" fmla="*/ 0 w 376"/>
                  <a:gd name="T25" fmla="*/ 321 h 376"/>
                  <a:gd name="T26" fmla="*/ 55 w 376"/>
                  <a:gd name="T27" fmla="*/ 376 h 376"/>
                  <a:gd name="T28" fmla="*/ 321 w 376"/>
                  <a:gd name="T29" fmla="*/ 376 h 376"/>
                  <a:gd name="T30" fmla="*/ 376 w 376"/>
                  <a:gd name="T31" fmla="*/ 321 h 376"/>
                  <a:gd name="T32" fmla="*/ 376 w 376"/>
                  <a:gd name="T33" fmla="*/ 55 h 376"/>
                  <a:gd name="T34" fmla="*/ 321 w 376"/>
                  <a:gd name="T3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376">
                    <a:moveTo>
                      <a:pt x="321" y="8"/>
                    </a:moveTo>
                    <a:cubicBezTo>
                      <a:pt x="347" y="8"/>
                      <a:pt x="368" y="29"/>
                      <a:pt x="368" y="55"/>
                    </a:cubicBezTo>
                    <a:cubicBezTo>
                      <a:pt x="368" y="321"/>
                      <a:pt x="368" y="321"/>
                      <a:pt x="368" y="321"/>
                    </a:cubicBezTo>
                    <a:cubicBezTo>
                      <a:pt x="368" y="347"/>
                      <a:pt x="347" y="368"/>
                      <a:pt x="321" y="368"/>
                    </a:cubicBezTo>
                    <a:cubicBezTo>
                      <a:pt x="55" y="368"/>
                      <a:pt x="55" y="368"/>
                      <a:pt x="55" y="368"/>
                    </a:cubicBezTo>
                    <a:cubicBezTo>
                      <a:pt x="29" y="368"/>
                      <a:pt x="8" y="347"/>
                      <a:pt x="8" y="321"/>
                    </a:cubicBezTo>
                    <a:cubicBezTo>
                      <a:pt x="8" y="55"/>
                      <a:pt x="8" y="55"/>
                      <a:pt x="8" y="55"/>
                    </a:cubicBezTo>
                    <a:cubicBezTo>
                      <a:pt x="8" y="29"/>
                      <a:pt x="29" y="8"/>
                      <a:pt x="55" y="8"/>
                    </a:cubicBezTo>
                    <a:cubicBezTo>
                      <a:pt x="321" y="8"/>
                      <a:pt x="321" y="8"/>
                      <a:pt x="321" y="8"/>
                    </a:cubicBezTo>
                    <a:moveTo>
                      <a:pt x="321" y="0"/>
                    </a:moveTo>
                    <a:cubicBezTo>
                      <a:pt x="55" y="0"/>
                      <a:pt x="55" y="0"/>
                      <a:pt x="55" y="0"/>
                    </a:cubicBezTo>
                    <a:cubicBezTo>
                      <a:pt x="25" y="0"/>
                      <a:pt x="0" y="25"/>
                      <a:pt x="0" y="55"/>
                    </a:cubicBezTo>
                    <a:cubicBezTo>
                      <a:pt x="0" y="321"/>
                      <a:pt x="0" y="321"/>
                      <a:pt x="0" y="321"/>
                    </a:cubicBezTo>
                    <a:cubicBezTo>
                      <a:pt x="0" y="351"/>
                      <a:pt x="25" y="376"/>
                      <a:pt x="55" y="376"/>
                    </a:cubicBezTo>
                    <a:cubicBezTo>
                      <a:pt x="321" y="376"/>
                      <a:pt x="321" y="376"/>
                      <a:pt x="321" y="376"/>
                    </a:cubicBezTo>
                    <a:cubicBezTo>
                      <a:pt x="351" y="376"/>
                      <a:pt x="376" y="351"/>
                      <a:pt x="376" y="321"/>
                    </a:cubicBezTo>
                    <a:cubicBezTo>
                      <a:pt x="376" y="55"/>
                      <a:pt x="376" y="55"/>
                      <a:pt x="376" y="55"/>
                    </a:cubicBezTo>
                    <a:cubicBezTo>
                      <a:pt x="376" y="25"/>
                      <a:pt x="351" y="0"/>
                      <a:pt x="32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grpSp>
      </p:grpSp>
      <p:grpSp>
        <p:nvGrpSpPr>
          <p:cNvPr id="497" name="Group 496">
            <a:extLst>
              <a:ext uri="{FF2B5EF4-FFF2-40B4-BE49-F238E27FC236}">
                <a16:creationId xmlns:a16="http://schemas.microsoft.com/office/drawing/2014/main" id="{90A06595-EBF2-11A2-56D6-B13B3B1AF668}"/>
              </a:ext>
            </a:extLst>
          </p:cNvPr>
          <p:cNvGrpSpPr/>
          <p:nvPr/>
        </p:nvGrpSpPr>
        <p:grpSpPr>
          <a:xfrm>
            <a:off x="1740137" y="8571714"/>
            <a:ext cx="345930" cy="491193"/>
            <a:chOff x="4333874" y="2846389"/>
            <a:chExt cx="2471738" cy="3519487"/>
          </a:xfrm>
          <a:solidFill>
            <a:schemeClr val="bg1"/>
          </a:solidFill>
        </p:grpSpPr>
        <p:sp>
          <p:nvSpPr>
            <p:cNvPr id="499" name="Freeform 32">
              <a:extLst>
                <a:ext uri="{FF2B5EF4-FFF2-40B4-BE49-F238E27FC236}">
                  <a16:creationId xmlns:a16="http://schemas.microsoft.com/office/drawing/2014/main" id="{88AE91A4-6518-6686-04A0-F2111F0EA73C}"/>
                </a:ext>
              </a:extLst>
            </p:cNvPr>
            <p:cNvSpPr>
              <a:spLocks noEditPoints="1"/>
            </p:cNvSpPr>
            <p:nvPr/>
          </p:nvSpPr>
          <p:spPr bwMode="auto">
            <a:xfrm>
              <a:off x="6078538" y="4379913"/>
              <a:ext cx="295275" cy="452438"/>
            </a:xfrm>
            <a:custGeom>
              <a:avLst/>
              <a:gdLst>
                <a:gd name="T0" fmla="*/ 87 w 136"/>
                <a:gd name="T1" fmla="*/ 207 h 210"/>
                <a:gd name="T2" fmla="*/ 113 w 136"/>
                <a:gd name="T3" fmla="*/ 194 h 210"/>
                <a:gd name="T4" fmla="*/ 130 w 136"/>
                <a:gd name="T5" fmla="*/ 163 h 210"/>
                <a:gd name="T6" fmla="*/ 136 w 136"/>
                <a:gd name="T7" fmla="*/ 105 h 210"/>
                <a:gd name="T8" fmla="*/ 130 w 136"/>
                <a:gd name="T9" fmla="*/ 48 h 210"/>
                <a:gd name="T10" fmla="*/ 112 w 136"/>
                <a:gd name="T11" fmla="*/ 18 h 210"/>
                <a:gd name="T12" fmla="*/ 82 w 136"/>
                <a:gd name="T13" fmla="*/ 3 h 210"/>
                <a:gd name="T14" fmla="*/ 29 w 136"/>
                <a:gd name="T15" fmla="*/ 0 h 210"/>
                <a:gd name="T16" fmla="*/ 0 w 136"/>
                <a:gd name="T17" fmla="*/ 0 h 210"/>
                <a:gd name="T18" fmla="*/ 0 w 136"/>
                <a:gd name="T19" fmla="*/ 210 h 210"/>
                <a:gd name="T20" fmla="*/ 48 w 136"/>
                <a:gd name="T21" fmla="*/ 210 h 210"/>
                <a:gd name="T22" fmla="*/ 87 w 136"/>
                <a:gd name="T23" fmla="*/ 207 h 210"/>
                <a:gd name="T24" fmla="*/ 87 w 136"/>
                <a:gd name="T25" fmla="*/ 207 h 210"/>
                <a:gd name="T26" fmla="*/ 87 w 136"/>
                <a:gd name="T27"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210">
                  <a:moveTo>
                    <a:pt x="87" y="207"/>
                  </a:moveTo>
                  <a:cubicBezTo>
                    <a:pt x="97" y="205"/>
                    <a:pt x="106" y="200"/>
                    <a:pt x="113" y="194"/>
                  </a:cubicBezTo>
                  <a:cubicBezTo>
                    <a:pt x="120" y="188"/>
                    <a:pt x="125" y="178"/>
                    <a:pt x="130" y="163"/>
                  </a:cubicBezTo>
                  <a:cubicBezTo>
                    <a:pt x="134" y="149"/>
                    <a:pt x="136" y="129"/>
                    <a:pt x="136" y="105"/>
                  </a:cubicBezTo>
                  <a:cubicBezTo>
                    <a:pt x="136" y="80"/>
                    <a:pt x="134" y="62"/>
                    <a:pt x="130" y="48"/>
                  </a:cubicBezTo>
                  <a:cubicBezTo>
                    <a:pt x="125" y="35"/>
                    <a:pt x="119" y="25"/>
                    <a:pt x="112" y="18"/>
                  </a:cubicBezTo>
                  <a:cubicBezTo>
                    <a:pt x="104" y="10"/>
                    <a:pt x="94" y="5"/>
                    <a:pt x="82" y="3"/>
                  </a:cubicBezTo>
                  <a:cubicBezTo>
                    <a:pt x="73" y="0"/>
                    <a:pt x="55" y="0"/>
                    <a:pt x="29" y="0"/>
                  </a:cubicBezTo>
                  <a:cubicBezTo>
                    <a:pt x="0" y="0"/>
                    <a:pt x="0" y="0"/>
                    <a:pt x="0" y="0"/>
                  </a:cubicBezTo>
                  <a:cubicBezTo>
                    <a:pt x="0" y="210"/>
                    <a:pt x="0" y="210"/>
                    <a:pt x="0" y="210"/>
                  </a:cubicBezTo>
                  <a:cubicBezTo>
                    <a:pt x="48" y="210"/>
                    <a:pt x="48" y="210"/>
                    <a:pt x="48" y="210"/>
                  </a:cubicBezTo>
                  <a:cubicBezTo>
                    <a:pt x="66" y="210"/>
                    <a:pt x="79" y="209"/>
                    <a:pt x="87" y="207"/>
                  </a:cubicBezTo>
                  <a:close/>
                  <a:moveTo>
                    <a:pt x="87" y="207"/>
                  </a:moveTo>
                  <a:cubicBezTo>
                    <a:pt x="87" y="207"/>
                    <a:pt x="87" y="207"/>
                    <a:pt x="87" y="20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500" name="Freeform 6">
              <a:extLst>
                <a:ext uri="{FF2B5EF4-FFF2-40B4-BE49-F238E27FC236}">
                  <a16:creationId xmlns:a16="http://schemas.microsoft.com/office/drawing/2014/main" id="{3C653445-E551-9BA5-7F1D-16FE601F01EF}"/>
                </a:ext>
              </a:extLst>
            </p:cNvPr>
            <p:cNvSpPr>
              <a:spLocks noEditPoints="1"/>
            </p:cNvSpPr>
            <p:nvPr/>
          </p:nvSpPr>
          <p:spPr bwMode="auto">
            <a:xfrm>
              <a:off x="4333874" y="2846389"/>
              <a:ext cx="2471738" cy="3519487"/>
            </a:xfrm>
            <a:custGeom>
              <a:avLst/>
              <a:gdLst>
                <a:gd name="T0" fmla="*/ 0 w 1143"/>
                <a:gd name="T1" fmla="*/ 1536 h 1630"/>
                <a:gd name="T2" fmla="*/ 1049 w 1143"/>
                <a:gd name="T3" fmla="*/ 1630 h 1630"/>
                <a:gd name="T4" fmla="*/ 1143 w 1143"/>
                <a:gd name="T5" fmla="*/ 93 h 1630"/>
                <a:gd name="T6" fmla="*/ 94 w 1143"/>
                <a:gd name="T7" fmla="*/ 0 h 1630"/>
                <a:gd name="T8" fmla="*/ 993 w 1143"/>
                <a:gd name="T9" fmla="*/ 1541 h 1630"/>
                <a:gd name="T10" fmla="*/ 993 w 1143"/>
                <a:gd name="T11" fmla="*/ 1452 h 1630"/>
                <a:gd name="T12" fmla="*/ 993 w 1143"/>
                <a:gd name="T13" fmla="*/ 1541 h 1630"/>
                <a:gd name="T14" fmla="*/ 1038 w 1143"/>
                <a:gd name="T15" fmla="*/ 141 h 1630"/>
                <a:gd name="T16" fmla="*/ 948 w 1143"/>
                <a:gd name="T17" fmla="*/ 141 h 1630"/>
                <a:gd name="T18" fmla="*/ 743 w 1143"/>
                <a:gd name="T19" fmla="*/ 687 h 1630"/>
                <a:gd name="T20" fmla="*/ 860 w 1143"/>
                <a:gd name="T21" fmla="*/ 656 h 1630"/>
                <a:gd name="T22" fmla="*/ 969 w 1143"/>
                <a:gd name="T23" fmla="*/ 691 h 1630"/>
                <a:gd name="T24" fmla="*/ 1010 w 1143"/>
                <a:gd name="T25" fmla="*/ 818 h 1630"/>
                <a:gd name="T26" fmla="*/ 966 w 1143"/>
                <a:gd name="T27" fmla="*/ 942 h 1630"/>
                <a:gd name="T28" fmla="*/ 864 w 1143"/>
                <a:gd name="T29" fmla="*/ 974 h 1630"/>
                <a:gd name="T30" fmla="*/ 743 w 1143"/>
                <a:gd name="T31" fmla="*/ 942 h 1630"/>
                <a:gd name="T32" fmla="*/ 618 w 1143"/>
                <a:gd name="T33" fmla="*/ 862 h 1630"/>
                <a:gd name="T34" fmla="*/ 543 w 1143"/>
                <a:gd name="T35" fmla="*/ 835 h 1630"/>
                <a:gd name="T36" fmla="*/ 441 w 1143"/>
                <a:gd name="T37" fmla="*/ 739 h 1630"/>
                <a:gd name="T38" fmla="*/ 495 w 1143"/>
                <a:gd name="T39" fmla="*/ 661 h 1630"/>
                <a:gd name="T40" fmla="*/ 648 w 1143"/>
                <a:gd name="T41" fmla="*/ 676 h 1630"/>
                <a:gd name="T42" fmla="*/ 642 w 1143"/>
                <a:gd name="T43" fmla="*/ 748 h 1630"/>
                <a:gd name="T44" fmla="*/ 610 w 1143"/>
                <a:gd name="T45" fmla="*/ 730 h 1630"/>
                <a:gd name="T46" fmla="*/ 557 w 1143"/>
                <a:gd name="T47" fmla="*/ 703 h 1630"/>
                <a:gd name="T48" fmla="*/ 503 w 1143"/>
                <a:gd name="T49" fmla="*/ 734 h 1630"/>
                <a:gd name="T50" fmla="*/ 572 w 1143"/>
                <a:gd name="T51" fmla="*/ 775 h 1630"/>
                <a:gd name="T52" fmla="*/ 676 w 1143"/>
                <a:gd name="T53" fmla="*/ 830 h 1630"/>
                <a:gd name="T54" fmla="*/ 674 w 1143"/>
                <a:gd name="T55" fmla="*/ 932 h 1630"/>
                <a:gd name="T56" fmla="*/ 561 w 1143"/>
                <a:gd name="T57" fmla="*/ 979 h 1630"/>
                <a:gd name="T58" fmla="*/ 439 w 1143"/>
                <a:gd name="T59" fmla="*/ 909 h 1630"/>
                <a:gd name="T60" fmla="*/ 499 w 1143"/>
                <a:gd name="T61" fmla="*/ 886 h 1630"/>
                <a:gd name="T62" fmla="*/ 562 w 1143"/>
                <a:gd name="T63" fmla="*/ 925 h 1630"/>
                <a:gd name="T64" fmla="*/ 625 w 1143"/>
                <a:gd name="T65" fmla="*/ 881 h 1630"/>
                <a:gd name="T66" fmla="*/ 261 w 1143"/>
                <a:gd name="T67" fmla="*/ 650 h 1630"/>
                <a:gd name="T68" fmla="*/ 372 w 1143"/>
                <a:gd name="T69" fmla="*/ 702 h 1630"/>
                <a:gd name="T70" fmla="*/ 343 w 1143"/>
                <a:gd name="T71" fmla="*/ 748 h 1630"/>
                <a:gd name="T72" fmla="*/ 301 w 1143"/>
                <a:gd name="T73" fmla="*/ 714 h 1630"/>
                <a:gd name="T74" fmla="*/ 217 w 1143"/>
                <a:gd name="T75" fmla="*/ 714 h 1630"/>
                <a:gd name="T76" fmla="*/ 216 w 1143"/>
                <a:gd name="T77" fmla="*/ 754 h 1630"/>
                <a:gd name="T78" fmla="*/ 344 w 1143"/>
                <a:gd name="T79" fmla="*/ 798 h 1630"/>
                <a:gd name="T80" fmla="*/ 392 w 1143"/>
                <a:gd name="T81" fmla="*/ 881 h 1630"/>
                <a:gd name="T82" fmla="*/ 334 w 1143"/>
                <a:gd name="T83" fmla="*/ 968 h 1630"/>
                <a:gd name="T84" fmla="*/ 172 w 1143"/>
                <a:gd name="T85" fmla="*/ 951 h 1630"/>
                <a:gd name="T86" fmla="*/ 169 w 1143"/>
                <a:gd name="T87" fmla="*/ 866 h 1630"/>
                <a:gd name="T88" fmla="*/ 219 w 1143"/>
                <a:gd name="T89" fmla="*/ 910 h 1630"/>
                <a:gd name="T90" fmla="*/ 312 w 1143"/>
                <a:gd name="T91" fmla="*/ 912 h 1630"/>
                <a:gd name="T92" fmla="*/ 321 w 1143"/>
                <a:gd name="T93" fmla="*/ 862 h 1630"/>
                <a:gd name="T94" fmla="*/ 247 w 1143"/>
                <a:gd name="T95" fmla="*/ 834 h 1630"/>
                <a:gd name="T96" fmla="*/ 145 w 1143"/>
                <a:gd name="T97" fmla="*/ 738 h 1630"/>
                <a:gd name="T98" fmla="*/ 198 w 1143"/>
                <a:gd name="T99" fmla="*/ 660 h 1630"/>
                <a:gd name="T100" fmla="*/ 136 w 1143"/>
                <a:gd name="T101" fmla="*/ 97 h 1630"/>
                <a:gd name="T102" fmla="*/ 136 w 1143"/>
                <a:gd name="T103" fmla="*/ 186 h 1630"/>
                <a:gd name="T104" fmla="*/ 136 w 1143"/>
                <a:gd name="T105" fmla="*/ 97 h 1630"/>
                <a:gd name="T106" fmla="*/ 181 w 1143"/>
                <a:gd name="T107" fmla="*/ 1496 h 1630"/>
                <a:gd name="T108" fmla="*/ 92 w 1143"/>
                <a:gd name="T109" fmla="*/ 1496 h 1630"/>
                <a:gd name="T110" fmla="*/ 136 w 1143"/>
                <a:gd name="T111" fmla="*/ 1452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3" h="1630">
                  <a:moveTo>
                    <a:pt x="0" y="93"/>
                  </a:moveTo>
                  <a:cubicBezTo>
                    <a:pt x="0" y="1536"/>
                    <a:pt x="0" y="1536"/>
                    <a:pt x="0" y="1536"/>
                  </a:cubicBezTo>
                  <a:cubicBezTo>
                    <a:pt x="0" y="1588"/>
                    <a:pt x="42" y="1630"/>
                    <a:pt x="94" y="1630"/>
                  </a:cubicBezTo>
                  <a:cubicBezTo>
                    <a:pt x="1049" y="1630"/>
                    <a:pt x="1049" y="1630"/>
                    <a:pt x="1049" y="1630"/>
                  </a:cubicBezTo>
                  <a:cubicBezTo>
                    <a:pt x="1101" y="1630"/>
                    <a:pt x="1143" y="1588"/>
                    <a:pt x="1143" y="1536"/>
                  </a:cubicBezTo>
                  <a:cubicBezTo>
                    <a:pt x="1143" y="93"/>
                    <a:pt x="1143" y="93"/>
                    <a:pt x="1143" y="93"/>
                  </a:cubicBezTo>
                  <a:cubicBezTo>
                    <a:pt x="1143" y="42"/>
                    <a:pt x="1101" y="0"/>
                    <a:pt x="1049" y="0"/>
                  </a:cubicBezTo>
                  <a:cubicBezTo>
                    <a:pt x="94" y="0"/>
                    <a:pt x="94" y="0"/>
                    <a:pt x="94" y="0"/>
                  </a:cubicBezTo>
                  <a:cubicBezTo>
                    <a:pt x="42" y="0"/>
                    <a:pt x="0" y="42"/>
                    <a:pt x="0" y="93"/>
                  </a:cubicBezTo>
                  <a:close/>
                  <a:moveTo>
                    <a:pt x="993" y="1541"/>
                  </a:moveTo>
                  <a:cubicBezTo>
                    <a:pt x="969" y="1541"/>
                    <a:pt x="948" y="1521"/>
                    <a:pt x="948" y="1496"/>
                  </a:cubicBezTo>
                  <a:cubicBezTo>
                    <a:pt x="948" y="1472"/>
                    <a:pt x="969" y="1452"/>
                    <a:pt x="993" y="1452"/>
                  </a:cubicBezTo>
                  <a:cubicBezTo>
                    <a:pt x="1018" y="1452"/>
                    <a:pt x="1038" y="1472"/>
                    <a:pt x="1038" y="1496"/>
                  </a:cubicBezTo>
                  <a:cubicBezTo>
                    <a:pt x="1038" y="1521"/>
                    <a:pt x="1018" y="1541"/>
                    <a:pt x="993" y="1541"/>
                  </a:cubicBezTo>
                  <a:close/>
                  <a:moveTo>
                    <a:pt x="993" y="97"/>
                  </a:moveTo>
                  <a:cubicBezTo>
                    <a:pt x="1018" y="97"/>
                    <a:pt x="1038" y="117"/>
                    <a:pt x="1038" y="141"/>
                  </a:cubicBezTo>
                  <a:cubicBezTo>
                    <a:pt x="1038" y="166"/>
                    <a:pt x="1018" y="186"/>
                    <a:pt x="993" y="186"/>
                  </a:cubicBezTo>
                  <a:cubicBezTo>
                    <a:pt x="969" y="186"/>
                    <a:pt x="948" y="166"/>
                    <a:pt x="948" y="141"/>
                  </a:cubicBezTo>
                  <a:cubicBezTo>
                    <a:pt x="949" y="117"/>
                    <a:pt x="969" y="97"/>
                    <a:pt x="993" y="97"/>
                  </a:cubicBezTo>
                  <a:close/>
                  <a:moveTo>
                    <a:pt x="743" y="687"/>
                  </a:moveTo>
                  <a:cubicBezTo>
                    <a:pt x="743" y="670"/>
                    <a:pt x="757" y="656"/>
                    <a:pt x="774" y="656"/>
                  </a:cubicBezTo>
                  <a:cubicBezTo>
                    <a:pt x="860" y="656"/>
                    <a:pt x="860" y="656"/>
                    <a:pt x="860" y="656"/>
                  </a:cubicBezTo>
                  <a:cubicBezTo>
                    <a:pt x="887" y="656"/>
                    <a:pt x="907" y="658"/>
                    <a:pt x="921" y="662"/>
                  </a:cubicBezTo>
                  <a:cubicBezTo>
                    <a:pt x="940" y="667"/>
                    <a:pt x="956" y="677"/>
                    <a:pt x="969" y="691"/>
                  </a:cubicBezTo>
                  <a:cubicBezTo>
                    <a:pt x="982" y="705"/>
                    <a:pt x="992" y="722"/>
                    <a:pt x="1000" y="743"/>
                  </a:cubicBezTo>
                  <a:cubicBezTo>
                    <a:pt x="1006" y="763"/>
                    <a:pt x="1010" y="788"/>
                    <a:pt x="1010" y="818"/>
                  </a:cubicBezTo>
                  <a:cubicBezTo>
                    <a:pt x="1010" y="844"/>
                    <a:pt x="1007" y="867"/>
                    <a:pt x="1000" y="886"/>
                  </a:cubicBezTo>
                  <a:cubicBezTo>
                    <a:pt x="992" y="909"/>
                    <a:pt x="981" y="928"/>
                    <a:pt x="966" y="942"/>
                  </a:cubicBezTo>
                  <a:cubicBezTo>
                    <a:pt x="955" y="953"/>
                    <a:pt x="940" y="962"/>
                    <a:pt x="921" y="967"/>
                  </a:cubicBezTo>
                  <a:cubicBezTo>
                    <a:pt x="906" y="972"/>
                    <a:pt x="888" y="974"/>
                    <a:pt x="864" y="974"/>
                  </a:cubicBezTo>
                  <a:cubicBezTo>
                    <a:pt x="774" y="974"/>
                    <a:pt x="774" y="974"/>
                    <a:pt x="774" y="974"/>
                  </a:cubicBezTo>
                  <a:cubicBezTo>
                    <a:pt x="757" y="974"/>
                    <a:pt x="743" y="960"/>
                    <a:pt x="743" y="942"/>
                  </a:cubicBezTo>
                  <a:cubicBezTo>
                    <a:pt x="743" y="687"/>
                    <a:pt x="743" y="687"/>
                    <a:pt x="743" y="687"/>
                  </a:cubicBezTo>
                  <a:close/>
                  <a:moveTo>
                    <a:pt x="618" y="862"/>
                  </a:moveTo>
                  <a:cubicBezTo>
                    <a:pt x="614" y="857"/>
                    <a:pt x="606" y="852"/>
                    <a:pt x="595" y="848"/>
                  </a:cubicBezTo>
                  <a:cubicBezTo>
                    <a:pt x="587" y="846"/>
                    <a:pt x="570" y="841"/>
                    <a:pt x="543" y="835"/>
                  </a:cubicBezTo>
                  <a:cubicBezTo>
                    <a:pt x="509" y="826"/>
                    <a:pt x="485" y="816"/>
                    <a:pt x="471" y="803"/>
                  </a:cubicBezTo>
                  <a:cubicBezTo>
                    <a:pt x="451" y="785"/>
                    <a:pt x="441" y="764"/>
                    <a:pt x="441" y="739"/>
                  </a:cubicBezTo>
                  <a:cubicBezTo>
                    <a:pt x="441" y="723"/>
                    <a:pt x="446" y="708"/>
                    <a:pt x="455" y="693"/>
                  </a:cubicBezTo>
                  <a:cubicBezTo>
                    <a:pt x="464" y="679"/>
                    <a:pt x="478" y="669"/>
                    <a:pt x="495" y="661"/>
                  </a:cubicBezTo>
                  <a:cubicBezTo>
                    <a:pt x="512" y="654"/>
                    <a:pt x="533" y="650"/>
                    <a:pt x="558" y="650"/>
                  </a:cubicBezTo>
                  <a:cubicBezTo>
                    <a:pt x="598" y="650"/>
                    <a:pt x="628" y="659"/>
                    <a:pt x="648" y="676"/>
                  </a:cubicBezTo>
                  <a:cubicBezTo>
                    <a:pt x="657" y="684"/>
                    <a:pt x="663" y="692"/>
                    <a:pt x="669" y="702"/>
                  </a:cubicBezTo>
                  <a:cubicBezTo>
                    <a:pt x="679" y="722"/>
                    <a:pt x="665" y="747"/>
                    <a:pt x="642" y="748"/>
                  </a:cubicBezTo>
                  <a:cubicBezTo>
                    <a:pt x="640" y="748"/>
                    <a:pt x="640" y="748"/>
                    <a:pt x="640" y="748"/>
                  </a:cubicBezTo>
                  <a:cubicBezTo>
                    <a:pt x="627" y="749"/>
                    <a:pt x="615" y="742"/>
                    <a:pt x="610" y="730"/>
                  </a:cubicBezTo>
                  <a:cubicBezTo>
                    <a:pt x="607" y="723"/>
                    <a:pt x="603" y="718"/>
                    <a:pt x="598" y="714"/>
                  </a:cubicBezTo>
                  <a:cubicBezTo>
                    <a:pt x="589" y="707"/>
                    <a:pt x="575" y="703"/>
                    <a:pt x="557" y="703"/>
                  </a:cubicBezTo>
                  <a:cubicBezTo>
                    <a:pt x="538" y="703"/>
                    <a:pt x="524" y="707"/>
                    <a:pt x="513" y="714"/>
                  </a:cubicBezTo>
                  <a:cubicBezTo>
                    <a:pt x="506" y="719"/>
                    <a:pt x="503" y="726"/>
                    <a:pt x="503" y="734"/>
                  </a:cubicBezTo>
                  <a:cubicBezTo>
                    <a:pt x="503" y="742"/>
                    <a:pt x="506" y="748"/>
                    <a:pt x="513" y="754"/>
                  </a:cubicBezTo>
                  <a:cubicBezTo>
                    <a:pt x="521" y="760"/>
                    <a:pt x="540" y="767"/>
                    <a:pt x="572" y="775"/>
                  </a:cubicBezTo>
                  <a:cubicBezTo>
                    <a:pt x="603" y="782"/>
                    <a:pt x="626" y="790"/>
                    <a:pt x="641" y="798"/>
                  </a:cubicBezTo>
                  <a:cubicBezTo>
                    <a:pt x="656" y="806"/>
                    <a:pt x="668" y="816"/>
                    <a:pt x="676" y="830"/>
                  </a:cubicBezTo>
                  <a:cubicBezTo>
                    <a:pt x="685" y="844"/>
                    <a:pt x="689" y="861"/>
                    <a:pt x="689" y="881"/>
                  </a:cubicBezTo>
                  <a:cubicBezTo>
                    <a:pt x="689" y="899"/>
                    <a:pt x="684" y="916"/>
                    <a:pt x="674" y="932"/>
                  </a:cubicBezTo>
                  <a:cubicBezTo>
                    <a:pt x="664" y="948"/>
                    <a:pt x="649" y="960"/>
                    <a:pt x="631" y="968"/>
                  </a:cubicBezTo>
                  <a:cubicBezTo>
                    <a:pt x="612" y="975"/>
                    <a:pt x="589" y="979"/>
                    <a:pt x="561" y="979"/>
                  </a:cubicBezTo>
                  <a:cubicBezTo>
                    <a:pt x="521" y="979"/>
                    <a:pt x="490" y="970"/>
                    <a:pt x="469" y="951"/>
                  </a:cubicBezTo>
                  <a:cubicBezTo>
                    <a:pt x="456" y="940"/>
                    <a:pt x="446" y="926"/>
                    <a:pt x="439" y="909"/>
                  </a:cubicBezTo>
                  <a:cubicBezTo>
                    <a:pt x="432" y="890"/>
                    <a:pt x="445" y="868"/>
                    <a:pt x="466" y="866"/>
                  </a:cubicBezTo>
                  <a:cubicBezTo>
                    <a:pt x="480" y="865"/>
                    <a:pt x="493" y="873"/>
                    <a:pt x="499" y="886"/>
                  </a:cubicBezTo>
                  <a:cubicBezTo>
                    <a:pt x="503" y="896"/>
                    <a:pt x="508" y="904"/>
                    <a:pt x="515" y="910"/>
                  </a:cubicBezTo>
                  <a:cubicBezTo>
                    <a:pt x="527" y="920"/>
                    <a:pt x="543" y="925"/>
                    <a:pt x="562" y="925"/>
                  </a:cubicBezTo>
                  <a:cubicBezTo>
                    <a:pt x="583" y="925"/>
                    <a:pt x="598" y="920"/>
                    <a:pt x="609" y="912"/>
                  </a:cubicBezTo>
                  <a:cubicBezTo>
                    <a:pt x="620" y="903"/>
                    <a:pt x="625" y="892"/>
                    <a:pt x="625" y="881"/>
                  </a:cubicBezTo>
                  <a:cubicBezTo>
                    <a:pt x="625" y="874"/>
                    <a:pt x="622" y="867"/>
                    <a:pt x="618" y="862"/>
                  </a:cubicBezTo>
                  <a:close/>
                  <a:moveTo>
                    <a:pt x="261" y="650"/>
                  </a:moveTo>
                  <a:cubicBezTo>
                    <a:pt x="301" y="650"/>
                    <a:pt x="331" y="659"/>
                    <a:pt x="351" y="676"/>
                  </a:cubicBezTo>
                  <a:cubicBezTo>
                    <a:pt x="360" y="684"/>
                    <a:pt x="367" y="692"/>
                    <a:pt x="372" y="702"/>
                  </a:cubicBezTo>
                  <a:cubicBezTo>
                    <a:pt x="383" y="722"/>
                    <a:pt x="368" y="747"/>
                    <a:pt x="345" y="748"/>
                  </a:cubicBezTo>
                  <a:cubicBezTo>
                    <a:pt x="343" y="748"/>
                    <a:pt x="343" y="748"/>
                    <a:pt x="343" y="748"/>
                  </a:cubicBezTo>
                  <a:cubicBezTo>
                    <a:pt x="330" y="749"/>
                    <a:pt x="318" y="742"/>
                    <a:pt x="313" y="730"/>
                  </a:cubicBezTo>
                  <a:cubicBezTo>
                    <a:pt x="310" y="723"/>
                    <a:pt x="306" y="718"/>
                    <a:pt x="301" y="714"/>
                  </a:cubicBezTo>
                  <a:cubicBezTo>
                    <a:pt x="292" y="707"/>
                    <a:pt x="278" y="703"/>
                    <a:pt x="260" y="703"/>
                  </a:cubicBezTo>
                  <a:cubicBezTo>
                    <a:pt x="242" y="703"/>
                    <a:pt x="227" y="707"/>
                    <a:pt x="217" y="714"/>
                  </a:cubicBezTo>
                  <a:cubicBezTo>
                    <a:pt x="210" y="719"/>
                    <a:pt x="206" y="726"/>
                    <a:pt x="206" y="734"/>
                  </a:cubicBezTo>
                  <a:cubicBezTo>
                    <a:pt x="206" y="742"/>
                    <a:pt x="209" y="748"/>
                    <a:pt x="216" y="754"/>
                  </a:cubicBezTo>
                  <a:cubicBezTo>
                    <a:pt x="224" y="760"/>
                    <a:pt x="244" y="767"/>
                    <a:pt x="275" y="775"/>
                  </a:cubicBezTo>
                  <a:cubicBezTo>
                    <a:pt x="306" y="782"/>
                    <a:pt x="329" y="790"/>
                    <a:pt x="344" y="798"/>
                  </a:cubicBezTo>
                  <a:cubicBezTo>
                    <a:pt x="359" y="806"/>
                    <a:pt x="371" y="816"/>
                    <a:pt x="380" y="830"/>
                  </a:cubicBezTo>
                  <a:cubicBezTo>
                    <a:pt x="388" y="844"/>
                    <a:pt x="392" y="861"/>
                    <a:pt x="392" y="881"/>
                  </a:cubicBezTo>
                  <a:cubicBezTo>
                    <a:pt x="392" y="899"/>
                    <a:pt x="387" y="916"/>
                    <a:pt x="377" y="932"/>
                  </a:cubicBezTo>
                  <a:cubicBezTo>
                    <a:pt x="367" y="948"/>
                    <a:pt x="353" y="960"/>
                    <a:pt x="334" y="968"/>
                  </a:cubicBezTo>
                  <a:cubicBezTo>
                    <a:pt x="316" y="975"/>
                    <a:pt x="292" y="979"/>
                    <a:pt x="265" y="979"/>
                  </a:cubicBezTo>
                  <a:cubicBezTo>
                    <a:pt x="224" y="979"/>
                    <a:pt x="194" y="970"/>
                    <a:pt x="172" y="951"/>
                  </a:cubicBezTo>
                  <a:cubicBezTo>
                    <a:pt x="159" y="940"/>
                    <a:pt x="149" y="926"/>
                    <a:pt x="143" y="909"/>
                  </a:cubicBezTo>
                  <a:cubicBezTo>
                    <a:pt x="135" y="890"/>
                    <a:pt x="148" y="868"/>
                    <a:pt x="169" y="866"/>
                  </a:cubicBezTo>
                  <a:cubicBezTo>
                    <a:pt x="183" y="865"/>
                    <a:pt x="197" y="873"/>
                    <a:pt x="202" y="886"/>
                  </a:cubicBezTo>
                  <a:cubicBezTo>
                    <a:pt x="206" y="896"/>
                    <a:pt x="212" y="904"/>
                    <a:pt x="219" y="910"/>
                  </a:cubicBezTo>
                  <a:cubicBezTo>
                    <a:pt x="230" y="920"/>
                    <a:pt x="246" y="925"/>
                    <a:pt x="265" y="925"/>
                  </a:cubicBezTo>
                  <a:cubicBezTo>
                    <a:pt x="286" y="925"/>
                    <a:pt x="302" y="920"/>
                    <a:pt x="312" y="912"/>
                  </a:cubicBezTo>
                  <a:cubicBezTo>
                    <a:pt x="323" y="903"/>
                    <a:pt x="328" y="892"/>
                    <a:pt x="328" y="881"/>
                  </a:cubicBezTo>
                  <a:cubicBezTo>
                    <a:pt x="328" y="873"/>
                    <a:pt x="326" y="867"/>
                    <a:pt x="321" y="862"/>
                  </a:cubicBezTo>
                  <a:cubicBezTo>
                    <a:pt x="317" y="856"/>
                    <a:pt x="309" y="852"/>
                    <a:pt x="298" y="848"/>
                  </a:cubicBezTo>
                  <a:cubicBezTo>
                    <a:pt x="291" y="845"/>
                    <a:pt x="274" y="841"/>
                    <a:pt x="247" y="834"/>
                  </a:cubicBezTo>
                  <a:cubicBezTo>
                    <a:pt x="212" y="825"/>
                    <a:pt x="188" y="815"/>
                    <a:pt x="174" y="802"/>
                  </a:cubicBezTo>
                  <a:cubicBezTo>
                    <a:pt x="155" y="785"/>
                    <a:pt x="145" y="763"/>
                    <a:pt x="145" y="738"/>
                  </a:cubicBezTo>
                  <a:cubicBezTo>
                    <a:pt x="145" y="722"/>
                    <a:pt x="149" y="707"/>
                    <a:pt x="158" y="693"/>
                  </a:cubicBezTo>
                  <a:cubicBezTo>
                    <a:pt x="168" y="679"/>
                    <a:pt x="181" y="668"/>
                    <a:pt x="198" y="660"/>
                  </a:cubicBezTo>
                  <a:cubicBezTo>
                    <a:pt x="215" y="654"/>
                    <a:pt x="236" y="650"/>
                    <a:pt x="261" y="650"/>
                  </a:cubicBezTo>
                  <a:close/>
                  <a:moveTo>
                    <a:pt x="136" y="97"/>
                  </a:moveTo>
                  <a:cubicBezTo>
                    <a:pt x="161" y="97"/>
                    <a:pt x="181" y="117"/>
                    <a:pt x="181" y="141"/>
                  </a:cubicBezTo>
                  <a:cubicBezTo>
                    <a:pt x="181" y="166"/>
                    <a:pt x="161" y="186"/>
                    <a:pt x="136" y="186"/>
                  </a:cubicBezTo>
                  <a:cubicBezTo>
                    <a:pt x="112" y="186"/>
                    <a:pt x="92" y="166"/>
                    <a:pt x="92" y="141"/>
                  </a:cubicBezTo>
                  <a:cubicBezTo>
                    <a:pt x="92" y="117"/>
                    <a:pt x="112" y="97"/>
                    <a:pt x="136" y="97"/>
                  </a:cubicBezTo>
                  <a:close/>
                  <a:moveTo>
                    <a:pt x="136" y="1452"/>
                  </a:moveTo>
                  <a:cubicBezTo>
                    <a:pt x="161" y="1452"/>
                    <a:pt x="181" y="1472"/>
                    <a:pt x="181" y="1496"/>
                  </a:cubicBezTo>
                  <a:cubicBezTo>
                    <a:pt x="181" y="1521"/>
                    <a:pt x="161" y="1541"/>
                    <a:pt x="136" y="1541"/>
                  </a:cubicBezTo>
                  <a:cubicBezTo>
                    <a:pt x="112" y="1541"/>
                    <a:pt x="92" y="1521"/>
                    <a:pt x="92" y="1496"/>
                  </a:cubicBezTo>
                  <a:cubicBezTo>
                    <a:pt x="92" y="1472"/>
                    <a:pt x="112" y="1452"/>
                    <a:pt x="136" y="1452"/>
                  </a:cubicBezTo>
                  <a:close/>
                  <a:moveTo>
                    <a:pt x="136" y="1452"/>
                  </a:moveTo>
                  <a:cubicBezTo>
                    <a:pt x="136" y="1452"/>
                    <a:pt x="136" y="1452"/>
                    <a:pt x="136" y="145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grpSp>
      <p:cxnSp>
        <p:nvCxnSpPr>
          <p:cNvPr id="502" name="Straight Arrow Connector 501">
            <a:extLst>
              <a:ext uri="{FF2B5EF4-FFF2-40B4-BE49-F238E27FC236}">
                <a16:creationId xmlns:a16="http://schemas.microsoft.com/office/drawing/2014/main" id="{BDB7B9C4-13B4-D668-754C-B6FCC6097DDC}"/>
              </a:ext>
            </a:extLst>
          </p:cNvPr>
          <p:cNvCxnSpPr>
            <a:cxnSpLocks/>
          </p:cNvCxnSpPr>
          <p:nvPr/>
        </p:nvCxnSpPr>
        <p:spPr>
          <a:xfrm>
            <a:off x="13091946" y="7575713"/>
            <a:ext cx="1900827" cy="0"/>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5" name="TextBox 534">
            <a:extLst>
              <a:ext uri="{FF2B5EF4-FFF2-40B4-BE49-F238E27FC236}">
                <a16:creationId xmlns:a16="http://schemas.microsoft.com/office/drawing/2014/main" id="{2EE35176-7CF9-ED6D-2086-D1839B5F62A8}"/>
              </a:ext>
            </a:extLst>
          </p:cNvPr>
          <p:cNvSpPr txBox="1"/>
          <p:nvPr/>
        </p:nvSpPr>
        <p:spPr>
          <a:xfrm>
            <a:off x="9294688" y="2482603"/>
            <a:ext cx="4747601" cy="323165"/>
          </a:xfrm>
          <a:prstGeom prst="rect">
            <a:avLst/>
          </a:prstGeom>
          <a:noFill/>
        </p:spPr>
        <p:txBody>
          <a:bodyPr wrap="square">
            <a:spAutoFit/>
          </a:bodyPr>
          <a:lstStyle/>
          <a:p>
            <a:pPr algn="ctr">
              <a:defRPr/>
            </a:pPr>
            <a:r>
              <a:rPr lang="en-US" sz="1500">
                <a:solidFill>
                  <a:srgbClr val="575F75"/>
                </a:solidFill>
                <a:latin typeface="Poppins" pitchFamily="2" charset="77"/>
                <a:cs typeface="Poppins" pitchFamily="2" charset="77"/>
                <a:sym typeface="Arial"/>
              </a:rPr>
              <a:t>LXC Container</a:t>
            </a:r>
          </a:p>
        </p:txBody>
      </p:sp>
      <p:sp>
        <p:nvSpPr>
          <p:cNvPr id="540" name="TextBox 539">
            <a:extLst>
              <a:ext uri="{FF2B5EF4-FFF2-40B4-BE49-F238E27FC236}">
                <a16:creationId xmlns:a16="http://schemas.microsoft.com/office/drawing/2014/main" id="{0DB1A483-A78B-B51D-4F00-92D3FE8E3E52}"/>
              </a:ext>
            </a:extLst>
          </p:cNvPr>
          <p:cNvSpPr txBox="1"/>
          <p:nvPr/>
        </p:nvSpPr>
        <p:spPr>
          <a:xfrm>
            <a:off x="2564630" y="2482603"/>
            <a:ext cx="4747601" cy="323165"/>
          </a:xfrm>
          <a:prstGeom prst="rect">
            <a:avLst/>
          </a:prstGeom>
          <a:noFill/>
        </p:spPr>
        <p:txBody>
          <a:bodyPr wrap="square">
            <a:spAutoFit/>
          </a:bodyPr>
          <a:lstStyle/>
          <a:p>
            <a:pPr algn="ctr">
              <a:defRPr/>
            </a:pPr>
            <a:r>
              <a:rPr lang="en-US" sz="1500" dirty="0">
                <a:solidFill>
                  <a:srgbClr val="575F75"/>
                </a:solidFill>
                <a:latin typeface="Poppins" pitchFamily="2" charset="77"/>
                <a:cs typeface="Poppins" pitchFamily="2" charset="77"/>
                <a:sym typeface="Arial"/>
              </a:rPr>
              <a:t>LXC Container</a:t>
            </a:r>
          </a:p>
        </p:txBody>
      </p:sp>
      <p:sp>
        <p:nvSpPr>
          <p:cNvPr id="560" name="TextBox 559">
            <a:extLst>
              <a:ext uri="{FF2B5EF4-FFF2-40B4-BE49-F238E27FC236}">
                <a16:creationId xmlns:a16="http://schemas.microsoft.com/office/drawing/2014/main" id="{423A2CCB-D5D3-F57C-C168-1F0A6FE7A390}"/>
              </a:ext>
            </a:extLst>
          </p:cNvPr>
          <p:cNvSpPr txBox="1"/>
          <p:nvPr/>
        </p:nvSpPr>
        <p:spPr>
          <a:xfrm>
            <a:off x="6689375" y="8518355"/>
            <a:ext cx="2588822" cy="600164"/>
          </a:xfrm>
          <a:prstGeom prst="rect">
            <a:avLst/>
          </a:prstGeom>
          <a:noFill/>
        </p:spPr>
        <p:txBody>
          <a:bodyPr wrap="square" anchor="ctr">
            <a:spAutoFit/>
          </a:bodyPr>
          <a:lstStyle/>
          <a:p>
            <a:pPr>
              <a:defRPr/>
            </a:pPr>
            <a:r>
              <a:rPr lang="en-US" sz="1650" dirty="0">
                <a:solidFill>
                  <a:srgbClr val="575F75"/>
                </a:solidFill>
                <a:latin typeface="Poppins" pitchFamily="2" charset="77"/>
                <a:cs typeface="Poppins" pitchFamily="2" charset="77"/>
                <a:sym typeface="Arial"/>
              </a:rPr>
              <a:t>WEKA L5</a:t>
            </a:r>
            <a:br>
              <a:rPr lang="en-US" sz="1650" dirty="0">
                <a:solidFill>
                  <a:srgbClr val="575F75"/>
                </a:solidFill>
                <a:latin typeface="Poppins" pitchFamily="2" charset="77"/>
                <a:cs typeface="Poppins" pitchFamily="2" charset="77"/>
                <a:sym typeface="Arial"/>
              </a:rPr>
            </a:br>
            <a:r>
              <a:rPr lang="en-US" sz="1650" dirty="0">
                <a:solidFill>
                  <a:srgbClr val="575F75"/>
                </a:solidFill>
                <a:latin typeface="Poppins" pitchFamily="2" charset="77"/>
                <a:cs typeface="Poppins" pitchFamily="2" charset="77"/>
                <a:sym typeface="Arial"/>
              </a:rPr>
              <a:t>Protocol over IP</a:t>
            </a:r>
          </a:p>
        </p:txBody>
      </p:sp>
      <p:sp>
        <p:nvSpPr>
          <p:cNvPr id="561" name="TextBox 560">
            <a:extLst>
              <a:ext uri="{FF2B5EF4-FFF2-40B4-BE49-F238E27FC236}">
                <a16:creationId xmlns:a16="http://schemas.microsoft.com/office/drawing/2014/main" id="{3DA06173-A107-FA62-A32F-36F04AF8F575}"/>
              </a:ext>
            </a:extLst>
          </p:cNvPr>
          <p:cNvSpPr txBox="1"/>
          <p:nvPr/>
        </p:nvSpPr>
        <p:spPr>
          <a:xfrm>
            <a:off x="538997" y="7367965"/>
            <a:ext cx="993663" cy="369332"/>
          </a:xfrm>
          <a:prstGeom prst="rect">
            <a:avLst/>
          </a:prstGeom>
          <a:noFill/>
        </p:spPr>
        <p:txBody>
          <a:bodyPr wrap="square">
            <a:spAutoFit/>
          </a:bodyPr>
          <a:lstStyle/>
          <a:p>
            <a:pPr>
              <a:defRPr/>
            </a:pPr>
            <a:r>
              <a:rPr lang="en-US" sz="1800">
                <a:solidFill>
                  <a:prstClr val="black"/>
                </a:solidFill>
                <a:latin typeface="Poppins" pitchFamily="2" charset="77"/>
                <a:cs typeface="Poppins" pitchFamily="2" charset="77"/>
                <a:sym typeface="Arial"/>
              </a:rPr>
              <a:t>Kernel</a:t>
            </a:r>
          </a:p>
        </p:txBody>
      </p:sp>
      <p:sp>
        <p:nvSpPr>
          <p:cNvPr id="562" name="TextBox 561">
            <a:extLst>
              <a:ext uri="{FF2B5EF4-FFF2-40B4-BE49-F238E27FC236}">
                <a16:creationId xmlns:a16="http://schemas.microsoft.com/office/drawing/2014/main" id="{533B89C9-C4C7-6EA2-D121-D208F23AB7C3}"/>
              </a:ext>
            </a:extLst>
          </p:cNvPr>
          <p:cNvSpPr txBox="1"/>
          <p:nvPr/>
        </p:nvSpPr>
        <p:spPr>
          <a:xfrm>
            <a:off x="538997" y="2370245"/>
            <a:ext cx="1201140" cy="646331"/>
          </a:xfrm>
          <a:prstGeom prst="rect">
            <a:avLst/>
          </a:prstGeom>
          <a:noFill/>
        </p:spPr>
        <p:txBody>
          <a:bodyPr wrap="square">
            <a:spAutoFit/>
          </a:bodyPr>
          <a:lstStyle/>
          <a:p>
            <a:pPr>
              <a:defRPr/>
            </a:pPr>
            <a:r>
              <a:rPr lang="en-US" sz="1800" dirty="0">
                <a:solidFill>
                  <a:prstClr val="black"/>
                </a:solidFill>
                <a:latin typeface="Poppins" pitchFamily="2" charset="77"/>
                <a:cs typeface="Poppins" pitchFamily="2" charset="77"/>
                <a:sym typeface="Arial"/>
              </a:rPr>
              <a:t>User</a:t>
            </a:r>
            <a:br>
              <a:rPr lang="en-US" sz="1800" dirty="0">
                <a:solidFill>
                  <a:prstClr val="black"/>
                </a:solidFill>
                <a:latin typeface="Poppins" pitchFamily="2" charset="77"/>
                <a:cs typeface="Poppins" pitchFamily="2" charset="77"/>
                <a:sym typeface="Arial"/>
              </a:rPr>
            </a:br>
            <a:r>
              <a:rPr lang="en-US" sz="1800" dirty="0">
                <a:solidFill>
                  <a:prstClr val="black"/>
                </a:solidFill>
                <a:latin typeface="Poppins" pitchFamily="2" charset="77"/>
                <a:cs typeface="Poppins" pitchFamily="2" charset="77"/>
                <a:sym typeface="Arial"/>
              </a:rPr>
              <a:t>Space</a:t>
            </a:r>
          </a:p>
        </p:txBody>
      </p:sp>
      <p:sp>
        <p:nvSpPr>
          <p:cNvPr id="563" name="TextBox 562">
            <a:extLst>
              <a:ext uri="{FF2B5EF4-FFF2-40B4-BE49-F238E27FC236}">
                <a16:creationId xmlns:a16="http://schemas.microsoft.com/office/drawing/2014/main" id="{D25E3117-A88F-8EBE-2E0E-A96D15D119FF}"/>
              </a:ext>
            </a:extLst>
          </p:cNvPr>
          <p:cNvSpPr txBox="1"/>
          <p:nvPr/>
        </p:nvSpPr>
        <p:spPr>
          <a:xfrm>
            <a:off x="538997" y="8565580"/>
            <a:ext cx="993663" cy="369332"/>
          </a:xfrm>
          <a:prstGeom prst="rect">
            <a:avLst/>
          </a:prstGeom>
          <a:noFill/>
        </p:spPr>
        <p:txBody>
          <a:bodyPr wrap="square">
            <a:spAutoFit/>
          </a:bodyPr>
          <a:lstStyle/>
          <a:p>
            <a:pPr>
              <a:defRPr/>
            </a:pPr>
            <a:r>
              <a:rPr lang="en-US" sz="1800">
                <a:solidFill>
                  <a:prstClr val="black"/>
                </a:solidFill>
                <a:latin typeface="Poppins" pitchFamily="2" charset="77"/>
                <a:cs typeface="Poppins" pitchFamily="2" charset="77"/>
                <a:sym typeface="Arial"/>
              </a:rPr>
              <a:t>H/W</a:t>
            </a:r>
          </a:p>
        </p:txBody>
      </p:sp>
      <p:sp>
        <p:nvSpPr>
          <p:cNvPr id="564" name="TextBox 563">
            <a:extLst>
              <a:ext uri="{FF2B5EF4-FFF2-40B4-BE49-F238E27FC236}">
                <a16:creationId xmlns:a16="http://schemas.microsoft.com/office/drawing/2014/main" id="{6471CF02-041B-B712-EC5A-320845DD7E3C}"/>
              </a:ext>
            </a:extLst>
          </p:cNvPr>
          <p:cNvSpPr txBox="1"/>
          <p:nvPr/>
        </p:nvSpPr>
        <p:spPr>
          <a:xfrm>
            <a:off x="10515808" y="6611872"/>
            <a:ext cx="726481" cy="323165"/>
          </a:xfrm>
          <a:prstGeom prst="rect">
            <a:avLst/>
          </a:prstGeom>
          <a:noFill/>
        </p:spPr>
        <p:txBody>
          <a:bodyPr wrap="none" rtlCol="0">
            <a:spAutoFit/>
          </a:bodyPr>
          <a:lstStyle/>
          <a:p>
            <a:pPr>
              <a:defRPr/>
            </a:pPr>
            <a:r>
              <a:rPr lang="en-US" sz="1500" dirty="0">
                <a:solidFill>
                  <a:prstClr val="black"/>
                </a:solidFill>
                <a:latin typeface="Poppins" pitchFamily="2" charset="77"/>
                <a:cs typeface="Poppins" pitchFamily="2" charset="77"/>
                <a:sym typeface="Arial"/>
              </a:rPr>
              <a:t>POSIX</a:t>
            </a:r>
          </a:p>
        </p:txBody>
      </p:sp>
      <p:sp>
        <p:nvSpPr>
          <p:cNvPr id="566" name="TextBox 565">
            <a:extLst>
              <a:ext uri="{FF2B5EF4-FFF2-40B4-BE49-F238E27FC236}">
                <a16:creationId xmlns:a16="http://schemas.microsoft.com/office/drawing/2014/main" id="{AEFF2610-00E2-399C-28A9-F381BDE101BF}"/>
              </a:ext>
            </a:extLst>
          </p:cNvPr>
          <p:cNvSpPr txBox="1"/>
          <p:nvPr/>
        </p:nvSpPr>
        <p:spPr>
          <a:xfrm>
            <a:off x="6231203" y="7125754"/>
            <a:ext cx="683200" cy="323165"/>
          </a:xfrm>
          <a:prstGeom prst="rect">
            <a:avLst/>
          </a:prstGeom>
          <a:noFill/>
        </p:spPr>
        <p:txBody>
          <a:bodyPr wrap="none" rtlCol="0">
            <a:spAutoFit/>
          </a:bodyPr>
          <a:lstStyle/>
          <a:p>
            <a:pPr>
              <a:defRPr/>
            </a:pPr>
            <a:r>
              <a:rPr lang="en-US" sz="1500">
                <a:solidFill>
                  <a:prstClr val="black"/>
                </a:solidFill>
                <a:latin typeface="Poppins" pitchFamily="2" charset="77"/>
                <a:cs typeface="Poppins" pitchFamily="2" charset="77"/>
                <a:sym typeface="Arial"/>
              </a:rPr>
              <a:t>DPDK</a:t>
            </a:r>
          </a:p>
        </p:txBody>
      </p:sp>
      <p:sp>
        <p:nvSpPr>
          <p:cNvPr id="567" name="TextBox 566">
            <a:extLst>
              <a:ext uri="{FF2B5EF4-FFF2-40B4-BE49-F238E27FC236}">
                <a16:creationId xmlns:a16="http://schemas.microsoft.com/office/drawing/2014/main" id="{E9FB7A69-4FA7-348F-09C1-EB57DDFAC16F}"/>
              </a:ext>
            </a:extLst>
          </p:cNvPr>
          <p:cNvSpPr txBox="1"/>
          <p:nvPr/>
        </p:nvSpPr>
        <p:spPr>
          <a:xfrm>
            <a:off x="1906162" y="7125754"/>
            <a:ext cx="659155" cy="323165"/>
          </a:xfrm>
          <a:prstGeom prst="rect">
            <a:avLst/>
          </a:prstGeom>
          <a:noFill/>
        </p:spPr>
        <p:txBody>
          <a:bodyPr wrap="none" rtlCol="0">
            <a:spAutoFit/>
          </a:bodyPr>
          <a:lstStyle/>
          <a:p>
            <a:pPr>
              <a:defRPr/>
            </a:pPr>
            <a:r>
              <a:rPr lang="en-US" sz="1500">
                <a:solidFill>
                  <a:prstClr val="black"/>
                </a:solidFill>
                <a:latin typeface="Poppins" pitchFamily="2" charset="77"/>
                <a:cs typeface="Poppins" pitchFamily="2" charset="77"/>
                <a:sym typeface="Arial"/>
              </a:rPr>
              <a:t>SPDK</a:t>
            </a:r>
          </a:p>
        </p:txBody>
      </p:sp>
      <p:sp>
        <p:nvSpPr>
          <p:cNvPr id="568" name="TextBox 567">
            <a:extLst>
              <a:ext uri="{FF2B5EF4-FFF2-40B4-BE49-F238E27FC236}">
                <a16:creationId xmlns:a16="http://schemas.microsoft.com/office/drawing/2014/main" id="{0B853802-30E1-A057-1124-D90F2596FFA7}"/>
              </a:ext>
            </a:extLst>
          </p:cNvPr>
          <p:cNvSpPr txBox="1"/>
          <p:nvPr/>
        </p:nvSpPr>
        <p:spPr>
          <a:xfrm>
            <a:off x="9294688" y="1858359"/>
            <a:ext cx="4747601" cy="346249"/>
          </a:xfrm>
          <a:prstGeom prst="rect">
            <a:avLst/>
          </a:prstGeom>
          <a:noFill/>
        </p:spPr>
        <p:txBody>
          <a:bodyPr wrap="square">
            <a:spAutoFit/>
          </a:bodyPr>
          <a:lstStyle/>
          <a:p>
            <a:pPr algn="ctr">
              <a:defRPr/>
            </a:pPr>
            <a:r>
              <a:rPr lang="en-US" sz="1650">
                <a:solidFill>
                  <a:srgbClr val="575F75"/>
                </a:solidFill>
                <a:latin typeface="Poppins ExtraBold"/>
                <a:cs typeface="Arial"/>
                <a:sym typeface="Arial"/>
              </a:rPr>
              <a:t>Application Server (WEKA Client)</a:t>
            </a:r>
            <a:endParaRPr lang="en-US" sz="1500">
              <a:solidFill>
                <a:srgbClr val="575F75"/>
              </a:solidFill>
              <a:latin typeface="AcuminPro-Regular"/>
              <a:cs typeface="Arial"/>
              <a:sym typeface="Arial"/>
            </a:endParaRPr>
          </a:p>
        </p:txBody>
      </p:sp>
      <p:sp>
        <p:nvSpPr>
          <p:cNvPr id="569" name="TextBox 568">
            <a:extLst>
              <a:ext uri="{FF2B5EF4-FFF2-40B4-BE49-F238E27FC236}">
                <a16:creationId xmlns:a16="http://schemas.microsoft.com/office/drawing/2014/main" id="{B7D4F2FC-1B35-0820-D85D-8827C0D40E71}"/>
              </a:ext>
            </a:extLst>
          </p:cNvPr>
          <p:cNvSpPr txBox="1"/>
          <p:nvPr/>
        </p:nvSpPr>
        <p:spPr>
          <a:xfrm>
            <a:off x="2564630" y="1858360"/>
            <a:ext cx="4747601" cy="346249"/>
          </a:xfrm>
          <a:prstGeom prst="rect">
            <a:avLst/>
          </a:prstGeom>
          <a:noFill/>
        </p:spPr>
        <p:txBody>
          <a:bodyPr wrap="square">
            <a:spAutoFit/>
          </a:bodyPr>
          <a:lstStyle/>
          <a:p>
            <a:pPr algn="ctr">
              <a:defRPr/>
            </a:pPr>
            <a:r>
              <a:rPr lang="en-US" sz="1650">
                <a:solidFill>
                  <a:srgbClr val="575F75"/>
                </a:solidFill>
                <a:latin typeface="Poppins ExtraBold"/>
                <a:cs typeface="Arial"/>
                <a:sym typeface="Arial"/>
              </a:rPr>
              <a:t>WEKA Storage Host</a:t>
            </a:r>
            <a:endParaRPr lang="en-US" sz="1500">
              <a:solidFill>
                <a:srgbClr val="575F75"/>
              </a:solidFill>
              <a:latin typeface="AcuminPro-Regular"/>
              <a:cs typeface="Arial"/>
              <a:sym typeface="Arial"/>
            </a:endParaRPr>
          </a:p>
        </p:txBody>
      </p:sp>
    </p:spTree>
    <p:extLst>
      <p:ext uri="{BB962C8B-B14F-4D97-AF65-F5344CB8AC3E}">
        <p14:creationId xmlns:p14="http://schemas.microsoft.com/office/powerpoint/2010/main" val="1619054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gradFill>
          <a:gsLst>
            <a:gs pos="0">
              <a:schemeClr val="bg1">
                <a:lumMod val="95000"/>
              </a:schemeClr>
            </a:gs>
            <a:gs pos="99000">
              <a:schemeClr val="lt1"/>
            </a:gs>
          </a:gsLst>
          <a:lin ang="18900044" scaled="0"/>
        </a:gradFill>
        <a:effectLst/>
      </p:bgPr>
    </p:bg>
    <p:spTree>
      <p:nvGrpSpPr>
        <p:cNvPr id="1" name="Shape 438"/>
        <p:cNvGrpSpPr/>
        <p:nvPr/>
      </p:nvGrpSpPr>
      <p:grpSpPr>
        <a:xfrm>
          <a:off x="0" y="0"/>
          <a:ext cx="0" cy="0"/>
          <a:chOff x="0" y="0"/>
          <a:chExt cx="0" cy="0"/>
        </a:xfrm>
      </p:grpSpPr>
      <p:sp>
        <p:nvSpPr>
          <p:cNvPr id="27" name="Title 26">
            <a:extLst>
              <a:ext uri="{FF2B5EF4-FFF2-40B4-BE49-F238E27FC236}">
                <a16:creationId xmlns:a16="http://schemas.microsoft.com/office/drawing/2014/main" id="{A4BEC986-51B1-2AD2-88AB-006AB2E18A4E}"/>
              </a:ext>
            </a:extLst>
          </p:cNvPr>
          <p:cNvSpPr>
            <a:spLocks noGrp="1"/>
          </p:cNvSpPr>
          <p:nvPr>
            <p:ph type="title"/>
          </p:nvPr>
        </p:nvSpPr>
        <p:spPr/>
        <p:txBody>
          <a:bodyPr/>
          <a:lstStyle/>
          <a:p>
            <a:r>
              <a:rPr lang="en-US" dirty="0"/>
              <a:t>Software Architecture - Converged</a:t>
            </a:r>
          </a:p>
        </p:txBody>
      </p:sp>
      <p:sp>
        <p:nvSpPr>
          <p:cNvPr id="2" name="Rectangle 1">
            <a:extLst>
              <a:ext uri="{FF2B5EF4-FFF2-40B4-BE49-F238E27FC236}">
                <a16:creationId xmlns:a16="http://schemas.microsoft.com/office/drawing/2014/main" id="{CFD2FAC7-4D32-28C2-60D4-43A7E3D5CEE9}"/>
              </a:ext>
            </a:extLst>
          </p:cNvPr>
          <p:cNvSpPr/>
          <p:nvPr/>
        </p:nvSpPr>
        <p:spPr>
          <a:xfrm>
            <a:off x="1532660" y="2370245"/>
            <a:ext cx="8191695" cy="4247600"/>
          </a:xfrm>
          <a:prstGeom prst="rect">
            <a:avLst/>
          </a:prstGeom>
          <a:solidFill>
            <a:srgbClr val="F0F2F5"/>
          </a:solidFill>
          <a:ln w="12359" cap="flat">
            <a:noFill/>
            <a:prstDash val="solid"/>
            <a:miter/>
          </a:ln>
        </p:spPr>
        <p:txBody>
          <a:bodyPr rtlCol="0" anchor="ctr"/>
          <a:lstStyle/>
          <a:p>
            <a:pPr>
              <a:defRPr/>
            </a:pPr>
            <a:endParaRPr lang="en-US" sz="2400">
              <a:solidFill>
                <a:srgbClr val="000000"/>
              </a:solidFill>
              <a:latin typeface="AcuminPro-Regular"/>
              <a:cs typeface="Arial"/>
              <a:sym typeface="Arial"/>
            </a:endParaRPr>
          </a:p>
        </p:txBody>
      </p:sp>
      <p:sp>
        <p:nvSpPr>
          <p:cNvPr id="3" name="Rectangle 2">
            <a:extLst>
              <a:ext uri="{FF2B5EF4-FFF2-40B4-BE49-F238E27FC236}">
                <a16:creationId xmlns:a16="http://schemas.microsoft.com/office/drawing/2014/main" id="{A1DAE361-A1B3-03D9-33EB-A6B35410F4FD}"/>
              </a:ext>
            </a:extLst>
          </p:cNvPr>
          <p:cNvSpPr/>
          <p:nvPr/>
        </p:nvSpPr>
        <p:spPr>
          <a:xfrm>
            <a:off x="11634577" y="2370245"/>
            <a:ext cx="2552276" cy="2551439"/>
          </a:xfrm>
          <a:prstGeom prst="rect">
            <a:avLst/>
          </a:prstGeom>
          <a:solidFill>
            <a:schemeClr val="accent2"/>
          </a:solidFill>
          <a:ln w="12359" cap="flat">
            <a:noFill/>
            <a:prstDash val="solid"/>
            <a:miter/>
          </a:ln>
        </p:spPr>
        <p:txBody>
          <a:bodyPr rtlCol="0" anchor="ctr"/>
          <a:lstStyle/>
          <a:p>
            <a:pPr algn="ctr">
              <a:defRPr/>
            </a:pPr>
            <a:r>
              <a:rPr lang="en-US" sz="2400">
                <a:solidFill>
                  <a:srgbClr val="FFFFFF"/>
                </a:solidFill>
                <a:latin typeface="Poppins ExtraBold"/>
                <a:cs typeface="Arial"/>
                <a:sym typeface="Arial"/>
              </a:rPr>
              <a:t>Application</a:t>
            </a:r>
          </a:p>
        </p:txBody>
      </p:sp>
      <p:sp>
        <p:nvSpPr>
          <p:cNvPr id="4" name="Rectangle 3">
            <a:extLst>
              <a:ext uri="{FF2B5EF4-FFF2-40B4-BE49-F238E27FC236}">
                <a16:creationId xmlns:a16="http://schemas.microsoft.com/office/drawing/2014/main" id="{276ADC17-46C3-FF61-FF2E-B652DDC43254}"/>
              </a:ext>
            </a:extLst>
          </p:cNvPr>
          <p:cNvSpPr/>
          <p:nvPr/>
        </p:nvSpPr>
        <p:spPr>
          <a:xfrm>
            <a:off x="1799642" y="3156762"/>
            <a:ext cx="2427120" cy="1980192"/>
          </a:xfrm>
          <a:prstGeom prst="rect">
            <a:avLst/>
          </a:prstGeom>
          <a:solidFill>
            <a:schemeClr val="accent1">
              <a:lumMod val="75000"/>
            </a:schemeClr>
          </a:solidFill>
          <a:ln w="12359" cap="flat">
            <a:noFill/>
            <a:prstDash val="solid"/>
            <a:miter/>
          </a:ln>
        </p:spPr>
        <p:txBody>
          <a:bodyPr rtlCol="0" anchor="ctr"/>
          <a:lstStyle/>
          <a:p>
            <a:pPr algn="ctr">
              <a:defRPr/>
            </a:pPr>
            <a:r>
              <a:rPr lang="en-US" sz="2400" dirty="0">
                <a:solidFill>
                  <a:prstClr val="white"/>
                </a:solidFill>
                <a:latin typeface="Poppins ExtraBold"/>
                <a:cs typeface="Arial"/>
                <a:sym typeface="Arial"/>
              </a:rPr>
              <a:t>Drive</a:t>
            </a:r>
          </a:p>
          <a:p>
            <a:pPr algn="ctr">
              <a:defRPr/>
            </a:pPr>
            <a:r>
              <a:rPr lang="en-US" sz="1350" dirty="0">
                <a:solidFill>
                  <a:srgbClr val="FFFFFF"/>
                </a:solidFill>
                <a:latin typeface="Poppins" pitchFamily="2" charset="77"/>
                <a:cs typeface="Poppins" pitchFamily="2" charset="77"/>
                <a:sym typeface="Arial"/>
              </a:rPr>
              <a:t>(WEKA NVME-oF)</a:t>
            </a:r>
          </a:p>
        </p:txBody>
      </p:sp>
      <p:sp>
        <p:nvSpPr>
          <p:cNvPr id="5" name="Rectangle 4">
            <a:extLst>
              <a:ext uri="{FF2B5EF4-FFF2-40B4-BE49-F238E27FC236}">
                <a16:creationId xmlns:a16="http://schemas.microsoft.com/office/drawing/2014/main" id="{3B676205-A2C7-C433-65F4-C359B4700958}"/>
              </a:ext>
            </a:extLst>
          </p:cNvPr>
          <p:cNvSpPr/>
          <p:nvPr/>
        </p:nvSpPr>
        <p:spPr>
          <a:xfrm>
            <a:off x="4414950" y="3156762"/>
            <a:ext cx="2427120" cy="1980192"/>
          </a:xfrm>
          <a:prstGeom prst="rect">
            <a:avLst/>
          </a:prstGeom>
          <a:solidFill>
            <a:schemeClr val="accent1">
              <a:lumMod val="75000"/>
            </a:schemeClr>
          </a:solidFill>
          <a:ln w="12359" cap="flat">
            <a:noFill/>
            <a:prstDash val="solid"/>
            <a:miter/>
          </a:ln>
        </p:spPr>
        <p:txBody>
          <a:bodyPr rtlCol="0" anchor="ctr"/>
          <a:lstStyle/>
          <a:p>
            <a:pPr algn="ctr">
              <a:defRPr/>
            </a:pPr>
            <a:r>
              <a:rPr lang="en-US" sz="2400" dirty="0">
                <a:solidFill>
                  <a:srgbClr val="FFFFFF"/>
                </a:solidFill>
                <a:latin typeface="Poppins ExtraBold"/>
                <a:cs typeface="Arial"/>
                <a:sym typeface="Arial"/>
              </a:rPr>
              <a:t>Compute</a:t>
            </a:r>
          </a:p>
          <a:p>
            <a:pPr algn="ctr">
              <a:defRPr/>
            </a:pPr>
            <a:r>
              <a:rPr lang="en-US" sz="1350" dirty="0">
                <a:solidFill>
                  <a:srgbClr val="FFFFFF"/>
                </a:solidFill>
                <a:latin typeface="Poppins" pitchFamily="2" charset="77"/>
                <a:cs typeface="Poppins" pitchFamily="2" charset="77"/>
                <a:sym typeface="Arial"/>
              </a:rPr>
              <a:t>(Data placement, data protection, FS metadata, Tiering)</a:t>
            </a:r>
          </a:p>
        </p:txBody>
      </p:sp>
      <p:sp>
        <p:nvSpPr>
          <p:cNvPr id="6" name="Rectangle 5">
            <a:extLst>
              <a:ext uri="{FF2B5EF4-FFF2-40B4-BE49-F238E27FC236}">
                <a16:creationId xmlns:a16="http://schemas.microsoft.com/office/drawing/2014/main" id="{B706243E-ED20-5B2D-AFBC-E126018B42EA}"/>
              </a:ext>
            </a:extLst>
          </p:cNvPr>
          <p:cNvSpPr/>
          <p:nvPr/>
        </p:nvSpPr>
        <p:spPr>
          <a:xfrm>
            <a:off x="7030256" y="3156762"/>
            <a:ext cx="2427120" cy="1980192"/>
          </a:xfrm>
          <a:prstGeom prst="rect">
            <a:avLst/>
          </a:prstGeom>
          <a:solidFill>
            <a:schemeClr val="accent1">
              <a:lumMod val="75000"/>
            </a:schemeClr>
          </a:solidFill>
          <a:ln w="12359" cap="flat">
            <a:noFill/>
            <a:prstDash val="solid"/>
            <a:miter/>
          </a:ln>
        </p:spPr>
        <p:txBody>
          <a:bodyPr rtlCol="0" anchor="ctr"/>
          <a:lstStyle/>
          <a:p>
            <a:pPr algn="ctr">
              <a:defRPr/>
            </a:pPr>
            <a:r>
              <a:rPr lang="en-US" sz="2400" dirty="0">
                <a:solidFill>
                  <a:srgbClr val="FFFFFF"/>
                </a:solidFill>
                <a:latin typeface="Poppins ExtraBold"/>
                <a:cs typeface="Arial"/>
                <a:sym typeface="Arial"/>
              </a:rPr>
              <a:t>Front-End</a:t>
            </a:r>
          </a:p>
          <a:p>
            <a:pPr algn="ctr">
              <a:defRPr/>
            </a:pPr>
            <a:r>
              <a:rPr lang="en-US" sz="2400" dirty="0">
                <a:solidFill>
                  <a:srgbClr val="FFFFFF"/>
                </a:solidFill>
                <a:latin typeface="Poppins ExtraBold"/>
                <a:cs typeface="Arial"/>
                <a:sym typeface="Arial"/>
              </a:rPr>
              <a:t>Client Access </a:t>
            </a:r>
          </a:p>
          <a:p>
            <a:pPr algn="ctr">
              <a:defRPr/>
            </a:pPr>
            <a:r>
              <a:rPr lang="en-US" sz="1350" dirty="0">
                <a:solidFill>
                  <a:srgbClr val="FFFFFF"/>
                </a:solidFill>
                <a:latin typeface="Poppins" pitchFamily="2" charset="77"/>
                <a:cs typeface="Poppins" pitchFamily="2" charset="77"/>
                <a:sym typeface="Arial"/>
              </a:rPr>
              <a:t>(POSIX, S3, NFS, SMB)</a:t>
            </a:r>
          </a:p>
        </p:txBody>
      </p:sp>
      <p:sp>
        <p:nvSpPr>
          <p:cNvPr id="7" name="Rectangle 6">
            <a:extLst>
              <a:ext uri="{FF2B5EF4-FFF2-40B4-BE49-F238E27FC236}">
                <a16:creationId xmlns:a16="http://schemas.microsoft.com/office/drawing/2014/main" id="{7B49F277-C879-08B1-ED8D-082C4499D0F3}"/>
              </a:ext>
            </a:extLst>
          </p:cNvPr>
          <p:cNvSpPr/>
          <p:nvPr/>
        </p:nvSpPr>
        <p:spPr>
          <a:xfrm>
            <a:off x="2567478" y="5812184"/>
            <a:ext cx="6122058" cy="588773"/>
          </a:xfrm>
          <a:prstGeom prst="rect">
            <a:avLst/>
          </a:prstGeom>
          <a:solidFill>
            <a:schemeClr val="tx2"/>
          </a:solidFill>
          <a:ln w="12359" cap="flat">
            <a:noFill/>
            <a:prstDash val="solid"/>
            <a:miter/>
          </a:ln>
        </p:spPr>
        <p:txBody>
          <a:bodyPr rtlCol="0" anchor="ctr"/>
          <a:lstStyle/>
          <a:p>
            <a:pPr algn="ctr">
              <a:defRPr/>
            </a:pPr>
            <a:r>
              <a:rPr lang="en-US" sz="2400">
                <a:solidFill>
                  <a:srgbClr val="FFFFFF"/>
                </a:solidFill>
                <a:latin typeface="Poppins ExtraBold"/>
                <a:cs typeface="Arial"/>
                <a:sym typeface="Arial"/>
              </a:rPr>
              <a:t>Networking</a:t>
            </a:r>
          </a:p>
        </p:txBody>
      </p:sp>
      <p:cxnSp>
        <p:nvCxnSpPr>
          <p:cNvPr id="8" name="Straight Connector 7">
            <a:extLst>
              <a:ext uri="{FF2B5EF4-FFF2-40B4-BE49-F238E27FC236}">
                <a16:creationId xmlns:a16="http://schemas.microsoft.com/office/drawing/2014/main" id="{F7DFB666-EF41-372E-A36E-5FD2D7D0C986}"/>
              </a:ext>
            </a:extLst>
          </p:cNvPr>
          <p:cNvCxnSpPr/>
          <p:nvPr/>
        </p:nvCxnSpPr>
        <p:spPr>
          <a:xfrm>
            <a:off x="1532660" y="6944870"/>
            <a:ext cx="16012391" cy="0"/>
          </a:xfrm>
          <a:prstGeom prst="line">
            <a:avLst/>
          </a:prstGeom>
          <a:ln w="25400" cap="rnd">
            <a:prstDash val="sysDot"/>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4421F9-2468-100B-E6D2-B5AFC79E9D04}"/>
              </a:ext>
            </a:extLst>
          </p:cNvPr>
          <p:cNvCxnSpPr/>
          <p:nvPr/>
        </p:nvCxnSpPr>
        <p:spPr>
          <a:xfrm>
            <a:off x="1532660" y="8206556"/>
            <a:ext cx="16012391" cy="0"/>
          </a:xfrm>
          <a:prstGeom prst="line">
            <a:avLst/>
          </a:prstGeom>
          <a:ln w="25400" cap="rnd">
            <a:prstDash val="sysDot"/>
            <a:roun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21E6D9F-3F54-3CC4-79AA-FB33835046F0}"/>
              </a:ext>
            </a:extLst>
          </p:cNvPr>
          <p:cNvSpPr/>
          <p:nvPr/>
        </p:nvSpPr>
        <p:spPr>
          <a:xfrm>
            <a:off x="6886832" y="7281328"/>
            <a:ext cx="2846916" cy="588773"/>
          </a:xfrm>
          <a:prstGeom prst="rect">
            <a:avLst/>
          </a:prstGeom>
          <a:solidFill>
            <a:schemeClr val="accent1">
              <a:lumMod val="75000"/>
            </a:schemeClr>
          </a:solidFill>
          <a:ln w="12359" cap="flat">
            <a:noFill/>
            <a:prstDash val="solid"/>
            <a:miter/>
          </a:ln>
        </p:spPr>
        <p:txBody>
          <a:bodyPr rtlCol="0" anchor="ctr"/>
          <a:lstStyle/>
          <a:p>
            <a:pPr algn="ctr">
              <a:defRPr/>
            </a:pPr>
            <a:r>
              <a:rPr lang="en-US" sz="2400">
                <a:solidFill>
                  <a:srgbClr val="FFFFFF"/>
                </a:solidFill>
                <a:latin typeface="Poppins ExtraBold"/>
                <a:cs typeface="Arial"/>
                <a:sym typeface="Arial"/>
              </a:rPr>
              <a:t>Kernel Module</a:t>
            </a:r>
          </a:p>
        </p:txBody>
      </p:sp>
      <p:sp>
        <p:nvSpPr>
          <p:cNvPr id="11" name="Rectangle 10">
            <a:extLst>
              <a:ext uri="{FF2B5EF4-FFF2-40B4-BE49-F238E27FC236}">
                <a16:creationId xmlns:a16="http://schemas.microsoft.com/office/drawing/2014/main" id="{29F81327-3218-F5E8-E234-18DBE6AE17D9}"/>
              </a:ext>
            </a:extLst>
          </p:cNvPr>
          <p:cNvSpPr/>
          <p:nvPr/>
        </p:nvSpPr>
        <p:spPr>
          <a:xfrm>
            <a:off x="11634577" y="7281328"/>
            <a:ext cx="2552276" cy="588773"/>
          </a:xfrm>
          <a:prstGeom prst="rect">
            <a:avLst/>
          </a:prstGeom>
          <a:solidFill>
            <a:schemeClr val="accent2"/>
          </a:solidFill>
          <a:ln w="12359" cap="flat">
            <a:noFill/>
            <a:prstDash val="solid"/>
            <a:miter/>
          </a:ln>
        </p:spPr>
        <p:txBody>
          <a:bodyPr rtlCol="0" anchor="ctr"/>
          <a:lstStyle/>
          <a:p>
            <a:pPr algn="ctr">
              <a:defRPr/>
            </a:pPr>
            <a:r>
              <a:rPr lang="en-US" sz="2400">
                <a:solidFill>
                  <a:srgbClr val="FFFFFF"/>
                </a:solidFill>
                <a:latin typeface="Poppins ExtraBold"/>
                <a:cs typeface="Arial"/>
                <a:sym typeface="Arial"/>
              </a:rPr>
              <a:t>Kernel</a:t>
            </a:r>
          </a:p>
        </p:txBody>
      </p:sp>
      <p:cxnSp>
        <p:nvCxnSpPr>
          <p:cNvPr id="12" name="Straight Arrow Connector 11">
            <a:extLst>
              <a:ext uri="{FF2B5EF4-FFF2-40B4-BE49-F238E27FC236}">
                <a16:creationId xmlns:a16="http://schemas.microsoft.com/office/drawing/2014/main" id="{C49B9217-038E-098A-F107-9452A469E650}"/>
              </a:ext>
            </a:extLst>
          </p:cNvPr>
          <p:cNvCxnSpPr>
            <a:cxnSpLocks/>
            <a:stCxn id="3" idx="2"/>
            <a:endCxn id="11" idx="0"/>
          </p:cNvCxnSpPr>
          <p:nvPr/>
        </p:nvCxnSpPr>
        <p:spPr>
          <a:xfrm>
            <a:off x="12910713" y="4921683"/>
            <a:ext cx="0" cy="2359644"/>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A6F7A93-C5A0-DEA5-3CB7-14891AF0E5A4}"/>
              </a:ext>
            </a:extLst>
          </p:cNvPr>
          <p:cNvCxnSpPr>
            <a:cxnSpLocks/>
          </p:cNvCxnSpPr>
          <p:nvPr/>
        </p:nvCxnSpPr>
        <p:spPr>
          <a:xfrm>
            <a:off x="8243816" y="5136955"/>
            <a:ext cx="0" cy="675230"/>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D206D2B-E91A-F459-A57B-6E9055898233}"/>
              </a:ext>
            </a:extLst>
          </p:cNvPr>
          <p:cNvCxnSpPr>
            <a:cxnSpLocks/>
          </p:cNvCxnSpPr>
          <p:nvPr/>
        </p:nvCxnSpPr>
        <p:spPr>
          <a:xfrm>
            <a:off x="5628510" y="5136955"/>
            <a:ext cx="0" cy="675230"/>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154A1F4-3725-F5FC-812A-9D5F8AD08E34}"/>
              </a:ext>
            </a:extLst>
          </p:cNvPr>
          <p:cNvCxnSpPr>
            <a:cxnSpLocks/>
          </p:cNvCxnSpPr>
          <p:nvPr/>
        </p:nvCxnSpPr>
        <p:spPr>
          <a:xfrm>
            <a:off x="3013202" y="5136955"/>
            <a:ext cx="0" cy="675230"/>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54F2FAD-6D45-FB57-F13B-0D174F0A1390}"/>
              </a:ext>
            </a:extLst>
          </p:cNvPr>
          <p:cNvSpPr/>
          <p:nvPr/>
        </p:nvSpPr>
        <p:spPr>
          <a:xfrm>
            <a:off x="1532660" y="8436874"/>
            <a:ext cx="760868" cy="7608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cuminPro-Regular"/>
              <a:sym typeface="Arial"/>
            </a:endParaRPr>
          </a:p>
        </p:txBody>
      </p:sp>
      <p:cxnSp>
        <p:nvCxnSpPr>
          <p:cNvPr id="17" name="Straight Arrow Connector 16">
            <a:extLst>
              <a:ext uri="{FF2B5EF4-FFF2-40B4-BE49-F238E27FC236}">
                <a16:creationId xmlns:a16="http://schemas.microsoft.com/office/drawing/2014/main" id="{DE3411B7-8016-6EF9-C2BD-376C651D5855}"/>
              </a:ext>
            </a:extLst>
          </p:cNvPr>
          <p:cNvCxnSpPr>
            <a:cxnSpLocks/>
          </p:cNvCxnSpPr>
          <p:nvPr/>
        </p:nvCxnSpPr>
        <p:spPr>
          <a:xfrm>
            <a:off x="1913094" y="5136954"/>
            <a:ext cx="0" cy="3299919"/>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4079452-8B26-A293-2DAC-F4B9A116196C}"/>
              </a:ext>
            </a:extLst>
          </p:cNvPr>
          <p:cNvCxnSpPr>
            <a:cxnSpLocks/>
          </p:cNvCxnSpPr>
          <p:nvPr/>
        </p:nvCxnSpPr>
        <p:spPr>
          <a:xfrm>
            <a:off x="5628507" y="6400956"/>
            <a:ext cx="0" cy="2035917"/>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EA8436D-3AB2-D8BC-6AF6-63A315FB7277}"/>
              </a:ext>
            </a:extLst>
          </p:cNvPr>
          <p:cNvGrpSpPr/>
          <p:nvPr/>
        </p:nvGrpSpPr>
        <p:grpSpPr>
          <a:xfrm>
            <a:off x="5231815" y="8436875"/>
            <a:ext cx="760868" cy="760866"/>
            <a:chOff x="6009022" y="5713865"/>
            <a:chExt cx="532262" cy="532262"/>
          </a:xfrm>
        </p:grpSpPr>
        <p:sp>
          <p:nvSpPr>
            <p:cNvPr id="20" name="Rectangle 19">
              <a:extLst>
                <a:ext uri="{FF2B5EF4-FFF2-40B4-BE49-F238E27FC236}">
                  <a16:creationId xmlns:a16="http://schemas.microsoft.com/office/drawing/2014/main" id="{21431C28-F5B6-264F-C413-E0AB3E9BED35}"/>
                </a:ext>
              </a:extLst>
            </p:cNvPr>
            <p:cNvSpPr/>
            <p:nvPr/>
          </p:nvSpPr>
          <p:spPr>
            <a:xfrm>
              <a:off x="6009022" y="5713865"/>
              <a:ext cx="532262" cy="5322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cuminPro-Regular"/>
                <a:sym typeface="Arial"/>
              </a:endParaRPr>
            </a:p>
          </p:txBody>
        </p:sp>
        <p:grpSp>
          <p:nvGrpSpPr>
            <p:cNvPr id="21" name="Group 20">
              <a:extLst>
                <a:ext uri="{FF2B5EF4-FFF2-40B4-BE49-F238E27FC236}">
                  <a16:creationId xmlns:a16="http://schemas.microsoft.com/office/drawing/2014/main" id="{4C52138A-9AFE-6436-C61E-EE3F460679CC}"/>
                </a:ext>
              </a:extLst>
            </p:cNvPr>
            <p:cNvGrpSpPr/>
            <p:nvPr/>
          </p:nvGrpSpPr>
          <p:grpSpPr>
            <a:xfrm>
              <a:off x="6086173" y="5832139"/>
              <a:ext cx="377960" cy="295714"/>
              <a:chOff x="3024188" y="4048125"/>
              <a:chExt cx="3425825" cy="3232150"/>
            </a:xfrm>
            <a:solidFill>
              <a:schemeClr val="bg1"/>
            </a:solidFill>
          </p:grpSpPr>
          <p:sp>
            <p:nvSpPr>
              <p:cNvPr id="22" name="Freeform 92">
                <a:extLst>
                  <a:ext uri="{FF2B5EF4-FFF2-40B4-BE49-F238E27FC236}">
                    <a16:creationId xmlns:a16="http://schemas.microsoft.com/office/drawing/2014/main" id="{19584475-6FD7-7CC0-60F2-C7652E6E3681}"/>
                  </a:ext>
                </a:extLst>
              </p:cNvPr>
              <p:cNvSpPr>
                <a:spLocks/>
              </p:cNvSpPr>
              <p:nvPr/>
            </p:nvSpPr>
            <p:spPr bwMode="auto">
              <a:xfrm>
                <a:off x="3024188" y="4048125"/>
                <a:ext cx="276225" cy="3232150"/>
              </a:xfrm>
              <a:custGeom>
                <a:avLst/>
                <a:gdLst>
                  <a:gd name="T0" fmla="*/ 64 w 128"/>
                  <a:gd name="T1" fmla="*/ 1496 h 1496"/>
                  <a:gd name="T2" fmla="*/ 64 w 128"/>
                  <a:gd name="T3" fmla="*/ 1496 h 1496"/>
                  <a:gd name="T4" fmla="*/ 0 w 128"/>
                  <a:gd name="T5" fmla="*/ 1432 h 1496"/>
                  <a:gd name="T6" fmla="*/ 0 w 128"/>
                  <a:gd name="T7" fmla="*/ 64 h 1496"/>
                  <a:gd name="T8" fmla="*/ 64 w 128"/>
                  <a:gd name="T9" fmla="*/ 0 h 1496"/>
                  <a:gd name="T10" fmla="*/ 64 w 128"/>
                  <a:gd name="T11" fmla="*/ 0 h 1496"/>
                  <a:gd name="T12" fmla="*/ 128 w 128"/>
                  <a:gd name="T13" fmla="*/ 64 h 1496"/>
                  <a:gd name="T14" fmla="*/ 128 w 128"/>
                  <a:gd name="T15" fmla="*/ 1432 h 1496"/>
                  <a:gd name="T16" fmla="*/ 64 w 128"/>
                  <a:gd name="T17" fmla="*/ 14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96">
                    <a:moveTo>
                      <a:pt x="64" y="1496"/>
                    </a:moveTo>
                    <a:cubicBezTo>
                      <a:pt x="64" y="1496"/>
                      <a:pt x="64" y="1496"/>
                      <a:pt x="64" y="1496"/>
                    </a:cubicBezTo>
                    <a:cubicBezTo>
                      <a:pt x="29" y="1496"/>
                      <a:pt x="0" y="1467"/>
                      <a:pt x="0" y="1432"/>
                    </a:cubicBezTo>
                    <a:cubicBezTo>
                      <a:pt x="0" y="64"/>
                      <a:pt x="0" y="64"/>
                      <a:pt x="0" y="64"/>
                    </a:cubicBezTo>
                    <a:cubicBezTo>
                      <a:pt x="0" y="29"/>
                      <a:pt x="29" y="0"/>
                      <a:pt x="64" y="0"/>
                    </a:cubicBezTo>
                    <a:cubicBezTo>
                      <a:pt x="64" y="0"/>
                      <a:pt x="64" y="0"/>
                      <a:pt x="64" y="0"/>
                    </a:cubicBezTo>
                    <a:cubicBezTo>
                      <a:pt x="99" y="0"/>
                      <a:pt x="128" y="29"/>
                      <a:pt x="128" y="64"/>
                    </a:cubicBezTo>
                    <a:cubicBezTo>
                      <a:pt x="128" y="1432"/>
                      <a:pt x="128" y="1432"/>
                      <a:pt x="128" y="1432"/>
                    </a:cubicBezTo>
                    <a:cubicBezTo>
                      <a:pt x="128" y="1467"/>
                      <a:pt x="99" y="1496"/>
                      <a:pt x="64" y="14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23" name="Freeform 93">
                <a:extLst>
                  <a:ext uri="{FF2B5EF4-FFF2-40B4-BE49-F238E27FC236}">
                    <a16:creationId xmlns:a16="http://schemas.microsoft.com/office/drawing/2014/main" id="{F017359F-793F-3EE8-86FD-A00883E4A3B9}"/>
                  </a:ext>
                </a:extLst>
              </p:cNvPr>
              <p:cNvSpPr>
                <a:spLocks noEditPoints="1"/>
              </p:cNvSpPr>
              <p:nvPr/>
            </p:nvSpPr>
            <p:spPr bwMode="auto">
              <a:xfrm>
                <a:off x="3408364" y="4787899"/>
                <a:ext cx="3041649" cy="1692275"/>
              </a:xfrm>
              <a:custGeom>
                <a:avLst/>
                <a:gdLst>
                  <a:gd name="T0" fmla="*/ 1344 w 1408"/>
                  <a:gd name="T1" fmla="*/ 0 h 784"/>
                  <a:gd name="T2" fmla="*/ 0 w 1408"/>
                  <a:gd name="T3" fmla="*/ 0 h 784"/>
                  <a:gd name="T4" fmla="*/ 0 w 1408"/>
                  <a:gd name="T5" fmla="*/ 784 h 784"/>
                  <a:gd name="T6" fmla="*/ 1344 w 1408"/>
                  <a:gd name="T7" fmla="*/ 784 h 784"/>
                  <a:gd name="T8" fmla="*/ 1408 w 1408"/>
                  <a:gd name="T9" fmla="*/ 720 h 784"/>
                  <a:gd name="T10" fmla="*/ 1408 w 1408"/>
                  <a:gd name="T11" fmla="*/ 64 h 784"/>
                  <a:gd name="T12" fmla="*/ 1344 w 1408"/>
                  <a:gd name="T13" fmla="*/ 0 h 784"/>
                  <a:gd name="T14" fmla="*/ 100 w 1408"/>
                  <a:gd name="T15" fmla="*/ 732 h 784"/>
                  <a:gd name="T16" fmla="*/ 52 w 1408"/>
                  <a:gd name="T17" fmla="*/ 732 h 784"/>
                  <a:gd name="T18" fmla="*/ 52 w 1408"/>
                  <a:gd name="T19" fmla="*/ 48 h 784"/>
                  <a:gd name="T20" fmla="*/ 100 w 1408"/>
                  <a:gd name="T21" fmla="*/ 48 h 784"/>
                  <a:gd name="T22" fmla="*/ 100 w 1408"/>
                  <a:gd name="T23" fmla="*/ 732 h 784"/>
                  <a:gd name="T24" fmla="*/ 200 w 1408"/>
                  <a:gd name="T25" fmla="*/ 732 h 784"/>
                  <a:gd name="T26" fmla="*/ 152 w 1408"/>
                  <a:gd name="T27" fmla="*/ 732 h 784"/>
                  <a:gd name="T28" fmla="*/ 152 w 1408"/>
                  <a:gd name="T29" fmla="*/ 48 h 784"/>
                  <a:gd name="T30" fmla="*/ 200 w 1408"/>
                  <a:gd name="T31" fmla="*/ 48 h 784"/>
                  <a:gd name="T32" fmla="*/ 200 w 1408"/>
                  <a:gd name="T33" fmla="*/ 732 h 784"/>
                  <a:gd name="T34" fmla="*/ 1232 w 1408"/>
                  <a:gd name="T35" fmla="*/ 536 h 784"/>
                  <a:gd name="T36" fmla="*/ 1168 w 1408"/>
                  <a:gd name="T37" fmla="*/ 600 h 784"/>
                  <a:gd name="T38" fmla="*/ 880 w 1408"/>
                  <a:gd name="T39" fmla="*/ 600 h 784"/>
                  <a:gd name="T40" fmla="*/ 816 w 1408"/>
                  <a:gd name="T41" fmla="*/ 536 h 784"/>
                  <a:gd name="T42" fmla="*/ 816 w 1408"/>
                  <a:gd name="T43" fmla="*/ 248 h 784"/>
                  <a:gd name="T44" fmla="*/ 880 w 1408"/>
                  <a:gd name="T45" fmla="*/ 184 h 784"/>
                  <a:gd name="T46" fmla="*/ 1168 w 1408"/>
                  <a:gd name="T47" fmla="*/ 184 h 784"/>
                  <a:gd name="T48" fmla="*/ 1232 w 1408"/>
                  <a:gd name="T49" fmla="*/ 248 h 784"/>
                  <a:gd name="T50" fmla="*/ 1232 w 1408"/>
                  <a:gd name="T51" fmla="*/ 53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8" h="784">
                    <a:moveTo>
                      <a:pt x="1344" y="0"/>
                    </a:moveTo>
                    <a:cubicBezTo>
                      <a:pt x="0" y="0"/>
                      <a:pt x="0" y="0"/>
                      <a:pt x="0" y="0"/>
                    </a:cubicBezTo>
                    <a:cubicBezTo>
                      <a:pt x="0" y="784"/>
                      <a:pt x="0" y="784"/>
                      <a:pt x="0" y="784"/>
                    </a:cubicBezTo>
                    <a:cubicBezTo>
                      <a:pt x="1344" y="784"/>
                      <a:pt x="1344" y="784"/>
                      <a:pt x="1344" y="784"/>
                    </a:cubicBezTo>
                    <a:cubicBezTo>
                      <a:pt x="1379" y="784"/>
                      <a:pt x="1408" y="755"/>
                      <a:pt x="1408" y="720"/>
                    </a:cubicBezTo>
                    <a:cubicBezTo>
                      <a:pt x="1408" y="64"/>
                      <a:pt x="1408" y="64"/>
                      <a:pt x="1408" y="64"/>
                    </a:cubicBezTo>
                    <a:cubicBezTo>
                      <a:pt x="1408" y="29"/>
                      <a:pt x="1379" y="0"/>
                      <a:pt x="1344" y="0"/>
                    </a:cubicBezTo>
                    <a:close/>
                    <a:moveTo>
                      <a:pt x="100" y="732"/>
                    </a:moveTo>
                    <a:cubicBezTo>
                      <a:pt x="52" y="732"/>
                      <a:pt x="52" y="732"/>
                      <a:pt x="52" y="732"/>
                    </a:cubicBezTo>
                    <a:cubicBezTo>
                      <a:pt x="52" y="48"/>
                      <a:pt x="52" y="48"/>
                      <a:pt x="52" y="48"/>
                    </a:cubicBezTo>
                    <a:cubicBezTo>
                      <a:pt x="100" y="48"/>
                      <a:pt x="100" y="48"/>
                      <a:pt x="100" y="48"/>
                    </a:cubicBezTo>
                    <a:lnTo>
                      <a:pt x="100" y="732"/>
                    </a:lnTo>
                    <a:close/>
                    <a:moveTo>
                      <a:pt x="200" y="732"/>
                    </a:moveTo>
                    <a:cubicBezTo>
                      <a:pt x="152" y="732"/>
                      <a:pt x="152" y="732"/>
                      <a:pt x="152" y="732"/>
                    </a:cubicBezTo>
                    <a:cubicBezTo>
                      <a:pt x="152" y="48"/>
                      <a:pt x="152" y="48"/>
                      <a:pt x="152" y="48"/>
                    </a:cubicBezTo>
                    <a:cubicBezTo>
                      <a:pt x="200" y="48"/>
                      <a:pt x="200" y="48"/>
                      <a:pt x="200" y="48"/>
                    </a:cubicBezTo>
                    <a:lnTo>
                      <a:pt x="200" y="732"/>
                    </a:lnTo>
                    <a:close/>
                    <a:moveTo>
                      <a:pt x="1232" y="536"/>
                    </a:moveTo>
                    <a:cubicBezTo>
                      <a:pt x="1232" y="571"/>
                      <a:pt x="1203" y="600"/>
                      <a:pt x="1168" y="600"/>
                    </a:cubicBezTo>
                    <a:cubicBezTo>
                      <a:pt x="880" y="600"/>
                      <a:pt x="880" y="600"/>
                      <a:pt x="880" y="600"/>
                    </a:cubicBezTo>
                    <a:cubicBezTo>
                      <a:pt x="845" y="600"/>
                      <a:pt x="816" y="571"/>
                      <a:pt x="816" y="536"/>
                    </a:cubicBezTo>
                    <a:cubicBezTo>
                      <a:pt x="816" y="248"/>
                      <a:pt x="816" y="248"/>
                      <a:pt x="816" y="248"/>
                    </a:cubicBezTo>
                    <a:cubicBezTo>
                      <a:pt x="816" y="213"/>
                      <a:pt x="845" y="184"/>
                      <a:pt x="880" y="184"/>
                    </a:cubicBezTo>
                    <a:cubicBezTo>
                      <a:pt x="1168" y="184"/>
                      <a:pt x="1168" y="184"/>
                      <a:pt x="1168" y="184"/>
                    </a:cubicBezTo>
                    <a:cubicBezTo>
                      <a:pt x="1203" y="184"/>
                      <a:pt x="1232" y="213"/>
                      <a:pt x="1232" y="248"/>
                    </a:cubicBezTo>
                    <a:lnTo>
                      <a:pt x="1232" y="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24" name="Rectangle 94">
                <a:extLst>
                  <a:ext uri="{FF2B5EF4-FFF2-40B4-BE49-F238E27FC236}">
                    <a16:creationId xmlns:a16="http://schemas.microsoft.com/office/drawing/2014/main" id="{475015D6-FB49-A020-484C-96EEC26FB3A2}"/>
                  </a:ext>
                </a:extLst>
              </p:cNvPr>
              <p:cNvSpPr>
                <a:spLocks noChangeArrowheads="1"/>
              </p:cNvSpPr>
              <p:nvPr/>
            </p:nvSpPr>
            <p:spPr bwMode="auto">
              <a:xfrm>
                <a:off x="3541713" y="6589713"/>
                <a:ext cx="1146175" cy="1031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25" name="Rectangle 95">
                <a:extLst>
                  <a:ext uri="{FF2B5EF4-FFF2-40B4-BE49-F238E27FC236}">
                    <a16:creationId xmlns:a16="http://schemas.microsoft.com/office/drawing/2014/main" id="{A540F07E-680E-69AE-323C-F60E745962B9}"/>
                  </a:ext>
                </a:extLst>
              </p:cNvPr>
              <p:cNvSpPr>
                <a:spLocks noChangeArrowheads="1"/>
              </p:cNvSpPr>
              <p:nvPr/>
            </p:nvSpPr>
            <p:spPr bwMode="auto">
              <a:xfrm>
                <a:off x="4864100" y="6589713"/>
                <a:ext cx="730250" cy="10318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26" name="Freeform 96">
                <a:extLst>
                  <a:ext uri="{FF2B5EF4-FFF2-40B4-BE49-F238E27FC236}">
                    <a16:creationId xmlns:a16="http://schemas.microsoft.com/office/drawing/2014/main" id="{E00DC863-C044-51C3-B90F-27F2F70CB49C}"/>
                  </a:ext>
                </a:extLst>
              </p:cNvPr>
              <p:cNvSpPr>
                <a:spLocks noEditPoints="1"/>
              </p:cNvSpPr>
              <p:nvPr/>
            </p:nvSpPr>
            <p:spPr bwMode="auto">
              <a:xfrm>
                <a:off x="5214938" y="5227638"/>
                <a:ext cx="812800" cy="812800"/>
              </a:xfrm>
              <a:custGeom>
                <a:avLst/>
                <a:gdLst>
                  <a:gd name="T0" fmla="*/ 321 w 376"/>
                  <a:gd name="T1" fmla="*/ 8 h 376"/>
                  <a:gd name="T2" fmla="*/ 368 w 376"/>
                  <a:gd name="T3" fmla="*/ 55 h 376"/>
                  <a:gd name="T4" fmla="*/ 368 w 376"/>
                  <a:gd name="T5" fmla="*/ 321 h 376"/>
                  <a:gd name="T6" fmla="*/ 321 w 376"/>
                  <a:gd name="T7" fmla="*/ 368 h 376"/>
                  <a:gd name="T8" fmla="*/ 55 w 376"/>
                  <a:gd name="T9" fmla="*/ 368 h 376"/>
                  <a:gd name="T10" fmla="*/ 8 w 376"/>
                  <a:gd name="T11" fmla="*/ 321 h 376"/>
                  <a:gd name="T12" fmla="*/ 8 w 376"/>
                  <a:gd name="T13" fmla="*/ 55 h 376"/>
                  <a:gd name="T14" fmla="*/ 55 w 376"/>
                  <a:gd name="T15" fmla="*/ 8 h 376"/>
                  <a:gd name="T16" fmla="*/ 321 w 376"/>
                  <a:gd name="T17" fmla="*/ 8 h 376"/>
                  <a:gd name="T18" fmla="*/ 321 w 376"/>
                  <a:gd name="T19" fmla="*/ 0 h 376"/>
                  <a:gd name="T20" fmla="*/ 55 w 376"/>
                  <a:gd name="T21" fmla="*/ 0 h 376"/>
                  <a:gd name="T22" fmla="*/ 0 w 376"/>
                  <a:gd name="T23" fmla="*/ 55 h 376"/>
                  <a:gd name="T24" fmla="*/ 0 w 376"/>
                  <a:gd name="T25" fmla="*/ 321 h 376"/>
                  <a:gd name="T26" fmla="*/ 55 w 376"/>
                  <a:gd name="T27" fmla="*/ 376 h 376"/>
                  <a:gd name="T28" fmla="*/ 321 w 376"/>
                  <a:gd name="T29" fmla="*/ 376 h 376"/>
                  <a:gd name="T30" fmla="*/ 376 w 376"/>
                  <a:gd name="T31" fmla="*/ 321 h 376"/>
                  <a:gd name="T32" fmla="*/ 376 w 376"/>
                  <a:gd name="T33" fmla="*/ 55 h 376"/>
                  <a:gd name="T34" fmla="*/ 321 w 376"/>
                  <a:gd name="T3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376">
                    <a:moveTo>
                      <a:pt x="321" y="8"/>
                    </a:moveTo>
                    <a:cubicBezTo>
                      <a:pt x="347" y="8"/>
                      <a:pt x="368" y="29"/>
                      <a:pt x="368" y="55"/>
                    </a:cubicBezTo>
                    <a:cubicBezTo>
                      <a:pt x="368" y="321"/>
                      <a:pt x="368" y="321"/>
                      <a:pt x="368" y="321"/>
                    </a:cubicBezTo>
                    <a:cubicBezTo>
                      <a:pt x="368" y="347"/>
                      <a:pt x="347" y="368"/>
                      <a:pt x="321" y="368"/>
                    </a:cubicBezTo>
                    <a:cubicBezTo>
                      <a:pt x="55" y="368"/>
                      <a:pt x="55" y="368"/>
                      <a:pt x="55" y="368"/>
                    </a:cubicBezTo>
                    <a:cubicBezTo>
                      <a:pt x="29" y="368"/>
                      <a:pt x="8" y="347"/>
                      <a:pt x="8" y="321"/>
                    </a:cubicBezTo>
                    <a:cubicBezTo>
                      <a:pt x="8" y="55"/>
                      <a:pt x="8" y="55"/>
                      <a:pt x="8" y="55"/>
                    </a:cubicBezTo>
                    <a:cubicBezTo>
                      <a:pt x="8" y="29"/>
                      <a:pt x="29" y="8"/>
                      <a:pt x="55" y="8"/>
                    </a:cubicBezTo>
                    <a:cubicBezTo>
                      <a:pt x="321" y="8"/>
                      <a:pt x="321" y="8"/>
                      <a:pt x="321" y="8"/>
                    </a:cubicBezTo>
                    <a:moveTo>
                      <a:pt x="321" y="0"/>
                    </a:moveTo>
                    <a:cubicBezTo>
                      <a:pt x="55" y="0"/>
                      <a:pt x="55" y="0"/>
                      <a:pt x="55" y="0"/>
                    </a:cubicBezTo>
                    <a:cubicBezTo>
                      <a:pt x="25" y="0"/>
                      <a:pt x="0" y="25"/>
                      <a:pt x="0" y="55"/>
                    </a:cubicBezTo>
                    <a:cubicBezTo>
                      <a:pt x="0" y="321"/>
                      <a:pt x="0" y="321"/>
                      <a:pt x="0" y="321"/>
                    </a:cubicBezTo>
                    <a:cubicBezTo>
                      <a:pt x="0" y="351"/>
                      <a:pt x="25" y="376"/>
                      <a:pt x="55" y="376"/>
                    </a:cubicBezTo>
                    <a:cubicBezTo>
                      <a:pt x="321" y="376"/>
                      <a:pt x="321" y="376"/>
                      <a:pt x="321" y="376"/>
                    </a:cubicBezTo>
                    <a:cubicBezTo>
                      <a:pt x="351" y="376"/>
                      <a:pt x="376" y="351"/>
                      <a:pt x="376" y="321"/>
                    </a:cubicBezTo>
                    <a:cubicBezTo>
                      <a:pt x="376" y="55"/>
                      <a:pt x="376" y="55"/>
                      <a:pt x="376" y="55"/>
                    </a:cubicBezTo>
                    <a:cubicBezTo>
                      <a:pt x="376" y="25"/>
                      <a:pt x="351" y="0"/>
                      <a:pt x="32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grpSp>
      </p:grpSp>
      <p:grpSp>
        <p:nvGrpSpPr>
          <p:cNvPr id="44" name="Group 43">
            <a:extLst>
              <a:ext uri="{FF2B5EF4-FFF2-40B4-BE49-F238E27FC236}">
                <a16:creationId xmlns:a16="http://schemas.microsoft.com/office/drawing/2014/main" id="{8F67BA47-705D-8B3D-A2C3-79739ED3CE71}"/>
              </a:ext>
            </a:extLst>
          </p:cNvPr>
          <p:cNvGrpSpPr/>
          <p:nvPr/>
        </p:nvGrpSpPr>
        <p:grpSpPr>
          <a:xfrm>
            <a:off x="1740137" y="8571714"/>
            <a:ext cx="345930" cy="491193"/>
            <a:chOff x="4333874" y="2846389"/>
            <a:chExt cx="2471738" cy="3519487"/>
          </a:xfrm>
          <a:solidFill>
            <a:schemeClr val="bg1"/>
          </a:solidFill>
        </p:grpSpPr>
        <p:sp>
          <p:nvSpPr>
            <p:cNvPr id="45" name="Freeform 32">
              <a:extLst>
                <a:ext uri="{FF2B5EF4-FFF2-40B4-BE49-F238E27FC236}">
                  <a16:creationId xmlns:a16="http://schemas.microsoft.com/office/drawing/2014/main" id="{0489AC5C-AE1A-7A65-1B8F-BD404D288E32}"/>
                </a:ext>
              </a:extLst>
            </p:cNvPr>
            <p:cNvSpPr>
              <a:spLocks noEditPoints="1"/>
            </p:cNvSpPr>
            <p:nvPr/>
          </p:nvSpPr>
          <p:spPr bwMode="auto">
            <a:xfrm>
              <a:off x="6078538" y="4379913"/>
              <a:ext cx="295275" cy="452438"/>
            </a:xfrm>
            <a:custGeom>
              <a:avLst/>
              <a:gdLst>
                <a:gd name="T0" fmla="*/ 87 w 136"/>
                <a:gd name="T1" fmla="*/ 207 h 210"/>
                <a:gd name="T2" fmla="*/ 113 w 136"/>
                <a:gd name="T3" fmla="*/ 194 h 210"/>
                <a:gd name="T4" fmla="*/ 130 w 136"/>
                <a:gd name="T5" fmla="*/ 163 h 210"/>
                <a:gd name="T6" fmla="*/ 136 w 136"/>
                <a:gd name="T7" fmla="*/ 105 h 210"/>
                <a:gd name="T8" fmla="*/ 130 w 136"/>
                <a:gd name="T9" fmla="*/ 48 h 210"/>
                <a:gd name="T10" fmla="*/ 112 w 136"/>
                <a:gd name="T11" fmla="*/ 18 h 210"/>
                <a:gd name="T12" fmla="*/ 82 w 136"/>
                <a:gd name="T13" fmla="*/ 3 h 210"/>
                <a:gd name="T14" fmla="*/ 29 w 136"/>
                <a:gd name="T15" fmla="*/ 0 h 210"/>
                <a:gd name="T16" fmla="*/ 0 w 136"/>
                <a:gd name="T17" fmla="*/ 0 h 210"/>
                <a:gd name="T18" fmla="*/ 0 w 136"/>
                <a:gd name="T19" fmla="*/ 210 h 210"/>
                <a:gd name="T20" fmla="*/ 48 w 136"/>
                <a:gd name="T21" fmla="*/ 210 h 210"/>
                <a:gd name="T22" fmla="*/ 87 w 136"/>
                <a:gd name="T23" fmla="*/ 207 h 210"/>
                <a:gd name="T24" fmla="*/ 87 w 136"/>
                <a:gd name="T25" fmla="*/ 207 h 210"/>
                <a:gd name="T26" fmla="*/ 87 w 136"/>
                <a:gd name="T27" fmla="*/ 207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210">
                  <a:moveTo>
                    <a:pt x="87" y="207"/>
                  </a:moveTo>
                  <a:cubicBezTo>
                    <a:pt x="97" y="205"/>
                    <a:pt x="106" y="200"/>
                    <a:pt x="113" y="194"/>
                  </a:cubicBezTo>
                  <a:cubicBezTo>
                    <a:pt x="120" y="188"/>
                    <a:pt x="125" y="178"/>
                    <a:pt x="130" y="163"/>
                  </a:cubicBezTo>
                  <a:cubicBezTo>
                    <a:pt x="134" y="149"/>
                    <a:pt x="136" y="129"/>
                    <a:pt x="136" y="105"/>
                  </a:cubicBezTo>
                  <a:cubicBezTo>
                    <a:pt x="136" y="80"/>
                    <a:pt x="134" y="62"/>
                    <a:pt x="130" y="48"/>
                  </a:cubicBezTo>
                  <a:cubicBezTo>
                    <a:pt x="125" y="35"/>
                    <a:pt x="119" y="25"/>
                    <a:pt x="112" y="18"/>
                  </a:cubicBezTo>
                  <a:cubicBezTo>
                    <a:pt x="104" y="10"/>
                    <a:pt x="94" y="5"/>
                    <a:pt x="82" y="3"/>
                  </a:cubicBezTo>
                  <a:cubicBezTo>
                    <a:pt x="73" y="0"/>
                    <a:pt x="55" y="0"/>
                    <a:pt x="29" y="0"/>
                  </a:cubicBezTo>
                  <a:cubicBezTo>
                    <a:pt x="0" y="0"/>
                    <a:pt x="0" y="0"/>
                    <a:pt x="0" y="0"/>
                  </a:cubicBezTo>
                  <a:cubicBezTo>
                    <a:pt x="0" y="210"/>
                    <a:pt x="0" y="210"/>
                    <a:pt x="0" y="210"/>
                  </a:cubicBezTo>
                  <a:cubicBezTo>
                    <a:pt x="48" y="210"/>
                    <a:pt x="48" y="210"/>
                    <a:pt x="48" y="210"/>
                  </a:cubicBezTo>
                  <a:cubicBezTo>
                    <a:pt x="66" y="210"/>
                    <a:pt x="79" y="209"/>
                    <a:pt x="87" y="207"/>
                  </a:cubicBezTo>
                  <a:close/>
                  <a:moveTo>
                    <a:pt x="87" y="207"/>
                  </a:moveTo>
                  <a:cubicBezTo>
                    <a:pt x="87" y="207"/>
                    <a:pt x="87" y="207"/>
                    <a:pt x="87" y="20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sp>
          <p:nvSpPr>
            <p:cNvPr id="46" name="Freeform 6">
              <a:extLst>
                <a:ext uri="{FF2B5EF4-FFF2-40B4-BE49-F238E27FC236}">
                  <a16:creationId xmlns:a16="http://schemas.microsoft.com/office/drawing/2014/main" id="{83F4B125-9C3A-9854-BB5D-9754FC708CEA}"/>
                </a:ext>
              </a:extLst>
            </p:cNvPr>
            <p:cNvSpPr>
              <a:spLocks noEditPoints="1"/>
            </p:cNvSpPr>
            <p:nvPr/>
          </p:nvSpPr>
          <p:spPr bwMode="auto">
            <a:xfrm>
              <a:off x="4333874" y="2846389"/>
              <a:ext cx="2471738" cy="3519487"/>
            </a:xfrm>
            <a:custGeom>
              <a:avLst/>
              <a:gdLst>
                <a:gd name="T0" fmla="*/ 0 w 1143"/>
                <a:gd name="T1" fmla="*/ 1536 h 1630"/>
                <a:gd name="T2" fmla="*/ 1049 w 1143"/>
                <a:gd name="T3" fmla="*/ 1630 h 1630"/>
                <a:gd name="T4" fmla="*/ 1143 w 1143"/>
                <a:gd name="T5" fmla="*/ 93 h 1630"/>
                <a:gd name="T6" fmla="*/ 94 w 1143"/>
                <a:gd name="T7" fmla="*/ 0 h 1630"/>
                <a:gd name="T8" fmla="*/ 993 w 1143"/>
                <a:gd name="T9" fmla="*/ 1541 h 1630"/>
                <a:gd name="T10" fmla="*/ 993 w 1143"/>
                <a:gd name="T11" fmla="*/ 1452 h 1630"/>
                <a:gd name="T12" fmla="*/ 993 w 1143"/>
                <a:gd name="T13" fmla="*/ 1541 h 1630"/>
                <a:gd name="T14" fmla="*/ 1038 w 1143"/>
                <a:gd name="T15" fmla="*/ 141 h 1630"/>
                <a:gd name="T16" fmla="*/ 948 w 1143"/>
                <a:gd name="T17" fmla="*/ 141 h 1630"/>
                <a:gd name="T18" fmla="*/ 743 w 1143"/>
                <a:gd name="T19" fmla="*/ 687 h 1630"/>
                <a:gd name="T20" fmla="*/ 860 w 1143"/>
                <a:gd name="T21" fmla="*/ 656 h 1630"/>
                <a:gd name="T22" fmla="*/ 969 w 1143"/>
                <a:gd name="T23" fmla="*/ 691 h 1630"/>
                <a:gd name="T24" fmla="*/ 1010 w 1143"/>
                <a:gd name="T25" fmla="*/ 818 h 1630"/>
                <a:gd name="T26" fmla="*/ 966 w 1143"/>
                <a:gd name="T27" fmla="*/ 942 h 1630"/>
                <a:gd name="T28" fmla="*/ 864 w 1143"/>
                <a:gd name="T29" fmla="*/ 974 h 1630"/>
                <a:gd name="T30" fmla="*/ 743 w 1143"/>
                <a:gd name="T31" fmla="*/ 942 h 1630"/>
                <a:gd name="T32" fmla="*/ 618 w 1143"/>
                <a:gd name="T33" fmla="*/ 862 h 1630"/>
                <a:gd name="T34" fmla="*/ 543 w 1143"/>
                <a:gd name="T35" fmla="*/ 835 h 1630"/>
                <a:gd name="T36" fmla="*/ 441 w 1143"/>
                <a:gd name="T37" fmla="*/ 739 h 1630"/>
                <a:gd name="T38" fmla="*/ 495 w 1143"/>
                <a:gd name="T39" fmla="*/ 661 h 1630"/>
                <a:gd name="T40" fmla="*/ 648 w 1143"/>
                <a:gd name="T41" fmla="*/ 676 h 1630"/>
                <a:gd name="T42" fmla="*/ 642 w 1143"/>
                <a:gd name="T43" fmla="*/ 748 h 1630"/>
                <a:gd name="T44" fmla="*/ 610 w 1143"/>
                <a:gd name="T45" fmla="*/ 730 h 1630"/>
                <a:gd name="T46" fmla="*/ 557 w 1143"/>
                <a:gd name="T47" fmla="*/ 703 h 1630"/>
                <a:gd name="T48" fmla="*/ 503 w 1143"/>
                <a:gd name="T49" fmla="*/ 734 h 1630"/>
                <a:gd name="T50" fmla="*/ 572 w 1143"/>
                <a:gd name="T51" fmla="*/ 775 h 1630"/>
                <a:gd name="T52" fmla="*/ 676 w 1143"/>
                <a:gd name="T53" fmla="*/ 830 h 1630"/>
                <a:gd name="T54" fmla="*/ 674 w 1143"/>
                <a:gd name="T55" fmla="*/ 932 h 1630"/>
                <a:gd name="T56" fmla="*/ 561 w 1143"/>
                <a:gd name="T57" fmla="*/ 979 h 1630"/>
                <a:gd name="T58" fmla="*/ 439 w 1143"/>
                <a:gd name="T59" fmla="*/ 909 h 1630"/>
                <a:gd name="T60" fmla="*/ 499 w 1143"/>
                <a:gd name="T61" fmla="*/ 886 h 1630"/>
                <a:gd name="T62" fmla="*/ 562 w 1143"/>
                <a:gd name="T63" fmla="*/ 925 h 1630"/>
                <a:gd name="T64" fmla="*/ 625 w 1143"/>
                <a:gd name="T65" fmla="*/ 881 h 1630"/>
                <a:gd name="T66" fmla="*/ 261 w 1143"/>
                <a:gd name="T67" fmla="*/ 650 h 1630"/>
                <a:gd name="T68" fmla="*/ 372 w 1143"/>
                <a:gd name="T69" fmla="*/ 702 h 1630"/>
                <a:gd name="T70" fmla="*/ 343 w 1143"/>
                <a:gd name="T71" fmla="*/ 748 h 1630"/>
                <a:gd name="T72" fmla="*/ 301 w 1143"/>
                <a:gd name="T73" fmla="*/ 714 h 1630"/>
                <a:gd name="T74" fmla="*/ 217 w 1143"/>
                <a:gd name="T75" fmla="*/ 714 h 1630"/>
                <a:gd name="T76" fmla="*/ 216 w 1143"/>
                <a:gd name="T77" fmla="*/ 754 h 1630"/>
                <a:gd name="T78" fmla="*/ 344 w 1143"/>
                <a:gd name="T79" fmla="*/ 798 h 1630"/>
                <a:gd name="T80" fmla="*/ 392 w 1143"/>
                <a:gd name="T81" fmla="*/ 881 h 1630"/>
                <a:gd name="T82" fmla="*/ 334 w 1143"/>
                <a:gd name="T83" fmla="*/ 968 h 1630"/>
                <a:gd name="T84" fmla="*/ 172 w 1143"/>
                <a:gd name="T85" fmla="*/ 951 h 1630"/>
                <a:gd name="T86" fmla="*/ 169 w 1143"/>
                <a:gd name="T87" fmla="*/ 866 h 1630"/>
                <a:gd name="T88" fmla="*/ 219 w 1143"/>
                <a:gd name="T89" fmla="*/ 910 h 1630"/>
                <a:gd name="T90" fmla="*/ 312 w 1143"/>
                <a:gd name="T91" fmla="*/ 912 h 1630"/>
                <a:gd name="T92" fmla="*/ 321 w 1143"/>
                <a:gd name="T93" fmla="*/ 862 h 1630"/>
                <a:gd name="T94" fmla="*/ 247 w 1143"/>
                <a:gd name="T95" fmla="*/ 834 h 1630"/>
                <a:gd name="T96" fmla="*/ 145 w 1143"/>
                <a:gd name="T97" fmla="*/ 738 h 1630"/>
                <a:gd name="T98" fmla="*/ 198 w 1143"/>
                <a:gd name="T99" fmla="*/ 660 h 1630"/>
                <a:gd name="T100" fmla="*/ 136 w 1143"/>
                <a:gd name="T101" fmla="*/ 97 h 1630"/>
                <a:gd name="T102" fmla="*/ 136 w 1143"/>
                <a:gd name="T103" fmla="*/ 186 h 1630"/>
                <a:gd name="T104" fmla="*/ 136 w 1143"/>
                <a:gd name="T105" fmla="*/ 97 h 1630"/>
                <a:gd name="T106" fmla="*/ 181 w 1143"/>
                <a:gd name="T107" fmla="*/ 1496 h 1630"/>
                <a:gd name="T108" fmla="*/ 92 w 1143"/>
                <a:gd name="T109" fmla="*/ 1496 h 1630"/>
                <a:gd name="T110" fmla="*/ 136 w 1143"/>
                <a:gd name="T111" fmla="*/ 1452 h 1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3" h="1630">
                  <a:moveTo>
                    <a:pt x="0" y="93"/>
                  </a:moveTo>
                  <a:cubicBezTo>
                    <a:pt x="0" y="1536"/>
                    <a:pt x="0" y="1536"/>
                    <a:pt x="0" y="1536"/>
                  </a:cubicBezTo>
                  <a:cubicBezTo>
                    <a:pt x="0" y="1588"/>
                    <a:pt x="42" y="1630"/>
                    <a:pt x="94" y="1630"/>
                  </a:cubicBezTo>
                  <a:cubicBezTo>
                    <a:pt x="1049" y="1630"/>
                    <a:pt x="1049" y="1630"/>
                    <a:pt x="1049" y="1630"/>
                  </a:cubicBezTo>
                  <a:cubicBezTo>
                    <a:pt x="1101" y="1630"/>
                    <a:pt x="1143" y="1588"/>
                    <a:pt x="1143" y="1536"/>
                  </a:cubicBezTo>
                  <a:cubicBezTo>
                    <a:pt x="1143" y="93"/>
                    <a:pt x="1143" y="93"/>
                    <a:pt x="1143" y="93"/>
                  </a:cubicBezTo>
                  <a:cubicBezTo>
                    <a:pt x="1143" y="42"/>
                    <a:pt x="1101" y="0"/>
                    <a:pt x="1049" y="0"/>
                  </a:cubicBezTo>
                  <a:cubicBezTo>
                    <a:pt x="94" y="0"/>
                    <a:pt x="94" y="0"/>
                    <a:pt x="94" y="0"/>
                  </a:cubicBezTo>
                  <a:cubicBezTo>
                    <a:pt x="42" y="0"/>
                    <a:pt x="0" y="42"/>
                    <a:pt x="0" y="93"/>
                  </a:cubicBezTo>
                  <a:close/>
                  <a:moveTo>
                    <a:pt x="993" y="1541"/>
                  </a:moveTo>
                  <a:cubicBezTo>
                    <a:pt x="969" y="1541"/>
                    <a:pt x="948" y="1521"/>
                    <a:pt x="948" y="1496"/>
                  </a:cubicBezTo>
                  <a:cubicBezTo>
                    <a:pt x="948" y="1472"/>
                    <a:pt x="969" y="1452"/>
                    <a:pt x="993" y="1452"/>
                  </a:cubicBezTo>
                  <a:cubicBezTo>
                    <a:pt x="1018" y="1452"/>
                    <a:pt x="1038" y="1472"/>
                    <a:pt x="1038" y="1496"/>
                  </a:cubicBezTo>
                  <a:cubicBezTo>
                    <a:pt x="1038" y="1521"/>
                    <a:pt x="1018" y="1541"/>
                    <a:pt x="993" y="1541"/>
                  </a:cubicBezTo>
                  <a:close/>
                  <a:moveTo>
                    <a:pt x="993" y="97"/>
                  </a:moveTo>
                  <a:cubicBezTo>
                    <a:pt x="1018" y="97"/>
                    <a:pt x="1038" y="117"/>
                    <a:pt x="1038" y="141"/>
                  </a:cubicBezTo>
                  <a:cubicBezTo>
                    <a:pt x="1038" y="166"/>
                    <a:pt x="1018" y="186"/>
                    <a:pt x="993" y="186"/>
                  </a:cubicBezTo>
                  <a:cubicBezTo>
                    <a:pt x="969" y="186"/>
                    <a:pt x="948" y="166"/>
                    <a:pt x="948" y="141"/>
                  </a:cubicBezTo>
                  <a:cubicBezTo>
                    <a:pt x="949" y="117"/>
                    <a:pt x="969" y="97"/>
                    <a:pt x="993" y="97"/>
                  </a:cubicBezTo>
                  <a:close/>
                  <a:moveTo>
                    <a:pt x="743" y="687"/>
                  </a:moveTo>
                  <a:cubicBezTo>
                    <a:pt x="743" y="670"/>
                    <a:pt x="757" y="656"/>
                    <a:pt x="774" y="656"/>
                  </a:cubicBezTo>
                  <a:cubicBezTo>
                    <a:pt x="860" y="656"/>
                    <a:pt x="860" y="656"/>
                    <a:pt x="860" y="656"/>
                  </a:cubicBezTo>
                  <a:cubicBezTo>
                    <a:pt x="887" y="656"/>
                    <a:pt x="907" y="658"/>
                    <a:pt x="921" y="662"/>
                  </a:cubicBezTo>
                  <a:cubicBezTo>
                    <a:pt x="940" y="667"/>
                    <a:pt x="956" y="677"/>
                    <a:pt x="969" y="691"/>
                  </a:cubicBezTo>
                  <a:cubicBezTo>
                    <a:pt x="982" y="705"/>
                    <a:pt x="992" y="722"/>
                    <a:pt x="1000" y="743"/>
                  </a:cubicBezTo>
                  <a:cubicBezTo>
                    <a:pt x="1006" y="763"/>
                    <a:pt x="1010" y="788"/>
                    <a:pt x="1010" y="818"/>
                  </a:cubicBezTo>
                  <a:cubicBezTo>
                    <a:pt x="1010" y="844"/>
                    <a:pt x="1007" y="867"/>
                    <a:pt x="1000" y="886"/>
                  </a:cubicBezTo>
                  <a:cubicBezTo>
                    <a:pt x="992" y="909"/>
                    <a:pt x="981" y="928"/>
                    <a:pt x="966" y="942"/>
                  </a:cubicBezTo>
                  <a:cubicBezTo>
                    <a:pt x="955" y="953"/>
                    <a:pt x="940" y="962"/>
                    <a:pt x="921" y="967"/>
                  </a:cubicBezTo>
                  <a:cubicBezTo>
                    <a:pt x="906" y="972"/>
                    <a:pt x="888" y="974"/>
                    <a:pt x="864" y="974"/>
                  </a:cubicBezTo>
                  <a:cubicBezTo>
                    <a:pt x="774" y="974"/>
                    <a:pt x="774" y="974"/>
                    <a:pt x="774" y="974"/>
                  </a:cubicBezTo>
                  <a:cubicBezTo>
                    <a:pt x="757" y="974"/>
                    <a:pt x="743" y="960"/>
                    <a:pt x="743" y="942"/>
                  </a:cubicBezTo>
                  <a:cubicBezTo>
                    <a:pt x="743" y="687"/>
                    <a:pt x="743" y="687"/>
                    <a:pt x="743" y="687"/>
                  </a:cubicBezTo>
                  <a:close/>
                  <a:moveTo>
                    <a:pt x="618" y="862"/>
                  </a:moveTo>
                  <a:cubicBezTo>
                    <a:pt x="614" y="857"/>
                    <a:pt x="606" y="852"/>
                    <a:pt x="595" y="848"/>
                  </a:cubicBezTo>
                  <a:cubicBezTo>
                    <a:pt x="587" y="846"/>
                    <a:pt x="570" y="841"/>
                    <a:pt x="543" y="835"/>
                  </a:cubicBezTo>
                  <a:cubicBezTo>
                    <a:pt x="509" y="826"/>
                    <a:pt x="485" y="816"/>
                    <a:pt x="471" y="803"/>
                  </a:cubicBezTo>
                  <a:cubicBezTo>
                    <a:pt x="451" y="785"/>
                    <a:pt x="441" y="764"/>
                    <a:pt x="441" y="739"/>
                  </a:cubicBezTo>
                  <a:cubicBezTo>
                    <a:pt x="441" y="723"/>
                    <a:pt x="446" y="708"/>
                    <a:pt x="455" y="693"/>
                  </a:cubicBezTo>
                  <a:cubicBezTo>
                    <a:pt x="464" y="679"/>
                    <a:pt x="478" y="669"/>
                    <a:pt x="495" y="661"/>
                  </a:cubicBezTo>
                  <a:cubicBezTo>
                    <a:pt x="512" y="654"/>
                    <a:pt x="533" y="650"/>
                    <a:pt x="558" y="650"/>
                  </a:cubicBezTo>
                  <a:cubicBezTo>
                    <a:pt x="598" y="650"/>
                    <a:pt x="628" y="659"/>
                    <a:pt x="648" y="676"/>
                  </a:cubicBezTo>
                  <a:cubicBezTo>
                    <a:pt x="657" y="684"/>
                    <a:pt x="663" y="692"/>
                    <a:pt x="669" y="702"/>
                  </a:cubicBezTo>
                  <a:cubicBezTo>
                    <a:pt x="679" y="722"/>
                    <a:pt x="665" y="747"/>
                    <a:pt x="642" y="748"/>
                  </a:cubicBezTo>
                  <a:cubicBezTo>
                    <a:pt x="640" y="748"/>
                    <a:pt x="640" y="748"/>
                    <a:pt x="640" y="748"/>
                  </a:cubicBezTo>
                  <a:cubicBezTo>
                    <a:pt x="627" y="749"/>
                    <a:pt x="615" y="742"/>
                    <a:pt x="610" y="730"/>
                  </a:cubicBezTo>
                  <a:cubicBezTo>
                    <a:pt x="607" y="723"/>
                    <a:pt x="603" y="718"/>
                    <a:pt x="598" y="714"/>
                  </a:cubicBezTo>
                  <a:cubicBezTo>
                    <a:pt x="589" y="707"/>
                    <a:pt x="575" y="703"/>
                    <a:pt x="557" y="703"/>
                  </a:cubicBezTo>
                  <a:cubicBezTo>
                    <a:pt x="538" y="703"/>
                    <a:pt x="524" y="707"/>
                    <a:pt x="513" y="714"/>
                  </a:cubicBezTo>
                  <a:cubicBezTo>
                    <a:pt x="506" y="719"/>
                    <a:pt x="503" y="726"/>
                    <a:pt x="503" y="734"/>
                  </a:cubicBezTo>
                  <a:cubicBezTo>
                    <a:pt x="503" y="742"/>
                    <a:pt x="506" y="748"/>
                    <a:pt x="513" y="754"/>
                  </a:cubicBezTo>
                  <a:cubicBezTo>
                    <a:pt x="521" y="760"/>
                    <a:pt x="540" y="767"/>
                    <a:pt x="572" y="775"/>
                  </a:cubicBezTo>
                  <a:cubicBezTo>
                    <a:pt x="603" y="782"/>
                    <a:pt x="626" y="790"/>
                    <a:pt x="641" y="798"/>
                  </a:cubicBezTo>
                  <a:cubicBezTo>
                    <a:pt x="656" y="806"/>
                    <a:pt x="668" y="816"/>
                    <a:pt x="676" y="830"/>
                  </a:cubicBezTo>
                  <a:cubicBezTo>
                    <a:pt x="685" y="844"/>
                    <a:pt x="689" y="861"/>
                    <a:pt x="689" y="881"/>
                  </a:cubicBezTo>
                  <a:cubicBezTo>
                    <a:pt x="689" y="899"/>
                    <a:pt x="684" y="916"/>
                    <a:pt x="674" y="932"/>
                  </a:cubicBezTo>
                  <a:cubicBezTo>
                    <a:pt x="664" y="948"/>
                    <a:pt x="649" y="960"/>
                    <a:pt x="631" y="968"/>
                  </a:cubicBezTo>
                  <a:cubicBezTo>
                    <a:pt x="612" y="975"/>
                    <a:pt x="589" y="979"/>
                    <a:pt x="561" y="979"/>
                  </a:cubicBezTo>
                  <a:cubicBezTo>
                    <a:pt x="521" y="979"/>
                    <a:pt x="490" y="970"/>
                    <a:pt x="469" y="951"/>
                  </a:cubicBezTo>
                  <a:cubicBezTo>
                    <a:pt x="456" y="940"/>
                    <a:pt x="446" y="926"/>
                    <a:pt x="439" y="909"/>
                  </a:cubicBezTo>
                  <a:cubicBezTo>
                    <a:pt x="432" y="890"/>
                    <a:pt x="445" y="868"/>
                    <a:pt x="466" y="866"/>
                  </a:cubicBezTo>
                  <a:cubicBezTo>
                    <a:pt x="480" y="865"/>
                    <a:pt x="493" y="873"/>
                    <a:pt x="499" y="886"/>
                  </a:cubicBezTo>
                  <a:cubicBezTo>
                    <a:pt x="503" y="896"/>
                    <a:pt x="508" y="904"/>
                    <a:pt x="515" y="910"/>
                  </a:cubicBezTo>
                  <a:cubicBezTo>
                    <a:pt x="527" y="920"/>
                    <a:pt x="543" y="925"/>
                    <a:pt x="562" y="925"/>
                  </a:cubicBezTo>
                  <a:cubicBezTo>
                    <a:pt x="583" y="925"/>
                    <a:pt x="598" y="920"/>
                    <a:pt x="609" y="912"/>
                  </a:cubicBezTo>
                  <a:cubicBezTo>
                    <a:pt x="620" y="903"/>
                    <a:pt x="625" y="892"/>
                    <a:pt x="625" y="881"/>
                  </a:cubicBezTo>
                  <a:cubicBezTo>
                    <a:pt x="625" y="874"/>
                    <a:pt x="622" y="867"/>
                    <a:pt x="618" y="862"/>
                  </a:cubicBezTo>
                  <a:close/>
                  <a:moveTo>
                    <a:pt x="261" y="650"/>
                  </a:moveTo>
                  <a:cubicBezTo>
                    <a:pt x="301" y="650"/>
                    <a:pt x="331" y="659"/>
                    <a:pt x="351" y="676"/>
                  </a:cubicBezTo>
                  <a:cubicBezTo>
                    <a:pt x="360" y="684"/>
                    <a:pt x="367" y="692"/>
                    <a:pt x="372" y="702"/>
                  </a:cubicBezTo>
                  <a:cubicBezTo>
                    <a:pt x="383" y="722"/>
                    <a:pt x="368" y="747"/>
                    <a:pt x="345" y="748"/>
                  </a:cubicBezTo>
                  <a:cubicBezTo>
                    <a:pt x="343" y="748"/>
                    <a:pt x="343" y="748"/>
                    <a:pt x="343" y="748"/>
                  </a:cubicBezTo>
                  <a:cubicBezTo>
                    <a:pt x="330" y="749"/>
                    <a:pt x="318" y="742"/>
                    <a:pt x="313" y="730"/>
                  </a:cubicBezTo>
                  <a:cubicBezTo>
                    <a:pt x="310" y="723"/>
                    <a:pt x="306" y="718"/>
                    <a:pt x="301" y="714"/>
                  </a:cubicBezTo>
                  <a:cubicBezTo>
                    <a:pt x="292" y="707"/>
                    <a:pt x="278" y="703"/>
                    <a:pt x="260" y="703"/>
                  </a:cubicBezTo>
                  <a:cubicBezTo>
                    <a:pt x="242" y="703"/>
                    <a:pt x="227" y="707"/>
                    <a:pt x="217" y="714"/>
                  </a:cubicBezTo>
                  <a:cubicBezTo>
                    <a:pt x="210" y="719"/>
                    <a:pt x="206" y="726"/>
                    <a:pt x="206" y="734"/>
                  </a:cubicBezTo>
                  <a:cubicBezTo>
                    <a:pt x="206" y="742"/>
                    <a:pt x="209" y="748"/>
                    <a:pt x="216" y="754"/>
                  </a:cubicBezTo>
                  <a:cubicBezTo>
                    <a:pt x="224" y="760"/>
                    <a:pt x="244" y="767"/>
                    <a:pt x="275" y="775"/>
                  </a:cubicBezTo>
                  <a:cubicBezTo>
                    <a:pt x="306" y="782"/>
                    <a:pt x="329" y="790"/>
                    <a:pt x="344" y="798"/>
                  </a:cubicBezTo>
                  <a:cubicBezTo>
                    <a:pt x="359" y="806"/>
                    <a:pt x="371" y="816"/>
                    <a:pt x="380" y="830"/>
                  </a:cubicBezTo>
                  <a:cubicBezTo>
                    <a:pt x="388" y="844"/>
                    <a:pt x="392" y="861"/>
                    <a:pt x="392" y="881"/>
                  </a:cubicBezTo>
                  <a:cubicBezTo>
                    <a:pt x="392" y="899"/>
                    <a:pt x="387" y="916"/>
                    <a:pt x="377" y="932"/>
                  </a:cubicBezTo>
                  <a:cubicBezTo>
                    <a:pt x="367" y="948"/>
                    <a:pt x="353" y="960"/>
                    <a:pt x="334" y="968"/>
                  </a:cubicBezTo>
                  <a:cubicBezTo>
                    <a:pt x="316" y="975"/>
                    <a:pt x="292" y="979"/>
                    <a:pt x="265" y="979"/>
                  </a:cubicBezTo>
                  <a:cubicBezTo>
                    <a:pt x="224" y="979"/>
                    <a:pt x="194" y="970"/>
                    <a:pt x="172" y="951"/>
                  </a:cubicBezTo>
                  <a:cubicBezTo>
                    <a:pt x="159" y="940"/>
                    <a:pt x="149" y="926"/>
                    <a:pt x="143" y="909"/>
                  </a:cubicBezTo>
                  <a:cubicBezTo>
                    <a:pt x="135" y="890"/>
                    <a:pt x="148" y="868"/>
                    <a:pt x="169" y="866"/>
                  </a:cubicBezTo>
                  <a:cubicBezTo>
                    <a:pt x="183" y="865"/>
                    <a:pt x="197" y="873"/>
                    <a:pt x="202" y="886"/>
                  </a:cubicBezTo>
                  <a:cubicBezTo>
                    <a:pt x="206" y="896"/>
                    <a:pt x="212" y="904"/>
                    <a:pt x="219" y="910"/>
                  </a:cubicBezTo>
                  <a:cubicBezTo>
                    <a:pt x="230" y="920"/>
                    <a:pt x="246" y="925"/>
                    <a:pt x="265" y="925"/>
                  </a:cubicBezTo>
                  <a:cubicBezTo>
                    <a:pt x="286" y="925"/>
                    <a:pt x="302" y="920"/>
                    <a:pt x="312" y="912"/>
                  </a:cubicBezTo>
                  <a:cubicBezTo>
                    <a:pt x="323" y="903"/>
                    <a:pt x="328" y="892"/>
                    <a:pt x="328" y="881"/>
                  </a:cubicBezTo>
                  <a:cubicBezTo>
                    <a:pt x="328" y="873"/>
                    <a:pt x="326" y="867"/>
                    <a:pt x="321" y="862"/>
                  </a:cubicBezTo>
                  <a:cubicBezTo>
                    <a:pt x="317" y="856"/>
                    <a:pt x="309" y="852"/>
                    <a:pt x="298" y="848"/>
                  </a:cubicBezTo>
                  <a:cubicBezTo>
                    <a:pt x="291" y="845"/>
                    <a:pt x="274" y="841"/>
                    <a:pt x="247" y="834"/>
                  </a:cubicBezTo>
                  <a:cubicBezTo>
                    <a:pt x="212" y="825"/>
                    <a:pt x="188" y="815"/>
                    <a:pt x="174" y="802"/>
                  </a:cubicBezTo>
                  <a:cubicBezTo>
                    <a:pt x="155" y="785"/>
                    <a:pt x="145" y="763"/>
                    <a:pt x="145" y="738"/>
                  </a:cubicBezTo>
                  <a:cubicBezTo>
                    <a:pt x="145" y="722"/>
                    <a:pt x="149" y="707"/>
                    <a:pt x="158" y="693"/>
                  </a:cubicBezTo>
                  <a:cubicBezTo>
                    <a:pt x="168" y="679"/>
                    <a:pt x="181" y="668"/>
                    <a:pt x="198" y="660"/>
                  </a:cubicBezTo>
                  <a:cubicBezTo>
                    <a:pt x="215" y="654"/>
                    <a:pt x="236" y="650"/>
                    <a:pt x="261" y="650"/>
                  </a:cubicBezTo>
                  <a:close/>
                  <a:moveTo>
                    <a:pt x="136" y="97"/>
                  </a:moveTo>
                  <a:cubicBezTo>
                    <a:pt x="161" y="97"/>
                    <a:pt x="181" y="117"/>
                    <a:pt x="181" y="141"/>
                  </a:cubicBezTo>
                  <a:cubicBezTo>
                    <a:pt x="181" y="166"/>
                    <a:pt x="161" y="186"/>
                    <a:pt x="136" y="186"/>
                  </a:cubicBezTo>
                  <a:cubicBezTo>
                    <a:pt x="112" y="186"/>
                    <a:pt x="92" y="166"/>
                    <a:pt x="92" y="141"/>
                  </a:cubicBezTo>
                  <a:cubicBezTo>
                    <a:pt x="92" y="117"/>
                    <a:pt x="112" y="97"/>
                    <a:pt x="136" y="97"/>
                  </a:cubicBezTo>
                  <a:close/>
                  <a:moveTo>
                    <a:pt x="136" y="1452"/>
                  </a:moveTo>
                  <a:cubicBezTo>
                    <a:pt x="161" y="1452"/>
                    <a:pt x="181" y="1472"/>
                    <a:pt x="181" y="1496"/>
                  </a:cubicBezTo>
                  <a:cubicBezTo>
                    <a:pt x="181" y="1521"/>
                    <a:pt x="161" y="1541"/>
                    <a:pt x="136" y="1541"/>
                  </a:cubicBezTo>
                  <a:cubicBezTo>
                    <a:pt x="112" y="1541"/>
                    <a:pt x="92" y="1521"/>
                    <a:pt x="92" y="1496"/>
                  </a:cubicBezTo>
                  <a:cubicBezTo>
                    <a:pt x="92" y="1472"/>
                    <a:pt x="112" y="1452"/>
                    <a:pt x="136" y="1452"/>
                  </a:cubicBezTo>
                  <a:close/>
                  <a:moveTo>
                    <a:pt x="136" y="1452"/>
                  </a:moveTo>
                  <a:cubicBezTo>
                    <a:pt x="136" y="1452"/>
                    <a:pt x="136" y="1452"/>
                    <a:pt x="136" y="145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205740" tIns="102870" rIns="205740" bIns="102870" numCol="1" anchor="t" anchorCtr="0" compatLnSpc="1">
              <a:prstTxWarp prst="textNoShape">
                <a:avLst/>
              </a:prstTxWarp>
            </a:bodyPr>
            <a:lstStyle/>
            <a:p>
              <a:pPr>
                <a:defRPr/>
              </a:pPr>
              <a:endParaRPr lang="en-US" sz="2400">
                <a:solidFill>
                  <a:prstClr val="black"/>
                </a:solidFill>
                <a:latin typeface="Arial"/>
                <a:cs typeface="Arial"/>
                <a:sym typeface="Arial"/>
              </a:endParaRPr>
            </a:p>
          </p:txBody>
        </p:sp>
      </p:grpSp>
      <p:cxnSp>
        <p:nvCxnSpPr>
          <p:cNvPr id="47" name="Straight Arrow Connector 46">
            <a:extLst>
              <a:ext uri="{FF2B5EF4-FFF2-40B4-BE49-F238E27FC236}">
                <a16:creationId xmlns:a16="http://schemas.microsoft.com/office/drawing/2014/main" id="{E61CCF7F-D39F-FB6F-BFF8-13AAF75FFDA5}"/>
              </a:ext>
            </a:extLst>
          </p:cNvPr>
          <p:cNvCxnSpPr>
            <a:cxnSpLocks/>
          </p:cNvCxnSpPr>
          <p:nvPr/>
        </p:nvCxnSpPr>
        <p:spPr>
          <a:xfrm>
            <a:off x="9733748" y="7575713"/>
            <a:ext cx="1900827" cy="0"/>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223FFF2-D19F-A4E9-1DD3-BDB464B8ABDB}"/>
              </a:ext>
            </a:extLst>
          </p:cNvPr>
          <p:cNvSpPr txBox="1"/>
          <p:nvPr/>
        </p:nvSpPr>
        <p:spPr>
          <a:xfrm>
            <a:off x="2564630" y="2482603"/>
            <a:ext cx="4747601" cy="323165"/>
          </a:xfrm>
          <a:prstGeom prst="rect">
            <a:avLst/>
          </a:prstGeom>
          <a:noFill/>
        </p:spPr>
        <p:txBody>
          <a:bodyPr wrap="square">
            <a:spAutoFit/>
          </a:bodyPr>
          <a:lstStyle/>
          <a:p>
            <a:pPr algn="ctr">
              <a:defRPr/>
            </a:pPr>
            <a:r>
              <a:rPr lang="en-US" sz="1500">
                <a:solidFill>
                  <a:srgbClr val="575F75"/>
                </a:solidFill>
                <a:latin typeface="Poppins" pitchFamily="2" charset="77"/>
                <a:cs typeface="Poppins" pitchFamily="2" charset="77"/>
                <a:sym typeface="Arial"/>
              </a:rPr>
              <a:t>LXC Container</a:t>
            </a:r>
          </a:p>
        </p:txBody>
      </p:sp>
      <p:sp>
        <p:nvSpPr>
          <p:cNvPr id="49" name="TextBox 48">
            <a:extLst>
              <a:ext uri="{FF2B5EF4-FFF2-40B4-BE49-F238E27FC236}">
                <a16:creationId xmlns:a16="http://schemas.microsoft.com/office/drawing/2014/main" id="{081D5339-1B89-8CE2-761A-682EE46F10B4}"/>
              </a:ext>
            </a:extLst>
          </p:cNvPr>
          <p:cNvSpPr txBox="1"/>
          <p:nvPr/>
        </p:nvSpPr>
        <p:spPr>
          <a:xfrm>
            <a:off x="6100715" y="8518355"/>
            <a:ext cx="2588822" cy="600164"/>
          </a:xfrm>
          <a:prstGeom prst="rect">
            <a:avLst/>
          </a:prstGeom>
          <a:noFill/>
        </p:spPr>
        <p:txBody>
          <a:bodyPr wrap="square" anchor="ctr">
            <a:spAutoFit/>
          </a:bodyPr>
          <a:lstStyle/>
          <a:p>
            <a:pPr>
              <a:defRPr/>
            </a:pPr>
            <a:r>
              <a:rPr lang="en-US" sz="1650">
                <a:solidFill>
                  <a:srgbClr val="575F75"/>
                </a:solidFill>
                <a:latin typeface="Poppins" pitchFamily="2" charset="77"/>
                <a:cs typeface="Poppins" pitchFamily="2" charset="77"/>
                <a:sym typeface="Arial"/>
              </a:rPr>
              <a:t>WEKA L5</a:t>
            </a:r>
            <a:br>
              <a:rPr lang="en-US" sz="1650">
                <a:solidFill>
                  <a:srgbClr val="575F75"/>
                </a:solidFill>
                <a:latin typeface="Poppins" pitchFamily="2" charset="77"/>
                <a:cs typeface="Poppins" pitchFamily="2" charset="77"/>
                <a:sym typeface="Arial"/>
              </a:rPr>
            </a:br>
            <a:r>
              <a:rPr lang="en-US" sz="1650">
                <a:solidFill>
                  <a:srgbClr val="575F75"/>
                </a:solidFill>
                <a:latin typeface="Poppins" pitchFamily="2" charset="77"/>
                <a:cs typeface="Poppins" pitchFamily="2" charset="77"/>
                <a:sym typeface="Arial"/>
              </a:rPr>
              <a:t>Protocol over IP</a:t>
            </a:r>
          </a:p>
        </p:txBody>
      </p:sp>
      <p:sp>
        <p:nvSpPr>
          <p:cNvPr id="50" name="TextBox 49">
            <a:extLst>
              <a:ext uri="{FF2B5EF4-FFF2-40B4-BE49-F238E27FC236}">
                <a16:creationId xmlns:a16="http://schemas.microsoft.com/office/drawing/2014/main" id="{41A725DA-8D41-A77A-590F-EEA6489569A6}"/>
              </a:ext>
            </a:extLst>
          </p:cNvPr>
          <p:cNvSpPr txBox="1"/>
          <p:nvPr/>
        </p:nvSpPr>
        <p:spPr>
          <a:xfrm>
            <a:off x="538997" y="7367965"/>
            <a:ext cx="993663" cy="369332"/>
          </a:xfrm>
          <a:prstGeom prst="rect">
            <a:avLst/>
          </a:prstGeom>
          <a:noFill/>
        </p:spPr>
        <p:txBody>
          <a:bodyPr wrap="square">
            <a:spAutoFit/>
          </a:bodyPr>
          <a:lstStyle/>
          <a:p>
            <a:pPr>
              <a:defRPr/>
            </a:pPr>
            <a:r>
              <a:rPr lang="en-US" sz="1800">
                <a:solidFill>
                  <a:prstClr val="black"/>
                </a:solidFill>
                <a:latin typeface="Poppins" pitchFamily="2" charset="77"/>
                <a:cs typeface="Poppins" pitchFamily="2" charset="77"/>
                <a:sym typeface="Arial"/>
              </a:rPr>
              <a:t>Kernel</a:t>
            </a:r>
          </a:p>
        </p:txBody>
      </p:sp>
      <p:sp>
        <p:nvSpPr>
          <p:cNvPr id="51" name="TextBox 50">
            <a:extLst>
              <a:ext uri="{FF2B5EF4-FFF2-40B4-BE49-F238E27FC236}">
                <a16:creationId xmlns:a16="http://schemas.microsoft.com/office/drawing/2014/main" id="{7D9B5556-7E65-A839-7536-C44B428B6028}"/>
              </a:ext>
            </a:extLst>
          </p:cNvPr>
          <p:cNvSpPr txBox="1"/>
          <p:nvPr/>
        </p:nvSpPr>
        <p:spPr>
          <a:xfrm>
            <a:off x="538997" y="2370245"/>
            <a:ext cx="1201140" cy="646331"/>
          </a:xfrm>
          <a:prstGeom prst="rect">
            <a:avLst/>
          </a:prstGeom>
          <a:noFill/>
        </p:spPr>
        <p:txBody>
          <a:bodyPr wrap="square">
            <a:spAutoFit/>
          </a:bodyPr>
          <a:lstStyle/>
          <a:p>
            <a:pPr>
              <a:defRPr/>
            </a:pPr>
            <a:r>
              <a:rPr lang="en-US" sz="1800" dirty="0">
                <a:solidFill>
                  <a:prstClr val="black"/>
                </a:solidFill>
                <a:latin typeface="Poppins" pitchFamily="2" charset="77"/>
                <a:cs typeface="Poppins" pitchFamily="2" charset="77"/>
                <a:sym typeface="Arial"/>
              </a:rPr>
              <a:t>User</a:t>
            </a:r>
            <a:br>
              <a:rPr lang="en-US" sz="1800" dirty="0">
                <a:solidFill>
                  <a:prstClr val="black"/>
                </a:solidFill>
                <a:latin typeface="Poppins" pitchFamily="2" charset="77"/>
                <a:cs typeface="Poppins" pitchFamily="2" charset="77"/>
                <a:sym typeface="Arial"/>
              </a:rPr>
            </a:br>
            <a:r>
              <a:rPr lang="en-US" sz="1800" dirty="0">
                <a:solidFill>
                  <a:prstClr val="black"/>
                </a:solidFill>
                <a:latin typeface="Poppins" pitchFamily="2" charset="77"/>
                <a:cs typeface="Poppins" pitchFamily="2" charset="77"/>
                <a:sym typeface="Arial"/>
              </a:rPr>
              <a:t>Space</a:t>
            </a:r>
          </a:p>
        </p:txBody>
      </p:sp>
      <p:sp>
        <p:nvSpPr>
          <p:cNvPr id="52" name="TextBox 51">
            <a:extLst>
              <a:ext uri="{FF2B5EF4-FFF2-40B4-BE49-F238E27FC236}">
                <a16:creationId xmlns:a16="http://schemas.microsoft.com/office/drawing/2014/main" id="{1D815C88-9010-A461-9333-670440CBB36D}"/>
              </a:ext>
            </a:extLst>
          </p:cNvPr>
          <p:cNvSpPr txBox="1"/>
          <p:nvPr/>
        </p:nvSpPr>
        <p:spPr>
          <a:xfrm>
            <a:off x="538997" y="8565580"/>
            <a:ext cx="993663" cy="369332"/>
          </a:xfrm>
          <a:prstGeom prst="rect">
            <a:avLst/>
          </a:prstGeom>
          <a:noFill/>
        </p:spPr>
        <p:txBody>
          <a:bodyPr wrap="square">
            <a:spAutoFit/>
          </a:bodyPr>
          <a:lstStyle/>
          <a:p>
            <a:pPr>
              <a:defRPr/>
            </a:pPr>
            <a:r>
              <a:rPr lang="en-US" sz="1800">
                <a:solidFill>
                  <a:prstClr val="black"/>
                </a:solidFill>
                <a:latin typeface="Poppins" pitchFamily="2" charset="77"/>
                <a:cs typeface="Poppins" pitchFamily="2" charset="77"/>
                <a:sym typeface="Arial"/>
              </a:rPr>
              <a:t>H/W</a:t>
            </a:r>
          </a:p>
        </p:txBody>
      </p:sp>
      <p:sp>
        <p:nvSpPr>
          <p:cNvPr id="53" name="TextBox 52">
            <a:extLst>
              <a:ext uri="{FF2B5EF4-FFF2-40B4-BE49-F238E27FC236}">
                <a16:creationId xmlns:a16="http://schemas.microsoft.com/office/drawing/2014/main" id="{3E7D4C2B-65A5-FBCF-1640-5BA9F13F2D87}"/>
              </a:ext>
            </a:extLst>
          </p:cNvPr>
          <p:cNvSpPr txBox="1"/>
          <p:nvPr/>
        </p:nvSpPr>
        <p:spPr>
          <a:xfrm>
            <a:off x="5624838" y="7125754"/>
            <a:ext cx="683200" cy="323165"/>
          </a:xfrm>
          <a:prstGeom prst="rect">
            <a:avLst/>
          </a:prstGeom>
          <a:noFill/>
        </p:spPr>
        <p:txBody>
          <a:bodyPr wrap="none" rtlCol="0">
            <a:spAutoFit/>
          </a:bodyPr>
          <a:lstStyle/>
          <a:p>
            <a:pPr>
              <a:defRPr/>
            </a:pPr>
            <a:r>
              <a:rPr lang="en-US" sz="1500">
                <a:solidFill>
                  <a:prstClr val="black"/>
                </a:solidFill>
                <a:latin typeface="Poppins" pitchFamily="2" charset="77"/>
                <a:cs typeface="Poppins" pitchFamily="2" charset="77"/>
                <a:sym typeface="Arial"/>
              </a:rPr>
              <a:t>DPDK</a:t>
            </a:r>
          </a:p>
        </p:txBody>
      </p:sp>
      <p:sp>
        <p:nvSpPr>
          <p:cNvPr id="54" name="TextBox 53">
            <a:extLst>
              <a:ext uri="{FF2B5EF4-FFF2-40B4-BE49-F238E27FC236}">
                <a16:creationId xmlns:a16="http://schemas.microsoft.com/office/drawing/2014/main" id="{C2E6F3A4-50AF-E5A2-2B85-73FFE06B4379}"/>
              </a:ext>
            </a:extLst>
          </p:cNvPr>
          <p:cNvSpPr txBox="1"/>
          <p:nvPr/>
        </p:nvSpPr>
        <p:spPr>
          <a:xfrm>
            <a:off x="1906162" y="7125754"/>
            <a:ext cx="659155" cy="323165"/>
          </a:xfrm>
          <a:prstGeom prst="rect">
            <a:avLst/>
          </a:prstGeom>
          <a:noFill/>
        </p:spPr>
        <p:txBody>
          <a:bodyPr wrap="none" rtlCol="0">
            <a:spAutoFit/>
          </a:bodyPr>
          <a:lstStyle/>
          <a:p>
            <a:pPr>
              <a:defRPr/>
            </a:pPr>
            <a:r>
              <a:rPr lang="en-US" sz="1500">
                <a:solidFill>
                  <a:prstClr val="black"/>
                </a:solidFill>
                <a:latin typeface="Poppins" pitchFamily="2" charset="77"/>
                <a:cs typeface="Poppins" pitchFamily="2" charset="77"/>
                <a:sym typeface="Arial"/>
              </a:rPr>
              <a:t>SPDK</a:t>
            </a:r>
          </a:p>
        </p:txBody>
      </p:sp>
      <p:sp>
        <p:nvSpPr>
          <p:cNvPr id="55" name="TextBox 54">
            <a:extLst>
              <a:ext uri="{FF2B5EF4-FFF2-40B4-BE49-F238E27FC236}">
                <a16:creationId xmlns:a16="http://schemas.microsoft.com/office/drawing/2014/main" id="{DC61A4DF-2635-0D78-9D39-1BE09F7DC925}"/>
              </a:ext>
            </a:extLst>
          </p:cNvPr>
          <p:cNvSpPr txBox="1"/>
          <p:nvPr/>
        </p:nvSpPr>
        <p:spPr>
          <a:xfrm>
            <a:off x="1532660" y="1858360"/>
            <a:ext cx="16012391" cy="346249"/>
          </a:xfrm>
          <a:prstGeom prst="rect">
            <a:avLst/>
          </a:prstGeom>
          <a:noFill/>
        </p:spPr>
        <p:txBody>
          <a:bodyPr wrap="square">
            <a:spAutoFit/>
          </a:bodyPr>
          <a:lstStyle/>
          <a:p>
            <a:pPr algn="ctr">
              <a:defRPr/>
            </a:pPr>
            <a:r>
              <a:rPr lang="en-US" sz="1650">
                <a:solidFill>
                  <a:srgbClr val="575F75"/>
                </a:solidFill>
                <a:latin typeface="Poppins ExtraBold"/>
                <a:cs typeface="Arial"/>
                <a:sym typeface="Arial"/>
              </a:rPr>
              <a:t>WEKA Storage Host</a:t>
            </a:r>
          </a:p>
        </p:txBody>
      </p:sp>
    </p:spTree>
    <p:extLst>
      <p:ext uri="{BB962C8B-B14F-4D97-AF65-F5344CB8AC3E}">
        <p14:creationId xmlns:p14="http://schemas.microsoft.com/office/powerpoint/2010/main" val="2153095077"/>
      </p:ext>
    </p:extLst>
  </p:cSld>
  <p:clrMapOvr>
    <a:masterClrMapping/>
  </p:clrMapOvr>
</p:sld>
</file>

<file path=ppt/theme/theme1.xml><?xml version="1.0" encoding="utf-8"?>
<a:theme xmlns:a="http://schemas.openxmlformats.org/drawingml/2006/main" name="Office Theme">
  <a:themeElements>
    <a:clrScheme name="Weka">
      <a:dk1>
        <a:sysClr val="windowText" lastClr="000000"/>
      </a:dk1>
      <a:lt1>
        <a:sysClr val="window" lastClr="FFFFFF"/>
      </a:lt1>
      <a:dk2>
        <a:srgbClr val="000000"/>
      </a:dk2>
      <a:lt2>
        <a:srgbClr val="FFFFFF"/>
      </a:lt2>
      <a:accent1>
        <a:srgbClr val="6B00DD"/>
      </a:accent1>
      <a:accent2>
        <a:srgbClr val="EED688"/>
      </a:accent2>
      <a:accent3>
        <a:srgbClr val="45AFFF"/>
      </a:accent3>
      <a:accent4>
        <a:srgbClr val="FF5DD3"/>
      </a:accent4>
      <a:accent5>
        <a:srgbClr val="3AA54A"/>
      </a:accent5>
      <a:accent6>
        <a:srgbClr val="E3901B"/>
      </a:accent6>
      <a:hlink>
        <a:srgbClr val="FF44D3"/>
      </a:hlink>
      <a:folHlink>
        <a:srgbClr val="3AA54A"/>
      </a:folHlink>
    </a:clrScheme>
    <a:fontScheme name="Custom 21">
      <a:majorFont>
        <a:latin typeface="Arial Black"/>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90341</TotalTime>
  <Words>1384</Words>
  <Application>Microsoft Office PowerPoint</Application>
  <PresentationFormat>Custom</PresentationFormat>
  <Paragraphs>324</Paragraphs>
  <Slides>15</Slides>
  <Notes>8</Notes>
  <HiddenSlides>2</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Acumin Pro</vt:lpstr>
      <vt:lpstr>Acumin Pro Black</vt:lpstr>
      <vt:lpstr>Acumin Pro Medium</vt:lpstr>
      <vt:lpstr>Acumin Pro Semibold</vt:lpstr>
      <vt:lpstr>Acumin Pro UltraBlack</vt:lpstr>
      <vt:lpstr>AcuminPro-Medium</vt:lpstr>
      <vt:lpstr>AcuminPro-Regular</vt:lpstr>
      <vt:lpstr>Arial</vt:lpstr>
      <vt:lpstr>Arial Black</vt:lpstr>
      <vt:lpstr>Calibri</vt:lpstr>
      <vt:lpstr>Microsoft Sans Serif</vt:lpstr>
      <vt:lpstr>Poppins</vt:lpstr>
      <vt:lpstr>Poppins ExtraBold</vt:lpstr>
      <vt:lpstr>Segoe UI Light</vt:lpstr>
      <vt:lpstr>Trebuchet MS</vt:lpstr>
      <vt:lpstr>Wingdings</vt:lpstr>
      <vt:lpstr>Office Theme</vt:lpstr>
      <vt:lpstr>WEKA – Efficient Use of Modern Hardware</vt:lpstr>
      <vt:lpstr>WELCOME TO WEKA</vt:lpstr>
      <vt:lpstr>CUSTOMER MARKETS &amp; USE-CASES ACCELERATED BY WEKA</vt:lpstr>
      <vt:lpstr>THE WEKA DATA PLATFORM IN A PRODUCTION ENVIRONMENT</vt:lpstr>
      <vt:lpstr>NVMe locality doesn’t matter</vt:lpstr>
      <vt:lpstr>NVMe locality doesn’t matter</vt:lpstr>
      <vt:lpstr>User Space to Hardware Plumbing – Kernel Bypass</vt:lpstr>
      <vt:lpstr>Software Architecture - Dedicated</vt:lpstr>
      <vt:lpstr>Software Architecture - Converged</vt:lpstr>
      <vt:lpstr>Performance…</vt:lpstr>
      <vt:lpstr>Performance…</vt:lpstr>
      <vt:lpstr>PowerPoint Presentation</vt:lpstr>
      <vt:lpstr>WEKA: FEATURE RICH AND FLEXIBLE</vt:lpstr>
      <vt:lpstr>WEKA Reliability, Easy Management &amp; Great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Burke</dc:creator>
  <cp:lastModifiedBy>Chris Weeden</cp:lastModifiedBy>
  <cp:revision>159</cp:revision>
  <cp:lastPrinted>2021-07-22T12:54:47Z</cp:lastPrinted>
  <dcterms:created xsi:type="dcterms:W3CDTF">2020-09-22T11:57:30Z</dcterms:created>
  <dcterms:modified xsi:type="dcterms:W3CDTF">2023-12-12T11:26:55Z</dcterms:modified>
</cp:coreProperties>
</file>