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64A0-A348-4F99-B03A-6B057CD9E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BE635-09B8-4DFC-858A-902FC2203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29CED-5D24-4E5D-A181-0904F1DF5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C58B-7E8B-48A9-98F9-544BB1E8E57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C1793-6D97-403D-AAD5-371BA56F3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258B-D6FC-4150-968A-98D19796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B916-ACEE-4A68-BC2A-6A5884AA6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6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3A17-2B27-498C-932F-C3FEB5C2A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9F0A9-C858-4B74-A054-8409445E6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C09E7-A06D-4073-9F3E-04A120111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C58B-7E8B-48A9-98F9-544BB1E8E57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89BD1-98AC-4913-9450-021E3314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8C8A0-E3D2-4E50-BF17-1D4C69FD2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B916-ACEE-4A68-BC2A-6A5884AA6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3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0E2D0-8E71-43DE-AA38-5808FE63D9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5C7B2-952A-46B3-99C0-5263DEFF5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A1876-3A4D-4212-A81A-0A8B8FA3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C58B-7E8B-48A9-98F9-544BB1E8E57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56C80-6FCF-42BA-A70D-2FA3363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F2931-6011-434B-9310-DF420FE6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B916-ACEE-4A68-BC2A-6A5884AA6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1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B983-8722-41FE-932B-3AD46E6A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3EAD7-19DF-4B90-B613-87AF27309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A0B84-1335-49A6-8E21-DA71A53B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C58B-7E8B-48A9-98F9-544BB1E8E57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B056F-7D16-4312-B7DD-FBCF6F22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30394-4C40-4921-9849-4ECB0C01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B916-ACEE-4A68-BC2A-6A5884AA6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0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C3254-A03F-4E02-809F-A0AAE044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9B0E3-26A3-4FD4-9F1D-5A921B48C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AEF8B-5B63-4AC4-98DB-30AD694C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C58B-7E8B-48A9-98F9-544BB1E8E57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B5294-FE60-4BCB-BA95-A6E5EA34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850DA-DE98-4400-ABF6-83A3D9E5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B916-ACEE-4A68-BC2A-6A5884AA6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9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66694-FA54-4A31-8F9D-A66C7DE7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AEF46-1047-4072-B7C7-C132517C8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98A3C-7A20-49CC-86B4-3E7F156D7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4BE8C-770D-42F7-8C29-4FD8BC45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C58B-7E8B-48A9-98F9-544BB1E8E57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3E8EA-0211-4AA3-8CC6-5478C096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4E622-936B-46CA-9AE1-4F886E0E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B916-ACEE-4A68-BC2A-6A5884AA6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84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F636D-9C2D-465C-8C46-E1EFA749E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E2B73-0B05-464E-BFC9-180D8F447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E6B67-088A-4674-B918-11DA474A6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C11DD-26B2-4387-9555-B298C7710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0B9E5E-6B54-4F9D-9039-FFC4294BE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7F20DE-E03E-4CAD-9585-D59209BA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C58B-7E8B-48A9-98F9-544BB1E8E57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9B5E52-09BA-463F-824D-845188EA0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B09C05-5408-4341-A88C-F9548D17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B916-ACEE-4A68-BC2A-6A5884AA6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11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E8F8-1C34-41C7-A6C2-0A558946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54B5C-9821-4172-B9DC-38ECFF35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C58B-7E8B-48A9-98F9-544BB1E8E57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3E257-FBCE-45C3-9B93-C831ADD9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04B65-24C0-48D9-82B9-8CA9CB87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B916-ACEE-4A68-BC2A-6A5884AA6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02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BA8B4-52D0-49E8-AEC1-DB0951F4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C58B-7E8B-48A9-98F9-544BB1E8E57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EB44F-2769-4FED-99EA-D86D6DC2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A36C8-DA71-4E92-A64F-FB45CE1E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B916-ACEE-4A68-BC2A-6A5884AA6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51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02A4-F3BA-41AD-87FA-74A86BDD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14637-A59C-422C-A63B-707EC8600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8CC16-64AB-4E00-9AF7-98FAC5CD1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A814A-8E72-429B-936F-BE53D50B1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C58B-7E8B-48A9-98F9-544BB1E8E57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BDEA5-DC8D-4BFA-AAF0-ECD5727B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9AA7C-735E-413D-BB1C-8F29D127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B916-ACEE-4A68-BC2A-6A5884AA6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C03E-0C86-4651-A00B-A9DD2B3E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56C9D-6F0E-4907-AB6F-BA072DE9E9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825D5-1CC1-4FE6-9E75-F6850DACE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2DBE-BCFF-4BE0-BF26-85B0DA6D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C58B-7E8B-48A9-98F9-544BB1E8E57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7DC53-5BA8-4A6D-A189-A6BBB53E9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A27DC-A8BE-406C-B012-AF299D76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B916-ACEE-4A68-BC2A-6A5884AA6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38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BD25AD-10E2-4279-A459-BA2D240E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8138D-5933-4EB7-A7CA-AA1F83E6E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C32C9-9D4C-41B3-A8BD-1B3B30014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FC58B-7E8B-48A9-98F9-544BB1E8E577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4C258-1ED8-4A05-B39F-976B5AF38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56749-1DEF-4A5F-B8F1-C79E27779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BB916-ACEE-4A68-BC2A-6A5884AA6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9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eicester.support@dirac.ac.uk" TargetMode="External"/><Relationship Id="rId2" Type="http://schemas.openxmlformats.org/officeDocument/2006/relationships/hyperlink" Target="mailto:cjm14@leicester.ac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505BA-FE99-4E43-8347-2093D300F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4538"/>
            <a:ext cx="9067800" cy="1103312"/>
          </a:xfrm>
          <a:solidFill>
            <a:srgbClr val="003366">
              <a:alpha val="90000"/>
            </a:srgbClr>
          </a:solidFill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Arm – </a:t>
            </a:r>
            <a:r>
              <a:rPr lang="en-GB" dirty="0" err="1">
                <a:solidFill>
                  <a:schemeClr val="bg1"/>
                </a:solidFill>
              </a:rPr>
              <a:t>nvidia</a:t>
            </a:r>
            <a:r>
              <a:rPr lang="en-GB" dirty="0">
                <a:solidFill>
                  <a:schemeClr val="bg1"/>
                </a:solidFill>
              </a:rPr>
              <a:t> devkit nodes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0BE7B-09A5-42F6-A6F5-E70560DFE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38350"/>
            <a:ext cx="9144000" cy="4295775"/>
          </a:xfrm>
          <a:solidFill>
            <a:srgbClr val="003366">
              <a:alpha val="90000"/>
            </a:srgbClr>
          </a:solidFill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4 ARM </a:t>
            </a:r>
            <a:r>
              <a:rPr lang="en-GB" sz="3600" dirty="0" err="1">
                <a:solidFill>
                  <a:schemeClr val="bg1"/>
                </a:solidFill>
              </a:rPr>
              <a:t>cpu</a:t>
            </a:r>
            <a:r>
              <a:rPr lang="en-GB" sz="3600" dirty="0">
                <a:solidFill>
                  <a:schemeClr val="bg1"/>
                </a:solidFill>
              </a:rPr>
              <a:t> – dual Nvidia GPU/Nvidia DPU nodes available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Currently underused.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Available to Dirac and local users wishing to test/optimize/benchmark codes on ARM </a:t>
            </a:r>
            <a:r>
              <a:rPr lang="en-GB" sz="3600" dirty="0" err="1">
                <a:solidFill>
                  <a:schemeClr val="bg1"/>
                </a:solidFill>
              </a:rPr>
              <a:t>CPU+nvidia</a:t>
            </a:r>
            <a:r>
              <a:rPr lang="en-GB" sz="3600" dirty="0">
                <a:solidFill>
                  <a:schemeClr val="bg1"/>
                </a:solidFill>
              </a:rPr>
              <a:t> GPU.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</a:rPr>
              <a:t>Request access via SAFE.</a:t>
            </a:r>
          </a:p>
        </p:txBody>
      </p:sp>
    </p:spTree>
    <p:extLst>
      <p:ext uri="{BB962C8B-B14F-4D97-AF65-F5344CB8AC3E}">
        <p14:creationId xmlns:p14="http://schemas.microsoft.com/office/powerpoint/2010/main" val="22998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8B2A-41C7-4BE4-AC70-FF00EA25DD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3366">
              <a:alpha val="90000"/>
            </a:srgbClr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Node specifications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0B4E5A-7BC5-45ED-B983-188A6495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7100"/>
          </a:xfrm>
          <a:solidFill>
            <a:schemeClr val="accent1">
              <a:lumMod val="50000"/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4 GPU nodes</a:t>
            </a:r>
          </a:p>
          <a:p>
            <a:pPr lvl="1"/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Single Ampere </a:t>
            </a:r>
            <a:r>
              <a:rPr lang="en-GB" sz="4000" dirty="0" err="1">
                <a:solidFill>
                  <a:schemeClr val="bg1">
                    <a:alpha val="86000"/>
                  </a:schemeClr>
                </a:solidFill>
              </a:rPr>
              <a:t>Altra</a:t>
            </a:r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 processor – 80 cores</a:t>
            </a:r>
          </a:p>
          <a:p>
            <a:pPr lvl="1"/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512 GB memory</a:t>
            </a:r>
          </a:p>
          <a:p>
            <a:pPr lvl="1"/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2 x NVidia A100-40 GPUs</a:t>
            </a:r>
          </a:p>
          <a:p>
            <a:pPr lvl="1"/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2 x Nvidia Bluefield-2 DPUs (HDR)</a:t>
            </a:r>
          </a:p>
          <a:p>
            <a:pPr lvl="1"/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4 TiB NFS shared </a:t>
            </a:r>
            <a:r>
              <a:rPr lang="en-GB" sz="4000" dirty="0" err="1">
                <a:solidFill>
                  <a:schemeClr val="bg1">
                    <a:alpha val="86000"/>
                  </a:schemeClr>
                </a:solidFill>
              </a:rPr>
              <a:t>NVMe</a:t>
            </a:r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 storage (40TiB parallel fs in new year).</a:t>
            </a:r>
          </a:p>
        </p:txBody>
      </p:sp>
    </p:spTree>
    <p:extLst>
      <p:ext uri="{BB962C8B-B14F-4D97-AF65-F5344CB8AC3E}">
        <p14:creationId xmlns:p14="http://schemas.microsoft.com/office/powerpoint/2010/main" val="49825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8B2A-41C7-4BE4-AC70-FF00EA25DD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3366">
              <a:alpha val="90000"/>
            </a:srgbClr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Software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0B4E5A-7BC5-45ED-B983-188A6495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4"/>
            <a:ext cx="10515600" cy="4238625"/>
          </a:xfrm>
          <a:solidFill>
            <a:schemeClr val="accent1">
              <a:lumMod val="50000"/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Rocky 8</a:t>
            </a:r>
          </a:p>
          <a:p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Basic gnu toolchain installed</a:t>
            </a:r>
          </a:p>
          <a:p>
            <a:r>
              <a:rPr lang="en-GB" sz="4000" dirty="0" err="1">
                <a:solidFill>
                  <a:schemeClr val="bg1">
                    <a:alpha val="86000"/>
                  </a:schemeClr>
                </a:solidFill>
              </a:rPr>
              <a:t>Nvhpcx</a:t>
            </a:r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/</a:t>
            </a:r>
            <a:r>
              <a:rPr lang="en-GB" sz="4000" dirty="0" err="1">
                <a:solidFill>
                  <a:schemeClr val="bg1">
                    <a:alpha val="86000"/>
                  </a:schemeClr>
                </a:solidFill>
              </a:rPr>
              <a:t>cuda</a:t>
            </a:r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 11+12 installed</a:t>
            </a:r>
          </a:p>
          <a:p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Can run containers via singularity/</a:t>
            </a:r>
            <a:r>
              <a:rPr lang="en-GB" sz="4000" dirty="0" err="1">
                <a:solidFill>
                  <a:schemeClr val="bg1">
                    <a:alpha val="86000"/>
                  </a:schemeClr>
                </a:solidFill>
              </a:rPr>
              <a:t>apptainer</a:t>
            </a:r>
            <a:endParaRPr lang="en-GB" sz="4000" dirty="0">
              <a:solidFill>
                <a:schemeClr val="bg1">
                  <a:alpha val="86000"/>
                </a:schemeClr>
              </a:solidFill>
            </a:endParaRPr>
          </a:p>
          <a:p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Access to nodes from x86-64 login node via SLURM.</a:t>
            </a:r>
          </a:p>
        </p:txBody>
      </p:sp>
    </p:spTree>
    <p:extLst>
      <p:ext uri="{BB962C8B-B14F-4D97-AF65-F5344CB8AC3E}">
        <p14:creationId xmlns:p14="http://schemas.microsoft.com/office/powerpoint/2010/main" val="29207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8B2A-41C7-4BE4-AC70-FF00EA25DD8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3366">
              <a:alpha val="90000"/>
            </a:srgbClr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Request Access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0B4E5A-7BC5-45ED-B983-188A6495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4090988"/>
          </a:xfrm>
          <a:solidFill>
            <a:schemeClr val="accent1">
              <a:lumMod val="50000"/>
              <a:alpha val="90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Via SAFE</a:t>
            </a:r>
          </a:p>
          <a:p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Request access to project cl01..cl04</a:t>
            </a:r>
          </a:p>
          <a:p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~1 week to grant access and send link to docs.</a:t>
            </a:r>
          </a:p>
          <a:p>
            <a:r>
              <a:rPr lang="en-GB" sz="4000" dirty="0">
                <a:solidFill>
                  <a:schemeClr val="bg1">
                    <a:alpha val="86000"/>
                  </a:schemeClr>
                </a:solidFill>
              </a:rPr>
              <a:t>Uses the same MFA/password as DIaL2/DIaL3.</a:t>
            </a:r>
          </a:p>
        </p:txBody>
      </p:sp>
    </p:spTree>
    <p:extLst>
      <p:ext uri="{BB962C8B-B14F-4D97-AF65-F5344CB8AC3E}">
        <p14:creationId xmlns:p14="http://schemas.microsoft.com/office/powerpoint/2010/main" val="393363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45AE-4E82-4FFF-A1E8-62BA8578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Contacts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E72B-86DF-4550-8F98-D79B73B20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4800" dirty="0">
              <a:hlinkClick r:id="rId2"/>
            </a:endParaRPr>
          </a:p>
          <a:p>
            <a:r>
              <a:rPr lang="en-GB" sz="4800" dirty="0">
                <a:hlinkClick r:id="rId2"/>
              </a:rPr>
              <a:t>cjm14@leicester.ac.uk</a:t>
            </a:r>
            <a:endParaRPr lang="en-GB" sz="4800" dirty="0"/>
          </a:p>
          <a:p>
            <a:r>
              <a:rPr lang="en-GB" sz="4800" dirty="0">
                <a:hlinkClick r:id="rId3"/>
              </a:rPr>
              <a:t>leicester.support@dirac.ac.uk</a:t>
            </a:r>
            <a:endParaRPr lang="en-GB" sz="4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82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169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Arm – nvidia devkit nodes</vt:lpstr>
      <vt:lpstr>Node specifications</vt:lpstr>
      <vt:lpstr>Software</vt:lpstr>
      <vt:lpstr>Request Access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 – nvidia devkit nodes</dc:title>
  <dc:creator>Mountford, Christopher J. (Dr.)</dc:creator>
  <cp:lastModifiedBy>Mountford, Christopher J. (Dr.)</cp:lastModifiedBy>
  <cp:revision>7</cp:revision>
  <dcterms:created xsi:type="dcterms:W3CDTF">2023-12-11T23:18:11Z</dcterms:created>
  <dcterms:modified xsi:type="dcterms:W3CDTF">2023-12-12T12:28:38Z</dcterms:modified>
</cp:coreProperties>
</file>